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5"/>
  </p:sldMasterIdLst>
  <p:notesMasterIdLst>
    <p:notesMasterId r:id="rId65"/>
  </p:notesMasterIdLst>
  <p:handoutMasterIdLst>
    <p:handoutMasterId r:id="rId66"/>
  </p:handoutMasterIdLst>
  <p:sldIdLst>
    <p:sldId id="256" r:id="rId6"/>
    <p:sldId id="257" r:id="rId7"/>
    <p:sldId id="283" r:id="rId8"/>
    <p:sldId id="292" r:id="rId9"/>
    <p:sldId id="282" r:id="rId10"/>
    <p:sldId id="259" r:id="rId11"/>
    <p:sldId id="285" r:id="rId12"/>
    <p:sldId id="278" r:id="rId13"/>
    <p:sldId id="260" r:id="rId14"/>
    <p:sldId id="261" r:id="rId15"/>
    <p:sldId id="262" r:id="rId16"/>
    <p:sldId id="286" r:id="rId17"/>
    <p:sldId id="268" r:id="rId18"/>
    <p:sldId id="269" r:id="rId19"/>
    <p:sldId id="270" r:id="rId20"/>
    <p:sldId id="330" r:id="rId21"/>
    <p:sldId id="271" r:id="rId22"/>
    <p:sldId id="272" r:id="rId23"/>
    <p:sldId id="279" r:id="rId24"/>
    <p:sldId id="312" r:id="rId25"/>
    <p:sldId id="293" r:id="rId26"/>
    <p:sldId id="294" r:id="rId27"/>
    <p:sldId id="277" r:id="rId28"/>
    <p:sldId id="280" r:id="rId29"/>
    <p:sldId id="281" r:id="rId30"/>
    <p:sldId id="273" r:id="rId31"/>
    <p:sldId id="274" r:id="rId32"/>
    <p:sldId id="316" r:id="rId33"/>
    <p:sldId id="317" r:id="rId34"/>
    <p:sldId id="320" r:id="rId35"/>
    <p:sldId id="321" r:id="rId36"/>
    <p:sldId id="322" r:id="rId37"/>
    <p:sldId id="323" r:id="rId38"/>
    <p:sldId id="324" r:id="rId39"/>
    <p:sldId id="325" r:id="rId40"/>
    <p:sldId id="326" r:id="rId41"/>
    <p:sldId id="327" r:id="rId42"/>
    <p:sldId id="328" r:id="rId43"/>
    <p:sldId id="329" r:id="rId44"/>
    <p:sldId id="275" r:id="rId45"/>
    <p:sldId id="296" r:id="rId46"/>
    <p:sldId id="267" r:id="rId47"/>
    <p:sldId id="310" r:id="rId48"/>
    <p:sldId id="311" r:id="rId49"/>
    <p:sldId id="297" r:id="rId50"/>
    <p:sldId id="298" r:id="rId51"/>
    <p:sldId id="313" r:id="rId52"/>
    <p:sldId id="299" r:id="rId53"/>
    <p:sldId id="300" r:id="rId54"/>
    <p:sldId id="301" r:id="rId55"/>
    <p:sldId id="302" r:id="rId56"/>
    <p:sldId id="314" r:id="rId57"/>
    <p:sldId id="304" r:id="rId58"/>
    <p:sldId id="305" r:id="rId59"/>
    <p:sldId id="306" r:id="rId60"/>
    <p:sldId id="307" r:id="rId61"/>
    <p:sldId id="315" r:id="rId62"/>
    <p:sldId id="309" r:id="rId63"/>
    <p:sldId id="266" r:id="rId64"/>
  </p:sldIdLst>
  <p:sldSz cx="18288000" cy="10287000"/>
  <p:notesSz cx="6858000" cy="9144000"/>
  <p:embeddedFontLst>
    <p:embeddedFont>
      <p:font typeface="Inter" panose="020B0604020202020204" charset="0"/>
      <p:regular r:id="rId67"/>
    </p:embeddedFont>
    <p:embeddedFont>
      <p:font typeface="Inter Bold" panose="020B0604020202020204" charset="0"/>
      <p:regular r:id="rId6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6633"/>
    <a:srgbClr val="97745A"/>
    <a:srgbClr val="D0BB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E8B1032C-EA38-4F05-BA0D-38AFFFC7BED3}" styleName="Estilo Claro 3 - Destaque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5C22544A-7EE6-4342-B048-85BDC9FD1C3A}" styleName="Estilo Médio 2 - Destaqu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Estilo Claro 1 - Destaque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D7AC3CCA-C797-4891-BE02-D94E43425B78}" styleName="Estilo Mé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66" autoAdjust="0"/>
    <p:restoredTop sz="83806" autoAdjust="0"/>
  </p:normalViewPr>
  <p:slideViewPr>
    <p:cSldViewPr>
      <p:cViewPr varScale="1">
        <p:scale>
          <a:sx n="49" d="100"/>
          <a:sy n="49" d="100"/>
        </p:scale>
        <p:origin x="441" y="51"/>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font" Target="fonts/font2.fntdata"/><Relationship Id="rId7" Type="http://schemas.openxmlformats.org/officeDocument/2006/relationships/slide" Target="slides/slide2.xml"/><Relationship Id="rId71"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handoutMaster" Target="handoutMasters/handoutMaster1.xml"/><Relationship Id="rId5" Type="http://schemas.openxmlformats.org/officeDocument/2006/relationships/slideMaster" Target="slideMasters/slideMaster1.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font" Target="fonts/font1.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613858-39CF-421E-9EA0-AB53EC879B13}" type="doc">
      <dgm:prSet loTypeId="urn:microsoft.com/office/officeart/2005/8/layout/chevron1" loCatId="process" qsTypeId="urn:microsoft.com/office/officeart/2005/8/quickstyle/simple1" qsCatId="simple" csTypeId="urn:microsoft.com/office/officeart/2005/8/colors/accent1_2" csCatId="accent1" phldr="1"/>
      <dgm:spPr/>
    </dgm:pt>
    <dgm:pt modelId="{20A26425-8EFC-4D52-BC00-F875764B5EEC}">
      <dgm:prSet phldrT="[Texto]" custT="1"/>
      <dgm:spPr>
        <a:solidFill>
          <a:srgbClr val="996633"/>
        </a:solidFill>
        <a:ln>
          <a:solidFill>
            <a:srgbClr val="996633"/>
          </a:solidFill>
        </a:ln>
      </dgm:spPr>
      <dgm:t>
        <a:bodyPr/>
        <a:lstStyle/>
        <a:p>
          <a:r>
            <a:rPr lang="pt-PT" sz="2300" b="1" dirty="0">
              <a:latin typeface="Inter" panose="020B0604020202020204" charset="0"/>
              <a:ea typeface="Inter" panose="020B0604020202020204" charset="0"/>
            </a:rPr>
            <a:t>Entrada</a:t>
          </a:r>
        </a:p>
        <a:p>
          <a:r>
            <a:rPr lang="pt-PT" sz="1800" dirty="0">
              <a:latin typeface="Inter" panose="020B0604020202020204" charset="0"/>
              <a:ea typeface="Inter" panose="020B0604020202020204" charset="0"/>
            </a:rPr>
            <a:t>60 a 90 dias após a entrada  </a:t>
          </a:r>
        </a:p>
      </dgm:t>
    </dgm:pt>
    <dgm:pt modelId="{C90559CF-173F-4E64-8DDB-705EAB093679}" type="parTrans" cxnId="{ACEB0E02-E45D-4307-9C3E-3B938D13EE71}">
      <dgm:prSet/>
      <dgm:spPr/>
      <dgm:t>
        <a:bodyPr/>
        <a:lstStyle/>
        <a:p>
          <a:endParaRPr lang="pt-PT"/>
        </a:p>
      </dgm:t>
    </dgm:pt>
    <dgm:pt modelId="{03D43A3A-EEBA-4D44-8B5D-266E63384333}" type="sibTrans" cxnId="{ACEB0E02-E45D-4307-9C3E-3B938D13EE71}">
      <dgm:prSet/>
      <dgm:spPr/>
      <dgm:t>
        <a:bodyPr/>
        <a:lstStyle/>
        <a:p>
          <a:endParaRPr lang="pt-PT"/>
        </a:p>
      </dgm:t>
    </dgm:pt>
    <dgm:pt modelId="{554C976E-1BF0-49CF-A244-75B76B420B0E}">
      <dgm:prSet phldrT="[Texto]" custT="1"/>
      <dgm:spPr>
        <a:solidFill>
          <a:srgbClr val="996633"/>
        </a:solidFill>
        <a:ln>
          <a:solidFill>
            <a:srgbClr val="996633"/>
          </a:solidFill>
        </a:ln>
      </dgm:spPr>
      <dgm:t>
        <a:bodyPr/>
        <a:lstStyle/>
        <a:p>
          <a:pPr>
            <a:lnSpc>
              <a:spcPct val="100000"/>
            </a:lnSpc>
          </a:pPr>
          <a:r>
            <a:rPr lang="pt-PT" sz="2300" b="1" dirty="0">
              <a:latin typeface="Inter" panose="020B0604020202020204" charset="0"/>
              <a:ea typeface="Inter" panose="020B0604020202020204" charset="0"/>
            </a:rPr>
            <a:t>Final</a:t>
          </a:r>
        </a:p>
        <a:p>
          <a:pPr>
            <a:lnSpc>
              <a:spcPct val="100000"/>
            </a:lnSpc>
          </a:pPr>
          <a:r>
            <a:rPr lang="pt-PT" sz="1800" dirty="0">
              <a:latin typeface="Inter" panose="020B0604020202020204" charset="0"/>
              <a:ea typeface="Inter" panose="020B0604020202020204" charset="0"/>
            </a:rPr>
            <a:t>6 meses a 1 ano antes da liberdade </a:t>
          </a:r>
        </a:p>
      </dgm:t>
    </dgm:pt>
    <dgm:pt modelId="{EF8FA78E-34F4-4B29-B189-2E83B74639E2}" type="parTrans" cxnId="{477DE7FE-BAD4-4AB3-8829-067F95032694}">
      <dgm:prSet/>
      <dgm:spPr/>
      <dgm:t>
        <a:bodyPr/>
        <a:lstStyle/>
        <a:p>
          <a:endParaRPr lang="pt-PT"/>
        </a:p>
      </dgm:t>
    </dgm:pt>
    <dgm:pt modelId="{76969761-58CE-4F0C-BD7E-CDBD1B5DE4D6}" type="sibTrans" cxnId="{477DE7FE-BAD4-4AB3-8829-067F95032694}">
      <dgm:prSet/>
      <dgm:spPr/>
      <dgm:t>
        <a:bodyPr/>
        <a:lstStyle/>
        <a:p>
          <a:endParaRPr lang="pt-PT"/>
        </a:p>
      </dgm:t>
    </dgm:pt>
    <dgm:pt modelId="{8E23380E-9638-4D71-A1F7-4CCA8C1FE9E3}">
      <dgm:prSet custT="1"/>
      <dgm:spPr>
        <a:solidFill>
          <a:srgbClr val="996633"/>
        </a:solidFill>
        <a:ln>
          <a:solidFill>
            <a:srgbClr val="996633"/>
          </a:solidFill>
        </a:ln>
      </dgm:spPr>
      <dgm:t>
        <a:bodyPr/>
        <a:lstStyle/>
        <a:p>
          <a:r>
            <a:rPr lang="pt-PT" sz="2300" b="1" dirty="0">
              <a:latin typeface="Inter" panose="020B0604020202020204" charset="0"/>
              <a:ea typeface="Inter" panose="020B0604020202020204" charset="0"/>
            </a:rPr>
            <a:t>Início</a:t>
          </a:r>
        </a:p>
        <a:p>
          <a:r>
            <a:rPr lang="pt-PT" sz="1800" dirty="0">
              <a:latin typeface="Inter" panose="020B0604020202020204" charset="0"/>
              <a:ea typeface="Inter" panose="020B0604020202020204" charset="0"/>
            </a:rPr>
            <a:t>1.5 ano após a entrada</a:t>
          </a:r>
        </a:p>
      </dgm:t>
    </dgm:pt>
    <dgm:pt modelId="{FF39F6F0-509D-47B3-A220-37DE71F38990}" type="parTrans" cxnId="{7BA2FB7F-4280-4948-B8BD-1C498CCC9ECE}">
      <dgm:prSet/>
      <dgm:spPr/>
      <dgm:t>
        <a:bodyPr/>
        <a:lstStyle/>
        <a:p>
          <a:endParaRPr lang="pt-PT"/>
        </a:p>
      </dgm:t>
    </dgm:pt>
    <dgm:pt modelId="{B034CD26-00FE-4543-AEC1-A397D8F1535B}" type="sibTrans" cxnId="{7BA2FB7F-4280-4948-B8BD-1C498CCC9ECE}">
      <dgm:prSet/>
      <dgm:spPr/>
      <dgm:t>
        <a:bodyPr/>
        <a:lstStyle/>
        <a:p>
          <a:endParaRPr lang="pt-PT"/>
        </a:p>
      </dgm:t>
    </dgm:pt>
    <dgm:pt modelId="{F056E445-04DB-410E-8FA2-B9DE8BD34D61}">
      <dgm:prSet custT="1"/>
      <dgm:spPr>
        <a:solidFill>
          <a:srgbClr val="996633"/>
        </a:solidFill>
        <a:ln>
          <a:solidFill>
            <a:srgbClr val="996633"/>
          </a:solidFill>
        </a:ln>
      </dgm:spPr>
      <dgm:t>
        <a:bodyPr/>
        <a:lstStyle/>
        <a:p>
          <a:r>
            <a:rPr lang="pt-PT" sz="2300" b="1" dirty="0">
              <a:latin typeface="Inter" panose="020B0604020202020204" charset="0"/>
              <a:ea typeface="Inter" panose="020B0604020202020204" charset="0"/>
            </a:rPr>
            <a:t>Intermédia</a:t>
          </a:r>
        </a:p>
      </dgm:t>
    </dgm:pt>
    <dgm:pt modelId="{0D873FCC-F09A-4157-9330-51695397DE0D}" type="parTrans" cxnId="{220D9618-3B6C-4245-BC45-97939ACCF322}">
      <dgm:prSet/>
      <dgm:spPr/>
      <dgm:t>
        <a:bodyPr/>
        <a:lstStyle/>
        <a:p>
          <a:endParaRPr lang="pt-PT"/>
        </a:p>
      </dgm:t>
    </dgm:pt>
    <dgm:pt modelId="{BF2967FD-F146-43DA-A92A-3871ADF2A17C}" type="sibTrans" cxnId="{220D9618-3B6C-4245-BC45-97939ACCF322}">
      <dgm:prSet/>
      <dgm:spPr/>
      <dgm:t>
        <a:bodyPr/>
        <a:lstStyle/>
        <a:p>
          <a:endParaRPr lang="pt-PT"/>
        </a:p>
      </dgm:t>
    </dgm:pt>
    <dgm:pt modelId="{C361E519-1EBC-4E7E-B93D-F31AFD3C2F7D}" type="pres">
      <dgm:prSet presAssocID="{9C613858-39CF-421E-9EA0-AB53EC879B13}" presName="Name0" presStyleCnt="0">
        <dgm:presLayoutVars>
          <dgm:dir/>
          <dgm:animLvl val="lvl"/>
          <dgm:resizeHandles val="exact"/>
        </dgm:presLayoutVars>
      </dgm:prSet>
      <dgm:spPr/>
    </dgm:pt>
    <dgm:pt modelId="{A1DD8EA4-A345-4BAA-B6FA-592014D348D4}" type="pres">
      <dgm:prSet presAssocID="{20A26425-8EFC-4D52-BC00-F875764B5EEC}" presName="parTxOnly" presStyleLbl="node1" presStyleIdx="0" presStyleCnt="4">
        <dgm:presLayoutVars>
          <dgm:chMax val="0"/>
          <dgm:chPref val="0"/>
          <dgm:bulletEnabled val="1"/>
        </dgm:presLayoutVars>
      </dgm:prSet>
      <dgm:spPr/>
    </dgm:pt>
    <dgm:pt modelId="{1CCAD377-2F67-47B8-8D41-90E42FA9D22A}" type="pres">
      <dgm:prSet presAssocID="{03D43A3A-EEBA-4D44-8B5D-266E63384333}" presName="parTxOnlySpace" presStyleCnt="0"/>
      <dgm:spPr/>
    </dgm:pt>
    <dgm:pt modelId="{100B5FC3-A4F3-4FC3-8FD8-28172923B3B7}" type="pres">
      <dgm:prSet presAssocID="{8E23380E-9638-4D71-A1F7-4CCA8C1FE9E3}" presName="parTxOnly" presStyleLbl="node1" presStyleIdx="1" presStyleCnt="4">
        <dgm:presLayoutVars>
          <dgm:chMax val="0"/>
          <dgm:chPref val="0"/>
          <dgm:bulletEnabled val="1"/>
        </dgm:presLayoutVars>
      </dgm:prSet>
      <dgm:spPr/>
    </dgm:pt>
    <dgm:pt modelId="{C3670CFD-8C6D-4D1E-8C7A-A9530A3D194D}" type="pres">
      <dgm:prSet presAssocID="{B034CD26-00FE-4543-AEC1-A397D8F1535B}" presName="parTxOnlySpace" presStyleCnt="0"/>
      <dgm:spPr/>
    </dgm:pt>
    <dgm:pt modelId="{E47AF1D2-80E8-420A-8FAE-93754BE29632}" type="pres">
      <dgm:prSet presAssocID="{F056E445-04DB-410E-8FA2-B9DE8BD34D61}" presName="parTxOnly" presStyleLbl="node1" presStyleIdx="2" presStyleCnt="4">
        <dgm:presLayoutVars>
          <dgm:chMax val="0"/>
          <dgm:chPref val="0"/>
          <dgm:bulletEnabled val="1"/>
        </dgm:presLayoutVars>
      </dgm:prSet>
      <dgm:spPr/>
    </dgm:pt>
    <dgm:pt modelId="{01A17E00-0B9A-47EC-A3BA-245F4C74D27B}" type="pres">
      <dgm:prSet presAssocID="{BF2967FD-F146-43DA-A92A-3871ADF2A17C}" presName="parTxOnlySpace" presStyleCnt="0"/>
      <dgm:spPr/>
    </dgm:pt>
    <dgm:pt modelId="{D61961B0-2219-42A2-8F51-F796D45522F4}" type="pres">
      <dgm:prSet presAssocID="{554C976E-1BF0-49CF-A244-75B76B420B0E}" presName="parTxOnly" presStyleLbl="node1" presStyleIdx="3" presStyleCnt="4">
        <dgm:presLayoutVars>
          <dgm:chMax val="0"/>
          <dgm:chPref val="0"/>
          <dgm:bulletEnabled val="1"/>
        </dgm:presLayoutVars>
      </dgm:prSet>
      <dgm:spPr/>
    </dgm:pt>
  </dgm:ptLst>
  <dgm:cxnLst>
    <dgm:cxn modelId="{3B788B01-7767-4C95-A357-D0885DA144C5}" type="presOf" srcId="{F056E445-04DB-410E-8FA2-B9DE8BD34D61}" destId="{E47AF1D2-80E8-420A-8FAE-93754BE29632}" srcOrd="0" destOrd="0" presId="urn:microsoft.com/office/officeart/2005/8/layout/chevron1"/>
    <dgm:cxn modelId="{ACEB0E02-E45D-4307-9C3E-3B938D13EE71}" srcId="{9C613858-39CF-421E-9EA0-AB53EC879B13}" destId="{20A26425-8EFC-4D52-BC00-F875764B5EEC}" srcOrd="0" destOrd="0" parTransId="{C90559CF-173F-4E64-8DDB-705EAB093679}" sibTransId="{03D43A3A-EEBA-4D44-8B5D-266E63384333}"/>
    <dgm:cxn modelId="{220D9618-3B6C-4245-BC45-97939ACCF322}" srcId="{9C613858-39CF-421E-9EA0-AB53EC879B13}" destId="{F056E445-04DB-410E-8FA2-B9DE8BD34D61}" srcOrd="2" destOrd="0" parTransId="{0D873FCC-F09A-4157-9330-51695397DE0D}" sibTransId="{BF2967FD-F146-43DA-A92A-3871ADF2A17C}"/>
    <dgm:cxn modelId="{68FF047E-4559-434E-8C95-4C5C27999488}" type="presOf" srcId="{20A26425-8EFC-4D52-BC00-F875764B5EEC}" destId="{A1DD8EA4-A345-4BAA-B6FA-592014D348D4}" srcOrd="0" destOrd="0" presId="urn:microsoft.com/office/officeart/2005/8/layout/chevron1"/>
    <dgm:cxn modelId="{7BA2FB7F-4280-4948-B8BD-1C498CCC9ECE}" srcId="{9C613858-39CF-421E-9EA0-AB53EC879B13}" destId="{8E23380E-9638-4D71-A1F7-4CCA8C1FE9E3}" srcOrd="1" destOrd="0" parTransId="{FF39F6F0-509D-47B3-A220-37DE71F38990}" sibTransId="{B034CD26-00FE-4543-AEC1-A397D8F1535B}"/>
    <dgm:cxn modelId="{65C19E83-016B-4070-8D81-3C434EA20893}" type="presOf" srcId="{8E23380E-9638-4D71-A1F7-4CCA8C1FE9E3}" destId="{100B5FC3-A4F3-4FC3-8FD8-28172923B3B7}" srcOrd="0" destOrd="0" presId="urn:microsoft.com/office/officeart/2005/8/layout/chevron1"/>
    <dgm:cxn modelId="{4B4BFC84-CE47-43D9-8971-7331E3EFE42B}" type="presOf" srcId="{9C613858-39CF-421E-9EA0-AB53EC879B13}" destId="{C361E519-1EBC-4E7E-B93D-F31AFD3C2F7D}" srcOrd="0" destOrd="0" presId="urn:microsoft.com/office/officeart/2005/8/layout/chevron1"/>
    <dgm:cxn modelId="{D48E9893-3D25-4078-864D-2C806E223298}" type="presOf" srcId="{554C976E-1BF0-49CF-A244-75B76B420B0E}" destId="{D61961B0-2219-42A2-8F51-F796D45522F4}" srcOrd="0" destOrd="0" presId="urn:microsoft.com/office/officeart/2005/8/layout/chevron1"/>
    <dgm:cxn modelId="{477DE7FE-BAD4-4AB3-8829-067F95032694}" srcId="{9C613858-39CF-421E-9EA0-AB53EC879B13}" destId="{554C976E-1BF0-49CF-A244-75B76B420B0E}" srcOrd="3" destOrd="0" parTransId="{EF8FA78E-34F4-4B29-B189-2E83B74639E2}" sibTransId="{76969761-58CE-4F0C-BD7E-CDBD1B5DE4D6}"/>
    <dgm:cxn modelId="{9937E398-A5C6-45DC-9C11-C60B130F6A41}" type="presParOf" srcId="{C361E519-1EBC-4E7E-B93D-F31AFD3C2F7D}" destId="{A1DD8EA4-A345-4BAA-B6FA-592014D348D4}" srcOrd="0" destOrd="0" presId="urn:microsoft.com/office/officeart/2005/8/layout/chevron1"/>
    <dgm:cxn modelId="{39BEDE57-16A4-44D7-8020-D287E6DC4FED}" type="presParOf" srcId="{C361E519-1EBC-4E7E-B93D-F31AFD3C2F7D}" destId="{1CCAD377-2F67-47B8-8D41-90E42FA9D22A}" srcOrd="1" destOrd="0" presId="urn:microsoft.com/office/officeart/2005/8/layout/chevron1"/>
    <dgm:cxn modelId="{B08F045F-8658-4AF3-8989-C854453E7A5D}" type="presParOf" srcId="{C361E519-1EBC-4E7E-B93D-F31AFD3C2F7D}" destId="{100B5FC3-A4F3-4FC3-8FD8-28172923B3B7}" srcOrd="2" destOrd="0" presId="urn:microsoft.com/office/officeart/2005/8/layout/chevron1"/>
    <dgm:cxn modelId="{51EB6D03-152B-4107-9A20-E08E5BC4F3EF}" type="presParOf" srcId="{C361E519-1EBC-4E7E-B93D-F31AFD3C2F7D}" destId="{C3670CFD-8C6D-4D1E-8C7A-A9530A3D194D}" srcOrd="3" destOrd="0" presId="urn:microsoft.com/office/officeart/2005/8/layout/chevron1"/>
    <dgm:cxn modelId="{D3E06C3C-D3B6-4CCC-9671-FCBA75870261}" type="presParOf" srcId="{C361E519-1EBC-4E7E-B93D-F31AFD3C2F7D}" destId="{E47AF1D2-80E8-420A-8FAE-93754BE29632}" srcOrd="4" destOrd="0" presId="urn:microsoft.com/office/officeart/2005/8/layout/chevron1"/>
    <dgm:cxn modelId="{6FDA0ADA-D08D-450D-841F-BEA529BCA5A5}" type="presParOf" srcId="{C361E519-1EBC-4E7E-B93D-F31AFD3C2F7D}" destId="{01A17E00-0B9A-47EC-A3BA-245F4C74D27B}" srcOrd="5" destOrd="0" presId="urn:microsoft.com/office/officeart/2005/8/layout/chevron1"/>
    <dgm:cxn modelId="{1311B567-7C69-444B-9797-128C58CE0905}" type="presParOf" srcId="{C361E519-1EBC-4E7E-B93D-F31AFD3C2F7D}" destId="{D61961B0-2219-42A2-8F51-F796D45522F4}" srcOrd="6"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DD8EA4-A345-4BAA-B6FA-592014D348D4}">
      <dsp:nvSpPr>
        <dsp:cNvPr id="0" name=""/>
        <dsp:cNvSpPr/>
      </dsp:nvSpPr>
      <dsp:spPr>
        <a:xfrm>
          <a:off x="5655" y="3405584"/>
          <a:ext cx="3292078" cy="1316831"/>
        </a:xfrm>
        <a:prstGeom prst="chevron">
          <a:avLst/>
        </a:prstGeom>
        <a:solidFill>
          <a:srgbClr val="996633"/>
        </a:solidFill>
        <a:ln w="25400" cap="flat" cmpd="sng" algn="ctr">
          <a:solidFill>
            <a:srgbClr val="99663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pt-PT" sz="2300" b="1" kern="1200" dirty="0">
              <a:latin typeface="Inter" panose="020B0604020202020204" charset="0"/>
              <a:ea typeface="Inter" panose="020B0604020202020204" charset="0"/>
            </a:rPr>
            <a:t>Entrada</a:t>
          </a:r>
        </a:p>
        <a:p>
          <a:pPr marL="0" lvl="0" indent="0" algn="ctr" defTabSz="1022350">
            <a:lnSpc>
              <a:spcPct val="90000"/>
            </a:lnSpc>
            <a:spcBef>
              <a:spcPct val="0"/>
            </a:spcBef>
            <a:spcAft>
              <a:spcPct val="35000"/>
            </a:spcAft>
            <a:buNone/>
          </a:pPr>
          <a:r>
            <a:rPr lang="pt-PT" sz="1800" kern="1200" dirty="0">
              <a:latin typeface="Inter" panose="020B0604020202020204" charset="0"/>
              <a:ea typeface="Inter" panose="020B0604020202020204" charset="0"/>
            </a:rPr>
            <a:t>60 a 90 dias após a entrada  </a:t>
          </a:r>
        </a:p>
      </dsp:txBody>
      <dsp:txXfrm>
        <a:off x="664071" y="3405584"/>
        <a:ext cx="1975247" cy="1316831"/>
      </dsp:txXfrm>
    </dsp:sp>
    <dsp:sp modelId="{100B5FC3-A4F3-4FC3-8FD8-28172923B3B7}">
      <dsp:nvSpPr>
        <dsp:cNvPr id="0" name=""/>
        <dsp:cNvSpPr/>
      </dsp:nvSpPr>
      <dsp:spPr>
        <a:xfrm>
          <a:off x="2968525" y="3405584"/>
          <a:ext cx="3292078" cy="1316831"/>
        </a:xfrm>
        <a:prstGeom prst="chevron">
          <a:avLst/>
        </a:prstGeom>
        <a:solidFill>
          <a:srgbClr val="996633"/>
        </a:solidFill>
        <a:ln w="25400" cap="flat" cmpd="sng" algn="ctr">
          <a:solidFill>
            <a:srgbClr val="99663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pt-PT" sz="2300" b="1" kern="1200" dirty="0">
              <a:latin typeface="Inter" panose="020B0604020202020204" charset="0"/>
              <a:ea typeface="Inter" panose="020B0604020202020204" charset="0"/>
            </a:rPr>
            <a:t>Início</a:t>
          </a:r>
        </a:p>
        <a:p>
          <a:pPr marL="0" lvl="0" indent="0" algn="ctr" defTabSz="1022350">
            <a:lnSpc>
              <a:spcPct val="90000"/>
            </a:lnSpc>
            <a:spcBef>
              <a:spcPct val="0"/>
            </a:spcBef>
            <a:spcAft>
              <a:spcPct val="35000"/>
            </a:spcAft>
            <a:buNone/>
          </a:pPr>
          <a:r>
            <a:rPr lang="pt-PT" sz="1800" kern="1200" dirty="0">
              <a:latin typeface="Inter" panose="020B0604020202020204" charset="0"/>
              <a:ea typeface="Inter" panose="020B0604020202020204" charset="0"/>
            </a:rPr>
            <a:t>1.5 ano após a entrada</a:t>
          </a:r>
        </a:p>
      </dsp:txBody>
      <dsp:txXfrm>
        <a:off x="3626941" y="3405584"/>
        <a:ext cx="1975247" cy="1316831"/>
      </dsp:txXfrm>
    </dsp:sp>
    <dsp:sp modelId="{E47AF1D2-80E8-420A-8FAE-93754BE29632}">
      <dsp:nvSpPr>
        <dsp:cNvPr id="0" name=""/>
        <dsp:cNvSpPr/>
      </dsp:nvSpPr>
      <dsp:spPr>
        <a:xfrm>
          <a:off x="5931396" y="3405584"/>
          <a:ext cx="3292078" cy="1316831"/>
        </a:xfrm>
        <a:prstGeom prst="chevron">
          <a:avLst/>
        </a:prstGeom>
        <a:solidFill>
          <a:srgbClr val="996633"/>
        </a:solidFill>
        <a:ln w="25400" cap="flat" cmpd="sng" algn="ctr">
          <a:solidFill>
            <a:srgbClr val="99663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pt-PT" sz="2300" b="1" kern="1200" dirty="0">
              <a:latin typeface="Inter" panose="020B0604020202020204" charset="0"/>
              <a:ea typeface="Inter" panose="020B0604020202020204" charset="0"/>
            </a:rPr>
            <a:t>Intermédia</a:t>
          </a:r>
        </a:p>
      </dsp:txBody>
      <dsp:txXfrm>
        <a:off x="6589812" y="3405584"/>
        <a:ext cx="1975247" cy="1316831"/>
      </dsp:txXfrm>
    </dsp:sp>
    <dsp:sp modelId="{D61961B0-2219-42A2-8F51-F796D45522F4}">
      <dsp:nvSpPr>
        <dsp:cNvPr id="0" name=""/>
        <dsp:cNvSpPr/>
      </dsp:nvSpPr>
      <dsp:spPr>
        <a:xfrm>
          <a:off x="8894266" y="3405584"/>
          <a:ext cx="3292078" cy="1316831"/>
        </a:xfrm>
        <a:prstGeom prst="chevron">
          <a:avLst/>
        </a:prstGeom>
        <a:solidFill>
          <a:srgbClr val="996633"/>
        </a:solidFill>
        <a:ln w="25400" cap="flat" cmpd="sng" algn="ctr">
          <a:solidFill>
            <a:srgbClr val="99663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100000"/>
            </a:lnSpc>
            <a:spcBef>
              <a:spcPct val="0"/>
            </a:spcBef>
            <a:spcAft>
              <a:spcPct val="35000"/>
            </a:spcAft>
            <a:buNone/>
          </a:pPr>
          <a:r>
            <a:rPr lang="pt-PT" sz="2300" b="1" kern="1200" dirty="0">
              <a:latin typeface="Inter" panose="020B0604020202020204" charset="0"/>
              <a:ea typeface="Inter" panose="020B0604020202020204" charset="0"/>
            </a:rPr>
            <a:t>Final</a:t>
          </a:r>
        </a:p>
        <a:p>
          <a:pPr marL="0" lvl="0" indent="0" algn="ctr" defTabSz="1022350">
            <a:lnSpc>
              <a:spcPct val="100000"/>
            </a:lnSpc>
            <a:spcBef>
              <a:spcPct val="0"/>
            </a:spcBef>
            <a:spcAft>
              <a:spcPct val="35000"/>
            </a:spcAft>
            <a:buNone/>
          </a:pPr>
          <a:r>
            <a:rPr lang="pt-PT" sz="1800" kern="1200" dirty="0">
              <a:latin typeface="Inter" panose="020B0604020202020204" charset="0"/>
              <a:ea typeface="Inter" panose="020B0604020202020204" charset="0"/>
            </a:rPr>
            <a:t>6 meses a 1 ano antes da liberdade </a:t>
          </a:r>
        </a:p>
      </dsp:txBody>
      <dsp:txXfrm>
        <a:off x="9552682" y="3405584"/>
        <a:ext cx="1975247" cy="1316831"/>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a:extLst>
              <a:ext uri="{FF2B5EF4-FFF2-40B4-BE49-F238E27FC236}">
                <a16:creationId xmlns:a16="http://schemas.microsoft.com/office/drawing/2014/main" id="{FA1A606D-FF69-ADFE-8358-96512B25A05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a:extLst>
              <a:ext uri="{FF2B5EF4-FFF2-40B4-BE49-F238E27FC236}">
                <a16:creationId xmlns:a16="http://schemas.microsoft.com/office/drawing/2014/main" id="{814142EA-1E5C-E8A0-4E26-583EB8C5631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6417CC5-6BE0-4420-AB3B-3EEFDA2F962C}" type="datetimeFigureOut">
              <a:rPr lang="pt-PT" smtClean="0"/>
              <a:t>04/06/2024</a:t>
            </a:fld>
            <a:endParaRPr lang="pt-PT"/>
          </a:p>
        </p:txBody>
      </p:sp>
      <p:sp>
        <p:nvSpPr>
          <p:cNvPr id="4" name="Marcador de Posição do Rodapé 3">
            <a:extLst>
              <a:ext uri="{FF2B5EF4-FFF2-40B4-BE49-F238E27FC236}">
                <a16:creationId xmlns:a16="http://schemas.microsoft.com/office/drawing/2014/main" id="{577F96C9-1E57-4D16-01AB-EE4F2E148C6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5" name="Marcador de Posição do Número do Diapositivo 4">
            <a:extLst>
              <a:ext uri="{FF2B5EF4-FFF2-40B4-BE49-F238E27FC236}">
                <a16:creationId xmlns:a16="http://schemas.microsoft.com/office/drawing/2014/main" id="{3D9B8930-5499-F11D-3E3C-7A3C3346E98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EA606F2-85D3-4B22-AF0B-84A64D178056}" type="slidenum">
              <a:rPr lang="pt-PT" smtClean="0"/>
              <a:t>‹nº›</a:t>
            </a:fld>
            <a:endParaRPr lang="pt-PT"/>
          </a:p>
        </p:txBody>
      </p:sp>
    </p:spTree>
    <p:extLst>
      <p:ext uri="{BB962C8B-B14F-4D97-AF65-F5344CB8AC3E}">
        <p14:creationId xmlns:p14="http://schemas.microsoft.com/office/powerpoint/2010/main" val="375081276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2FAF38-8E01-42D9-8243-223BAEDF347E}" type="datetimeFigureOut">
              <a:rPr lang="pt-PT" smtClean="0"/>
              <a:t>04/06/2024</a:t>
            </a:fld>
            <a:endParaRPr lang="pt-PT"/>
          </a:p>
        </p:txBody>
      </p:sp>
      <p:sp>
        <p:nvSpPr>
          <p:cNvPr id="4" name="Marcador de Posição da Imagem do Diapositivo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PT"/>
          </a:p>
        </p:txBody>
      </p:sp>
      <p:sp>
        <p:nvSpPr>
          <p:cNvPr id="5" name="Marcador de Posição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6" name="Marcador de Posição do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7" name="Marcador de Posição do Número do Diapositivo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597FE2-2AF8-4762-902B-248B0079DE8D}" type="slidenum">
              <a:rPr lang="pt-PT" smtClean="0"/>
              <a:t>‹nº›</a:t>
            </a:fld>
            <a:endParaRPr lang="pt-PT"/>
          </a:p>
        </p:txBody>
      </p:sp>
    </p:spTree>
    <p:extLst>
      <p:ext uri="{BB962C8B-B14F-4D97-AF65-F5344CB8AC3E}">
        <p14:creationId xmlns:p14="http://schemas.microsoft.com/office/powerpoint/2010/main" val="3686438602"/>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www.viacharacter.org/"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mymentor.pt/conhecer-me" TargetMode="External"/><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mymentor.pt/conhecer-me" TargetMode="External"/><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mymentor.pt/conhecer-me" TargetMode="External"/><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mymentor.pt/conhecer-me" TargetMode="External"/><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s://mymentor.pt/conhecer-me" TargetMode="External"/><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Tree>
    <p:extLst>
      <p:ext uri="{BB962C8B-B14F-4D97-AF65-F5344CB8AC3E}">
        <p14:creationId xmlns:p14="http://schemas.microsoft.com/office/powerpoint/2010/main" val="2113746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Tree>
    <p:extLst>
      <p:ext uri="{BB962C8B-B14F-4D97-AF65-F5344CB8AC3E}">
        <p14:creationId xmlns:p14="http://schemas.microsoft.com/office/powerpoint/2010/main" val="6955103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Tree>
    <p:extLst>
      <p:ext uri="{BB962C8B-B14F-4D97-AF65-F5344CB8AC3E}">
        <p14:creationId xmlns:p14="http://schemas.microsoft.com/office/powerpoint/2010/main" val="7098561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lang="pt-PT" sz="1800" kern="200" dirty="0">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pt-PT" sz="1800" dirty="0">
                <a:effectLst/>
                <a:latin typeface="Times New Roman" panose="02020603050405020304" pitchFamily="18" charset="0"/>
                <a:ea typeface="Aptos" panose="020B0004020202020204" pitchFamily="34" charset="0"/>
              </a:rPr>
              <a:t>Um dos grandes objetivos da reinserção social dos indivíduos é dar-lhes os meios e as competências necessárias para que não voltem a cometer crimes após o cumprimento da medida de privação de liberdade. Deste modo cabe à reinserção social capacitar o recluso de competências de forma a ultrapassar os possíveis problemas na sociedade. </a:t>
            </a:r>
            <a:endParaRPr lang="pt-PT" sz="1800" kern="200" dirty="0">
              <a:effectLst/>
              <a:latin typeface="Calibri" panose="020F0502020204030204" pitchFamily="34" charset="0"/>
              <a:ea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pt-PT" sz="1800" kern="200" dirty="0">
                <a:effectLst/>
                <a:latin typeface="Calibri" panose="020F0502020204030204" pitchFamily="34" charset="0"/>
                <a:ea typeface="Calibri" panose="020F0502020204030204" pitchFamily="34" charset="0"/>
                <a:cs typeface="Calibri" panose="020F0502020204030204" pitchFamily="34" charset="0"/>
              </a:rPr>
              <a:t>As pessoas desta faixa etária, apresentam uma rede social menor, relativamente aos mais jovens e aos sujeitos </a:t>
            </a:r>
            <a:r>
              <a:rPr lang="pt-PT" sz="1800" u="sng" kern="200" dirty="0">
                <a:solidFill>
                  <a:srgbClr val="467886"/>
                </a:solidFill>
                <a:effectLst/>
                <a:latin typeface="Calibri" panose="020F0502020204030204" pitchFamily="34" charset="0"/>
                <a:ea typeface="Calibri" panose="020F0502020204030204" pitchFamily="34" charset="0"/>
                <a:cs typeface="Calibri" panose="020F0502020204030204" pitchFamily="34" charset="0"/>
              </a:rPr>
              <a:t>da</a:t>
            </a:r>
            <a:r>
              <a:rPr lang="pt-PT" sz="1800" kern="200" dirty="0">
                <a:effectLst/>
                <a:latin typeface="Calibri" panose="020F0502020204030204" pitchFamily="34" charset="0"/>
                <a:ea typeface="Calibri" panose="020F0502020204030204" pitchFamily="34" charset="0"/>
                <a:cs typeface="Calibri" panose="020F0502020204030204" pitchFamily="34" charset="0"/>
              </a:rPr>
              <a:t> mesma faixa etária em liberdade, o que aumenta a probabilidade de isolamento social. </a:t>
            </a:r>
            <a:r>
              <a:rPr lang="pt-PT" sz="2800" dirty="0">
                <a:effectLst/>
                <a:latin typeface="Times New Roman" panose="02020603050405020304" pitchFamily="18" charset="0"/>
                <a:ea typeface="Aptos" panose="020B0004020202020204" pitchFamily="34" charset="0"/>
              </a:rPr>
              <a:t>Pode não haver ninguém a quem recorrer para questões financeiras, apoio físico, emocional ou econômico; para muitos ex-reclusos mais velhos, a família e amigos permanecem na prisão. </a:t>
            </a:r>
            <a:r>
              <a:rPr lang="pt-PT" sz="1800" kern="150" dirty="0">
                <a:effectLst/>
                <a:latin typeface="Calibri" panose="020F0502020204030204" pitchFamily="34" charset="0"/>
                <a:ea typeface="Calibri" panose="020F0502020204030204" pitchFamily="34" charset="0"/>
                <a:cs typeface="Calibri" panose="020F0502020204030204" pitchFamily="34" charset="0"/>
              </a:rPr>
              <a:t> (</a:t>
            </a:r>
            <a:r>
              <a:rPr lang="pt-PT" sz="1800" kern="150" dirty="0" err="1">
                <a:effectLst/>
                <a:latin typeface="Calibri" panose="020F0502020204030204" pitchFamily="34" charset="0"/>
                <a:ea typeface="Calibri" panose="020F0502020204030204" pitchFamily="34" charset="0"/>
                <a:cs typeface="Calibri" panose="020F0502020204030204" pitchFamily="34" charset="0"/>
              </a:rPr>
              <a:t>Kamigaki</a:t>
            </a:r>
            <a:r>
              <a:rPr lang="pt-PT" sz="1800" kern="150" dirty="0">
                <a:effectLst/>
                <a:latin typeface="Calibri" panose="020F0502020204030204" pitchFamily="34" charset="0"/>
                <a:ea typeface="Calibri" panose="020F0502020204030204" pitchFamily="34" charset="0"/>
                <a:cs typeface="Calibri" panose="020F0502020204030204" pitchFamily="34" charset="0"/>
              </a:rPr>
              <a:t>, 2014).</a:t>
            </a: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pt-PT" sz="1800" kern="200" dirty="0">
                <a:effectLst/>
                <a:latin typeface="Calibri" panose="020F0502020204030204" pitchFamily="34" charset="0"/>
                <a:ea typeface="Calibri" panose="020F0502020204030204" pitchFamily="34" charset="0"/>
                <a:cs typeface="Calibri" panose="020F0502020204030204" pitchFamily="34" charset="0"/>
              </a:rPr>
              <a:t>A reincidência acaba por ser uma opção devido às necessidades político-sociais, económicas e para a saúde comunitária, aumenta a probabilidade de não terem abrigo  quando saírem em liberdade. Fatores como os sociais, demonstram que os</a:t>
            </a:r>
            <a:r>
              <a:rPr lang="pt-PT" sz="2800" dirty="0">
                <a:effectLst/>
                <a:latin typeface="Times New Roman" panose="02020603050405020304" pitchFamily="18" charset="0"/>
                <a:ea typeface="Aptos" panose="020B0004020202020204" pitchFamily="34" charset="0"/>
              </a:rPr>
              <a:t> ex-prisioneiros geralmente reingressam em comunidades semelhantes àquelas de onde eles vieram (Cordeiro, 2018). </a:t>
            </a:r>
            <a:endParaRPr lang="pt-PT" sz="1800" kern="1200" dirty="0">
              <a:effectLst/>
              <a:latin typeface="Times New Roman" panose="02020603050405020304" pitchFamily="18" charset="0"/>
              <a:ea typeface="Aptos" panose="020B0004020202020204" pitchFamily="34" charset="0"/>
              <a:cs typeface="+mn-cs"/>
            </a:endParaRP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pt-PT" sz="1200" kern="200" dirty="0">
                <a:effectLst/>
                <a:latin typeface="Calibri" panose="020F0502020204030204" pitchFamily="34" charset="0"/>
                <a:ea typeface="Calibri" panose="020F0502020204030204" pitchFamily="34" charset="0"/>
                <a:cs typeface="Calibri" panose="020F0502020204030204" pitchFamily="34" charset="0"/>
              </a:rPr>
              <a:t>São indivíduos privados da liberdade, estão numa fase de envelhecimento e têm de lidar com todas estas questões ao mesmo tempo: apresentam mais dificuldades físicas e de estado de saúde em geral do que os presos mais jovens e do que os seus pares em liberdade (</a:t>
            </a:r>
            <a:r>
              <a:rPr lang="pt-PT" sz="1200" kern="200" dirty="0" err="1">
                <a:effectLst/>
                <a:latin typeface="Calibri" panose="020F0502020204030204" pitchFamily="34" charset="0"/>
                <a:ea typeface="Calibri" panose="020F0502020204030204" pitchFamily="34" charset="0"/>
                <a:cs typeface="Calibri" panose="020F0502020204030204" pitchFamily="34" charset="0"/>
              </a:rPr>
              <a:t>Petersilia</a:t>
            </a:r>
            <a:r>
              <a:rPr lang="pt-PT" sz="1200" kern="200" dirty="0">
                <a:effectLst/>
                <a:latin typeface="Calibri" panose="020F0502020204030204" pitchFamily="34" charset="0"/>
                <a:ea typeface="Calibri" panose="020F0502020204030204" pitchFamily="34" charset="0"/>
                <a:cs typeface="Calibri" panose="020F0502020204030204" pitchFamily="34" charset="0"/>
              </a:rPr>
              <a:t>, 2003).</a:t>
            </a: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pt-PT" sz="1200" kern="150" dirty="0">
                <a:effectLst/>
                <a:latin typeface="Calibri" panose="020F0502020204030204" pitchFamily="34" charset="0"/>
                <a:ea typeface="Calibri" panose="020F0502020204030204" pitchFamily="34" charset="0"/>
                <a:cs typeface="Calibri" panose="020F0502020204030204" pitchFamily="34" charset="0"/>
              </a:rPr>
              <a:t>O indivíduo assume, desta forma, uma nova identidade, a de "recluso", sendo dissociado do seu "eu" pré-institucional (Santos, 2015).</a:t>
            </a: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pt-PT" sz="1200" kern="150" dirty="0">
                <a:effectLst/>
                <a:latin typeface="Calibri" panose="020F0502020204030204" pitchFamily="34" charset="0"/>
                <a:ea typeface="Calibri" panose="020F0502020204030204" pitchFamily="34" charset="0"/>
                <a:cs typeface="Calibri" panose="020F0502020204030204" pitchFamily="34" charset="0"/>
              </a:rPr>
              <a:t>Acresce a tudo isto o carater estigmatizante das prisões. O individuo sofre um processo de rotulagem negativa da sociedade, além disso , em alguns casos de maior vulnerabilidade, se </a:t>
            </a:r>
            <a:r>
              <a:rPr lang="pt-PT" sz="1200" kern="150" dirty="0" err="1">
                <a:effectLst/>
                <a:latin typeface="Calibri" panose="020F0502020204030204" pitchFamily="34" charset="0"/>
                <a:ea typeface="Calibri" panose="020F0502020204030204" pitchFamily="34" charset="0"/>
                <a:cs typeface="Calibri" panose="020F0502020204030204" pitchFamily="34" charset="0"/>
              </a:rPr>
              <a:t>autorotular</a:t>
            </a:r>
            <a:r>
              <a:rPr lang="pt-PT" sz="1200" kern="150" dirty="0">
                <a:effectLst/>
                <a:latin typeface="Calibri" panose="020F0502020204030204" pitchFamily="34" charset="0"/>
                <a:ea typeface="Calibri" panose="020F0502020204030204" pitchFamily="34" charset="0"/>
                <a:cs typeface="Calibri" panose="020F0502020204030204" pitchFamily="34" charset="0"/>
              </a:rPr>
              <a:t> negativamente (Santos, 2015).</a:t>
            </a:r>
          </a:p>
        </p:txBody>
      </p:sp>
    </p:spTree>
    <p:extLst>
      <p:ext uri="{BB962C8B-B14F-4D97-AF65-F5344CB8AC3E}">
        <p14:creationId xmlns:p14="http://schemas.microsoft.com/office/powerpoint/2010/main" val="41105264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Tree>
    <p:extLst>
      <p:ext uri="{BB962C8B-B14F-4D97-AF65-F5344CB8AC3E}">
        <p14:creationId xmlns:p14="http://schemas.microsoft.com/office/powerpoint/2010/main" val="3335781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Tree>
    <p:extLst>
      <p:ext uri="{BB962C8B-B14F-4D97-AF65-F5344CB8AC3E}">
        <p14:creationId xmlns:p14="http://schemas.microsoft.com/office/powerpoint/2010/main" val="41497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Tree>
    <p:extLst>
      <p:ext uri="{BB962C8B-B14F-4D97-AF65-F5344CB8AC3E}">
        <p14:creationId xmlns:p14="http://schemas.microsoft.com/office/powerpoint/2010/main" val="41429570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lvl="0"/>
            <a:r>
              <a:rPr lang="pt-PT" dirty="0"/>
              <a:t>Os estádios estão dispostos em círculo, uma vez que reflete a realidade de que, em praticamente todos os processos de mudança, é normal que a pessoa circule o processo várias vezes, antes de alcançar uma mudança estável, portanto pode haver avanços e recuos. O círculo reconhece a possibilidade de recaída. </a:t>
            </a:r>
          </a:p>
          <a:p>
            <a:pPr lvl="0"/>
            <a:endParaRPr lang="pt-PT" dirty="0"/>
          </a:p>
          <a:p>
            <a:pPr lvl="0"/>
            <a:r>
              <a:rPr lang="pt-PT" dirty="0"/>
              <a:t>O terapeuta em cada um dos estádios utiliza diferentes abordagens com o cliente dependendo do estádio em que se encontra o processo de mudança. </a:t>
            </a:r>
          </a:p>
          <a:p>
            <a:pPr lvl="0"/>
            <a:endParaRPr lang="pt-PT" dirty="0"/>
          </a:p>
          <a:p>
            <a:pPr lvl="0"/>
            <a:r>
              <a:rPr lang="pt-PT" dirty="0"/>
              <a:t>Um dos aspetos importantes é identificar a ambivalência e compreender a mesma.  </a:t>
            </a:r>
          </a:p>
          <a:p>
            <a:endParaRPr lang="pt-PT" dirty="0"/>
          </a:p>
        </p:txBody>
      </p:sp>
    </p:spTree>
    <p:extLst>
      <p:ext uri="{BB962C8B-B14F-4D97-AF65-F5344CB8AC3E}">
        <p14:creationId xmlns:p14="http://schemas.microsoft.com/office/powerpoint/2010/main" val="27289220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lvl="0"/>
            <a:r>
              <a:rPr lang="pt-PT" dirty="0"/>
              <a:t>Na pré-ponderação a tarefa é levantar dúvidas, aumentar a perceção do cliente sobre os riscos e problemas do comportamento atual.</a:t>
            </a:r>
          </a:p>
          <a:p>
            <a:pPr lvl="0"/>
            <a:endParaRPr lang="pt-PT" dirty="0"/>
          </a:p>
          <a:p>
            <a:pPr lvl="0"/>
            <a:r>
              <a:rPr lang="pt-PT" dirty="0"/>
              <a:t>Na ponderação a tarefa do terapeuta é ajudar o cliente a inclinar a balança para a mudança. Evocar razões para a mudança, os riscos de não mudar, fortalecer a autoeficácia do cliente.</a:t>
            </a:r>
          </a:p>
          <a:p>
            <a:pPr lvl="0"/>
            <a:endParaRPr lang="pt-PT" dirty="0"/>
          </a:p>
          <a:p>
            <a:pPr lvl="0"/>
            <a:r>
              <a:rPr lang="pt-PT" dirty="0"/>
              <a:t>Na determinação a tarefa do terapeuta não é tanto motivar, mas ajudar a pessoa a encontrar uma estratégia de mudança que seja aceitável, adequada, acessível e eficaz. </a:t>
            </a:r>
          </a:p>
          <a:p>
            <a:pPr lvl="0"/>
            <a:endParaRPr lang="pt-PT" dirty="0"/>
          </a:p>
          <a:p>
            <a:pPr lvl="0"/>
            <a:r>
              <a:rPr lang="pt-PT" dirty="0"/>
              <a:t>Na ação a tarefa do terapeuta é ajudar o cliente a dar os passos certos rumo à mudança.</a:t>
            </a:r>
          </a:p>
          <a:p>
            <a:pPr lvl="0"/>
            <a:endParaRPr lang="pt-PT" dirty="0"/>
          </a:p>
          <a:p>
            <a:pPr lvl="0"/>
            <a:r>
              <a:rPr lang="pt-PT" dirty="0"/>
              <a:t>Na manutenção ajudar o cliente a identificar e a utilizar estratégias de prevenção de recaída.</a:t>
            </a:r>
          </a:p>
          <a:p>
            <a:pPr lvl="0"/>
            <a:endParaRPr lang="pt-PT" dirty="0"/>
          </a:p>
          <a:p>
            <a:pPr lvl="0"/>
            <a:r>
              <a:rPr lang="pt-PT" dirty="0"/>
              <a:t>Caso haja recaída, ajudar o cliente a renovar os processos anteriores, evitar o desânimo.</a:t>
            </a:r>
          </a:p>
          <a:p>
            <a:endParaRPr lang="pt-PT" dirty="0"/>
          </a:p>
        </p:txBody>
      </p:sp>
    </p:spTree>
    <p:extLst>
      <p:ext uri="{BB962C8B-B14F-4D97-AF65-F5344CB8AC3E}">
        <p14:creationId xmlns:p14="http://schemas.microsoft.com/office/powerpoint/2010/main" val="19629756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pt-PT" dirty="0"/>
              <a:t>Os fatores de risco estáticos são itens referentes aos antecedentes do sujeito pelo que não podem ser alteradas, mas a sua presença aumenta o risco de reincidência. Os fatores de risco dinâmicos são aspetos do funcionamento atual do indivíduo ou do seu ambiente, que estão relacionados com a ocorrência do comportamento criminal. A particularidade dos fatores dinâmicos é o seu potencial de mudança, seja natural ou em consequência de uma intervenção deliberada (Navalho </a:t>
            </a:r>
            <a:r>
              <a:rPr lang="pt-PT" dirty="0" err="1"/>
              <a:t>et</a:t>
            </a:r>
            <a:r>
              <a:rPr lang="pt-PT" dirty="0"/>
              <a:t> al., 2018).</a:t>
            </a:r>
          </a:p>
        </p:txBody>
      </p:sp>
    </p:spTree>
    <p:extLst>
      <p:ext uri="{BB962C8B-B14F-4D97-AF65-F5344CB8AC3E}">
        <p14:creationId xmlns:p14="http://schemas.microsoft.com/office/powerpoint/2010/main" val="18062714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pt-PT" dirty="0"/>
              <a:t>Entende-se por desejabilidade social a tendência dos indivíduos para atribuir a si próprios atitudes com valores socialmente desejáveis e para rejeitar a presença de comportamentos socialmente inaceitáveis. </a:t>
            </a:r>
          </a:p>
        </p:txBody>
      </p:sp>
    </p:spTree>
    <p:extLst>
      <p:ext uri="{BB962C8B-B14F-4D97-AF65-F5344CB8AC3E}">
        <p14:creationId xmlns:p14="http://schemas.microsoft.com/office/powerpoint/2010/main" val="37401818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dirty="0"/>
              <a:t>PQ: traduzido e adaptada para Portugal em 2007, por uma equipa que incluiu três grupos de investigação em psicoterapia, Universidade Autónoma de Lisboa, Universidade do Minho, e ISPA, mais dois professores de tradução, coordenados pelo autor do PQ Robert Elliott (</a:t>
            </a:r>
            <a:r>
              <a:rPr lang="pt-PT" dirty="0" err="1"/>
              <a:t>Salles</a:t>
            </a:r>
            <a:r>
              <a:rPr lang="pt-PT" dirty="0"/>
              <a:t> </a:t>
            </a:r>
            <a:r>
              <a:rPr lang="pt-PT" dirty="0" err="1"/>
              <a:t>et</a:t>
            </a:r>
            <a:r>
              <a:rPr lang="pt-PT" dirty="0"/>
              <a:t> al., 2017)</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t-PT" dirty="0"/>
              <a:t>O PQ demora cerca de 30 minutos a ser construído e pode ser incluído na avaliação inicial ou na primeira ou segunda sessão (</a:t>
            </a:r>
            <a:r>
              <a:rPr lang="pt-PT" dirty="0" err="1"/>
              <a:t>Salles</a:t>
            </a:r>
            <a:r>
              <a:rPr lang="pt-PT" dirty="0"/>
              <a:t> </a:t>
            </a:r>
            <a:r>
              <a:rPr lang="pt-PT" dirty="0" err="1"/>
              <a:t>et</a:t>
            </a:r>
            <a:r>
              <a:rPr lang="pt-PT" dirty="0"/>
              <a:t> al., 2017)</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PT" dirty="0"/>
          </a:p>
          <a:p>
            <a:pPr marL="0" marR="0" lvl="0" indent="0" algn="l" defTabSz="914400" rtl="0" eaLnBrk="1" fontAlgn="auto" latinLnBrk="0" hangingPunct="1">
              <a:lnSpc>
                <a:spcPct val="100000"/>
              </a:lnSpc>
              <a:spcBef>
                <a:spcPts val="0"/>
              </a:spcBef>
              <a:spcAft>
                <a:spcPts val="0"/>
              </a:spcAft>
              <a:buClrTx/>
              <a:buSzTx/>
              <a:buFontTx/>
              <a:buNone/>
              <a:tabLst/>
              <a:defRPr/>
            </a:pPr>
            <a:r>
              <a:rPr lang="pt-PT" dirty="0"/>
              <a:t>QAP: “Ambivalência é conceptualizada como um movimento oscilatório entre duas posições opostas – a emergência de </a:t>
            </a:r>
            <a:r>
              <a:rPr lang="pt-PT" dirty="0" err="1"/>
              <a:t>inivação</a:t>
            </a:r>
            <a:r>
              <a:rPr lang="pt-PT" dirty="0"/>
              <a:t> versus o retorno à </a:t>
            </a:r>
            <a:r>
              <a:rPr lang="pt-PT" dirty="0" err="1"/>
              <a:t>autonarrativa</a:t>
            </a:r>
            <a:r>
              <a:rPr lang="pt-PT" dirty="0"/>
              <a:t> problemática” (Oliveira </a:t>
            </a:r>
            <a:r>
              <a:rPr lang="pt-PT" dirty="0" err="1"/>
              <a:t>et</a:t>
            </a:r>
            <a:r>
              <a:rPr lang="pt-PT" dirty="0"/>
              <a:t> al, 2017). </a:t>
            </a:r>
          </a:p>
          <a:p>
            <a:endParaRPr lang="pt-PT" dirty="0"/>
          </a:p>
        </p:txBody>
      </p:sp>
    </p:spTree>
    <p:extLst>
      <p:ext uri="{BB962C8B-B14F-4D97-AF65-F5344CB8AC3E}">
        <p14:creationId xmlns:p14="http://schemas.microsoft.com/office/powerpoint/2010/main" val="19534222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pt-PT" dirty="0"/>
              <a:t>QAP: “Ambivalência é conceptualizada como um movimento oscilatório entre duas posições opostas – a emergência de </a:t>
            </a:r>
            <a:r>
              <a:rPr lang="pt-PT" dirty="0" err="1"/>
              <a:t>inivação</a:t>
            </a:r>
            <a:r>
              <a:rPr lang="pt-PT" dirty="0"/>
              <a:t> versus o retorno à </a:t>
            </a:r>
            <a:r>
              <a:rPr lang="pt-PT" dirty="0" err="1"/>
              <a:t>autonarrativa</a:t>
            </a:r>
            <a:r>
              <a:rPr lang="pt-PT" dirty="0"/>
              <a:t> problemática” (Oliveira </a:t>
            </a:r>
            <a:r>
              <a:rPr lang="pt-PT" dirty="0" err="1"/>
              <a:t>et</a:t>
            </a:r>
            <a:r>
              <a:rPr lang="pt-PT" dirty="0"/>
              <a:t> al, 2017). </a:t>
            </a:r>
          </a:p>
          <a:p>
            <a:endParaRPr lang="pt-PT" dirty="0"/>
          </a:p>
          <a:p>
            <a:r>
              <a:rPr lang="pt-PT" sz="1200" dirty="0">
                <a:latin typeface="Inter" panose="020B0604020202020204" charset="0"/>
                <a:ea typeface="Inter" panose="020B0604020202020204" charset="0"/>
              </a:rPr>
              <a:t>	</a:t>
            </a:r>
            <a:endParaRPr lang="pt-PT" dirty="0"/>
          </a:p>
        </p:txBody>
      </p:sp>
    </p:spTree>
    <p:extLst>
      <p:ext uri="{BB962C8B-B14F-4D97-AF65-F5344CB8AC3E}">
        <p14:creationId xmlns:p14="http://schemas.microsoft.com/office/powerpoint/2010/main" val="19854129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Tree>
    <p:extLst>
      <p:ext uri="{BB962C8B-B14F-4D97-AF65-F5344CB8AC3E}">
        <p14:creationId xmlns:p14="http://schemas.microsoft.com/office/powerpoint/2010/main" val="31465708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Tree>
    <p:extLst>
      <p:ext uri="{BB962C8B-B14F-4D97-AF65-F5344CB8AC3E}">
        <p14:creationId xmlns:p14="http://schemas.microsoft.com/office/powerpoint/2010/main" val="12804484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Tree>
    <p:extLst>
      <p:ext uri="{BB962C8B-B14F-4D97-AF65-F5344CB8AC3E}">
        <p14:creationId xmlns:p14="http://schemas.microsoft.com/office/powerpoint/2010/main" val="22768743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Tree>
    <p:extLst>
      <p:ext uri="{BB962C8B-B14F-4D97-AF65-F5344CB8AC3E}">
        <p14:creationId xmlns:p14="http://schemas.microsoft.com/office/powerpoint/2010/main" val="23502763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Tree>
    <p:extLst>
      <p:ext uri="{BB962C8B-B14F-4D97-AF65-F5344CB8AC3E}">
        <p14:creationId xmlns:p14="http://schemas.microsoft.com/office/powerpoint/2010/main" val="25239861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Tree>
    <p:extLst>
      <p:ext uri="{BB962C8B-B14F-4D97-AF65-F5344CB8AC3E}">
        <p14:creationId xmlns:p14="http://schemas.microsoft.com/office/powerpoint/2010/main" val="36380679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Tree>
    <p:extLst>
      <p:ext uri="{BB962C8B-B14F-4D97-AF65-F5344CB8AC3E}">
        <p14:creationId xmlns:p14="http://schemas.microsoft.com/office/powerpoint/2010/main" val="5127564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Tree>
    <p:extLst>
      <p:ext uri="{BB962C8B-B14F-4D97-AF65-F5344CB8AC3E}">
        <p14:creationId xmlns:p14="http://schemas.microsoft.com/office/powerpoint/2010/main" val="14945945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dirty="0"/>
              <a:t>Dinamica do papel amassado (37)</a:t>
            </a:r>
          </a:p>
        </p:txBody>
      </p:sp>
    </p:spTree>
    <p:extLst>
      <p:ext uri="{BB962C8B-B14F-4D97-AF65-F5344CB8AC3E}">
        <p14:creationId xmlns:p14="http://schemas.microsoft.com/office/powerpoint/2010/main" val="13857620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Tree>
    <p:extLst>
      <p:ext uri="{BB962C8B-B14F-4D97-AF65-F5344CB8AC3E}">
        <p14:creationId xmlns:p14="http://schemas.microsoft.com/office/powerpoint/2010/main" val="20906835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1200" dirty="0"/>
              <a:t>Atividade- “Se a minha vida fosse um filme?” (6)</a:t>
            </a:r>
            <a:endParaRPr lang="pt-PT" dirty="0"/>
          </a:p>
          <a:p>
            <a:endParaRPr lang="pt-PT" dirty="0"/>
          </a:p>
        </p:txBody>
      </p:sp>
    </p:spTree>
    <p:extLst>
      <p:ext uri="{BB962C8B-B14F-4D97-AF65-F5344CB8AC3E}">
        <p14:creationId xmlns:p14="http://schemas.microsoft.com/office/powerpoint/2010/main" val="61516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Tree>
    <p:extLst>
      <p:ext uri="{BB962C8B-B14F-4D97-AF65-F5344CB8AC3E}">
        <p14:creationId xmlns:p14="http://schemas.microsoft.com/office/powerpoint/2010/main" val="4043908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lvl="0"/>
            <a:r>
              <a:rPr lang="pt-PT" dirty="0"/>
              <a:t>Promover a autoeficácia, autoestima e autoconceito – Janela Joari </a:t>
            </a:r>
          </a:p>
          <a:p>
            <a:pPr lvl="0"/>
            <a:endParaRPr lang="pt-PT" dirty="0"/>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dirty="0"/>
              <a:t>Atividade – “rótulos” (41)</a:t>
            </a:r>
          </a:p>
          <a:p>
            <a:pPr lvl="0"/>
            <a:r>
              <a:rPr lang="pt-PT" dirty="0"/>
              <a:t>Atividade – “sonhos perdidos” (42)</a:t>
            </a:r>
          </a:p>
          <a:p>
            <a:endParaRPr lang="pt-PT" dirty="0"/>
          </a:p>
        </p:txBody>
      </p:sp>
    </p:spTree>
    <p:extLst>
      <p:ext uri="{BB962C8B-B14F-4D97-AF65-F5344CB8AC3E}">
        <p14:creationId xmlns:p14="http://schemas.microsoft.com/office/powerpoint/2010/main" val="3578638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Tree>
    <p:extLst>
      <p:ext uri="{BB962C8B-B14F-4D97-AF65-F5344CB8AC3E}">
        <p14:creationId xmlns:p14="http://schemas.microsoft.com/office/powerpoint/2010/main" val="34241661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dirty="0"/>
          </a:p>
          <a:p>
            <a:pPr lvl="0"/>
            <a:endParaRPr lang="pt-PT" dirty="0"/>
          </a:p>
          <a:p>
            <a:endParaRPr lang="pt-PT" dirty="0"/>
          </a:p>
        </p:txBody>
      </p:sp>
    </p:spTree>
    <p:extLst>
      <p:ext uri="{BB962C8B-B14F-4D97-AF65-F5344CB8AC3E}">
        <p14:creationId xmlns:p14="http://schemas.microsoft.com/office/powerpoint/2010/main" val="12470236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Tree>
    <p:extLst>
      <p:ext uri="{BB962C8B-B14F-4D97-AF65-F5344CB8AC3E}">
        <p14:creationId xmlns:p14="http://schemas.microsoft.com/office/powerpoint/2010/main" val="2892972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Tree>
    <p:extLst>
      <p:ext uri="{BB962C8B-B14F-4D97-AF65-F5344CB8AC3E}">
        <p14:creationId xmlns:p14="http://schemas.microsoft.com/office/powerpoint/2010/main" val="20628224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pt-PT" dirty="0"/>
              <a:t>•Princípios do direito penal e do enquadramento legal geral:  O plano de reinserção social precisa ser elaborado com base num contexto jurídico, especialmente tendo em conta o direito penal e outras normas legais e processuais que estabelecem as diretrizes e expectativas da atuação de reinserção. </a:t>
            </a:r>
          </a:p>
          <a:p>
            <a:r>
              <a:rPr lang="pt-PT" dirty="0"/>
              <a:t>• Beneficência e não maleficência: O plano de reinserção social não deve causar mais prejuízos do que a pena já cumprida, respeitando o princípio da não maleficência. Portanto, os responsáveis pela intervenção devem evitar condições que violem a dignidade e os direitos humanos dos ofensores, promovendo tanto os direitos quanto os deveres destes no decorrer do plano.</a:t>
            </a:r>
          </a:p>
          <a:p>
            <a:r>
              <a:rPr lang="pt-PT" dirty="0"/>
              <a:t>• Promover o envolvimento e a participação da comunidade:  O trabalho de reinserção social tem como objetivo romper círculos viciosos de marginalização e exclusão. Para isso, o envolvimento da comunidade é essencial, assim como a mobilização de recursos.</a:t>
            </a:r>
          </a:p>
          <a:p>
            <a:r>
              <a:rPr lang="pt-PT" dirty="0"/>
              <a:t>• Relacionamento de ajuda de qualidade: o plano de reinserção social deve ter por base uma relação de ajuda de qualidade entre os responsáveis pela intervenção e o ofensor. Nesta relação de ajuda de qualidade estão implicados aspetos, como confiança, autenticidade, empatia, colaboração e respeito.</a:t>
            </a:r>
          </a:p>
          <a:p>
            <a:r>
              <a:rPr lang="pt-PT" dirty="0"/>
              <a:t>• Clarificação das regras de intervenção: Para garantir uma relação de ajuda de qualidade baseada na confiança, os responsáveis pela intervenção devem esclarecer e clarificar as regras do processo. Isso inclui definir o papel do técnico de intervenção, os objetivos das ações, as regras de procedimento, os direitos e deveres do ofensor, e as sanções por incumprimento. É fundamental que o ofensor possa tomar decisões na relação, com base no consentimento informado.</a:t>
            </a:r>
          </a:p>
          <a:p>
            <a:r>
              <a:rPr lang="pt-PT" dirty="0"/>
              <a:t>• Integridade profissional no acompanhamento dos clientes e outros autores relevantes: este principio está ligado ao profissionalismo. Os responsáveis pela intervenção devem assumir a sua integridade profissional na intervenção e atender aos princípios deontológicos da sua profissão. </a:t>
            </a:r>
          </a:p>
          <a:p>
            <a:r>
              <a:rPr lang="pt-PT" dirty="0"/>
              <a:t>• Intervenção personalizada : o trabalho sobre o outro que a reinserção social implica segue o principio de que cada individuo é único e deve usufruir de um plano de reinserção personalizado. </a:t>
            </a:r>
          </a:p>
          <a:p>
            <a:r>
              <a:rPr lang="pt-PT" dirty="0"/>
              <a:t>• Principio do tratamento voluntário: Além de ser personalizada, a intervenção deve ser aceite pelo ofensor. Ao contrário da pena de prisão, a intervenção de reabilitação e reinserção social não pode ser imposta. Esse trabalho exige o consentimento informado, a aceitação e a participação ativa do ofensor. Ninguém muda sem seu próprio consentimento e envolvimento.</a:t>
            </a:r>
          </a:p>
          <a:p>
            <a:r>
              <a:rPr lang="pt-PT" dirty="0"/>
              <a:t>• Autodeterminação:  Este princípio destaca as qualidades atribuídas ao ofensor, como liberdade e responsabilidade. A autodeterminação é reconhecida como um direito e uma necessidade para que as pessoas tomem suas próprias decisões sobre a vida. Isso implica, auxiliar os indivíduos no processo de tomada de decisão, capacitando-os e motivando-os nesse sentido.</a:t>
            </a:r>
          </a:p>
          <a:p>
            <a:r>
              <a:rPr lang="pt-PT" dirty="0"/>
              <a:t>• Confidencialidade: A confidencialidade remete-nos para um principio intrínseco a todas as “profissões de ajuda”, consiste em manter em privado informações do ofensor. Contudo, nem sempre os responsáveis da intervenção  poderão manter a confidencialidade dos dados, perante imposições organizacionais e legais ou porque está perante outro tipo de dilema ético, no qual a confidencialidade choca com outros valores relevantes. </a:t>
            </a:r>
          </a:p>
          <a:p>
            <a:endParaRPr lang="pt-PT" dirty="0"/>
          </a:p>
        </p:txBody>
      </p:sp>
    </p:spTree>
    <p:extLst>
      <p:ext uri="{BB962C8B-B14F-4D97-AF65-F5344CB8AC3E}">
        <p14:creationId xmlns:p14="http://schemas.microsoft.com/office/powerpoint/2010/main" val="27771702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lvl="0"/>
            <a:endParaRPr lang="pt-PT" dirty="0"/>
          </a:p>
        </p:txBody>
      </p:sp>
    </p:spTree>
    <p:extLst>
      <p:ext uri="{BB962C8B-B14F-4D97-AF65-F5344CB8AC3E}">
        <p14:creationId xmlns:p14="http://schemas.microsoft.com/office/powerpoint/2010/main" val="19243478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lvl="0"/>
            <a:endParaRPr lang="pt-PT" dirty="0"/>
          </a:p>
        </p:txBody>
      </p:sp>
    </p:spTree>
    <p:extLst>
      <p:ext uri="{BB962C8B-B14F-4D97-AF65-F5344CB8AC3E}">
        <p14:creationId xmlns:p14="http://schemas.microsoft.com/office/powerpoint/2010/main" val="39477908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lvl="0"/>
            <a:endParaRPr lang="pt-PT" dirty="0"/>
          </a:p>
        </p:txBody>
      </p:sp>
    </p:spTree>
    <p:extLst>
      <p:ext uri="{BB962C8B-B14F-4D97-AF65-F5344CB8AC3E}">
        <p14:creationId xmlns:p14="http://schemas.microsoft.com/office/powerpoint/2010/main" val="29930901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lvl="0"/>
            <a:endParaRPr lang="pt-PT" dirty="0"/>
          </a:p>
        </p:txBody>
      </p:sp>
    </p:spTree>
    <p:extLst>
      <p:ext uri="{BB962C8B-B14F-4D97-AF65-F5344CB8AC3E}">
        <p14:creationId xmlns:p14="http://schemas.microsoft.com/office/powerpoint/2010/main" val="16571314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1800" b="1" u="sng"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https://www.viacharacter.org/</a:t>
            </a:r>
            <a:endParaRPr lang="pt-PT" sz="1800" kern="100" dirty="0">
              <a:effectLst/>
              <a:latin typeface="Aptos" panose="020B0004020202020204" pitchFamily="34" charset="0"/>
              <a:ea typeface="Aptos" panose="020B0004020202020204" pitchFamily="34" charset="0"/>
              <a:cs typeface="Times New Roman" panose="02020603050405020304" pitchFamily="18" charset="0"/>
            </a:endParaRPr>
          </a:p>
          <a:p>
            <a:pPr lvl="0"/>
            <a:endParaRPr lang="pt-PT" dirty="0"/>
          </a:p>
        </p:txBody>
      </p:sp>
    </p:spTree>
    <p:extLst>
      <p:ext uri="{BB962C8B-B14F-4D97-AF65-F5344CB8AC3E}">
        <p14:creationId xmlns:p14="http://schemas.microsoft.com/office/powerpoint/2010/main" val="7821350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algn="just">
              <a:lnSpc>
                <a:spcPct val="150000"/>
              </a:lnSpc>
              <a:spcAft>
                <a:spcPts val="800"/>
              </a:spcAft>
            </a:pPr>
            <a:r>
              <a:rPr lang="pt-PT" sz="1800" kern="100" dirty="0">
                <a:effectLst/>
                <a:latin typeface="Aptos" panose="020B0004020202020204" pitchFamily="34" charset="0"/>
                <a:ea typeface="Aptos" panose="020B0004020202020204" pitchFamily="34" charset="0"/>
                <a:cs typeface="Times New Roman" panose="02020603050405020304" pitchFamily="18" charset="0"/>
              </a:rPr>
              <a:t>A Janela de </a:t>
            </a:r>
            <a:r>
              <a:rPr lang="pt-PT" sz="1800" kern="100" dirty="0" err="1">
                <a:effectLst/>
                <a:latin typeface="Aptos" panose="020B0004020202020204" pitchFamily="34" charset="0"/>
                <a:ea typeface="Aptos" panose="020B0004020202020204" pitchFamily="34" charset="0"/>
                <a:cs typeface="Times New Roman" panose="02020603050405020304" pitchFamily="18" charset="0"/>
              </a:rPr>
              <a:t>Johari</a:t>
            </a:r>
            <a:r>
              <a:rPr lang="pt-PT" sz="1800" kern="100" dirty="0">
                <a:effectLst/>
                <a:latin typeface="Aptos" panose="020B0004020202020204" pitchFamily="34" charset="0"/>
                <a:ea typeface="Aptos" panose="020B0004020202020204" pitchFamily="34" charset="0"/>
                <a:cs typeface="Times New Roman" panose="02020603050405020304" pitchFamily="18" charset="0"/>
              </a:rPr>
              <a:t> ou </a:t>
            </a:r>
            <a:r>
              <a:rPr lang="pt-PT" sz="1800" kern="100" dirty="0" err="1">
                <a:effectLst/>
                <a:latin typeface="Aptos" panose="020B0004020202020204" pitchFamily="34" charset="0"/>
                <a:ea typeface="Aptos" panose="020B0004020202020204" pitchFamily="34" charset="0"/>
                <a:cs typeface="Times New Roman" panose="02020603050405020304" pitchFamily="18" charset="0"/>
              </a:rPr>
              <a:t>Johari</a:t>
            </a:r>
            <a:r>
              <a:rPr lang="pt-PT" sz="1800" kern="100" dirty="0">
                <a:effectLst/>
                <a:latin typeface="Aptos" panose="020B0004020202020204" pitchFamily="34" charset="0"/>
                <a:ea typeface="Aptos" panose="020B0004020202020204" pitchFamily="34" charset="0"/>
                <a:cs typeface="Times New Roman" panose="02020603050405020304" pitchFamily="18" charset="0"/>
              </a:rPr>
              <a:t> </a:t>
            </a:r>
            <a:r>
              <a:rPr lang="pt-PT" sz="1800" kern="100" dirty="0" err="1">
                <a:effectLst/>
                <a:latin typeface="Aptos" panose="020B0004020202020204" pitchFamily="34" charset="0"/>
                <a:ea typeface="Aptos" panose="020B0004020202020204" pitchFamily="34" charset="0"/>
                <a:cs typeface="Times New Roman" panose="02020603050405020304" pitchFamily="18" charset="0"/>
              </a:rPr>
              <a:t>Window</a:t>
            </a:r>
            <a:r>
              <a:rPr lang="pt-PT" sz="1800" kern="100" dirty="0">
                <a:effectLst/>
                <a:latin typeface="Aptos" panose="020B0004020202020204" pitchFamily="34" charset="0"/>
                <a:ea typeface="Aptos" panose="020B0004020202020204" pitchFamily="34" charset="0"/>
                <a:cs typeface="Times New Roman" panose="02020603050405020304" pitchFamily="18" charset="0"/>
              </a:rPr>
              <a:t> </a:t>
            </a:r>
            <a:r>
              <a:rPr lang="pt-PT" sz="1800" kern="100" dirty="0" err="1">
                <a:effectLst/>
                <a:latin typeface="Aptos" panose="020B0004020202020204" pitchFamily="34" charset="0"/>
                <a:ea typeface="Aptos" panose="020B0004020202020204" pitchFamily="34" charset="0"/>
                <a:cs typeface="Times New Roman" panose="02020603050405020304" pitchFamily="18" charset="0"/>
              </a:rPr>
              <a:t>Model</a:t>
            </a:r>
            <a:r>
              <a:rPr lang="pt-PT" sz="1800" kern="100" dirty="0">
                <a:effectLst/>
                <a:latin typeface="Aptos" panose="020B0004020202020204" pitchFamily="34" charset="0"/>
                <a:ea typeface="Aptos" panose="020B0004020202020204" pitchFamily="34" charset="0"/>
                <a:cs typeface="Times New Roman" panose="02020603050405020304" pitchFamily="18" charset="0"/>
              </a:rPr>
              <a:t>, é um modelo conceptual da área da psicologia, aplicado pela primeira vez na Universidade da Califórnia de Los Angeles, por Joseph </a:t>
            </a:r>
            <a:r>
              <a:rPr lang="pt-PT" sz="1800" kern="100" dirty="0" err="1">
                <a:effectLst/>
                <a:latin typeface="Aptos" panose="020B0004020202020204" pitchFamily="34" charset="0"/>
                <a:ea typeface="Aptos" panose="020B0004020202020204" pitchFamily="34" charset="0"/>
                <a:cs typeface="Times New Roman" panose="02020603050405020304" pitchFamily="18" charset="0"/>
              </a:rPr>
              <a:t>Luft</a:t>
            </a:r>
            <a:r>
              <a:rPr lang="pt-PT" sz="1800" kern="100" dirty="0">
                <a:effectLst/>
                <a:latin typeface="Aptos" panose="020B0004020202020204" pitchFamily="34" charset="0"/>
                <a:ea typeface="Aptos" panose="020B0004020202020204" pitchFamily="34" charset="0"/>
                <a:cs typeface="Times New Roman" panose="02020603050405020304" pitchFamily="18" charset="0"/>
              </a:rPr>
              <a:t> e Harrington </a:t>
            </a:r>
            <a:r>
              <a:rPr lang="pt-PT" sz="1800" kern="100" dirty="0" err="1">
                <a:effectLst/>
                <a:latin typeface="Aptos" panose="020B0004020202020204" pitchFamily="34" charset="0"/>
                <a:ea typeface="Aptos" panose="020B0004020202020204" pitchFamily="34" charset="0"/>
                <a:cs typeface="Times New Roman" panose="02020603050405020304" pitchFamily="18" charset="0"/>
              </a:rPr>
              <a:t>Ingham</a:t>
            </a:r>
            <a:r>
              <a:rPr lang="pt-PT" sz="1800" kern="100" dirty="0">
                <a:effectLst/>
                <a:latin typeface="Aptos" panose="020B0004020202020204" pitchFamily="34" charset="0"/>
                <a:ea typeface="Aptos" panose="020B0004020202020204" pitchFamily="34" charset="0"/>
                <a:cs typeface="Times New Roman" panose="02020603050405020304" pitchFamily="18" charset="0"/>
              </a:rPr>
              <a:t>, cuja conjunção dos seus nomes resultou numa janela de </a:t>
            </a:r>
            <a:r>
              <a:rPr lang="pt-PT" sz="1800" kern="100" dirty="0" err="1">
                <a:effectLst/>
                <a:latin typeface="Aptos" panose="020B0004020202020204" pitchFamily="34" charset="0"/>
                <a:ea typeface="Aptos" panose="020B0004020202020204" pitchFamily="34" charset="0"/>
                <a:cs typeface="Times New Roman" panose="02020603050405020304" pitchFamily="18" charset="0"/>
              </a:rPr>
              <a:t>Jo</a:t>
            </a:r>
            <a:r>
              <a:rPr lang="pt-PT" sz="1800" kern="100" dirty="0">
                <a:effectLst/>
                <a:latin typeface="Aptos" panose="020B0004020202020204" pitchFamily="34" charset="0"/>
                <a:ea typeface="Aptos" panose="020B0004020202020204" pitchFamily="34" charset="0"/>
                <a:cs typeface="Times New Roman" panose="02020603050405020304" pitchFamily="18" charset="0"/>
              </a:rPr>
              <a:t> + </a:t>
            </a:r>
            <a:r>
              <a:rPr lang="pt-PT" sz="1800" kern="100" dirty="0" err="1">
                <a:effectLst/>
                <a:latin typeface="Aptos" panose="020B0004020202020204" pitchFamily="34" charset="0"/>
                <a:ea typeface="Aptos" panose="020B0004020202020204" pitchFamily="34" charset="0"/>
                <a:cs typeface="Times New Roman" panose="02020603050405020304" pitchFamily="18" charset="0"/>
              </a:rPr>
              <a:t>Hari</a:t>
            </a:r>
            <a:r>
              <a:rPr lang="pt-PT" sz="1800" kern="100" dirty="0">
                <a:effectLst/>
                <a:latin typeface="Aptos" panose="020B0004020202020204" pitchFamily="34" charset="0"/>
                <a:ea typeface="Aptos" panose="020B0004020202020204" pitchFamily="34" charset="0"/>
                <a:cs typeface="Times New Roman" panose="02020603050405020304" pitchFamily="18" charset="0"/>
              </a:rPr>
              <a:t>.</a:t>
            </a:r>
          </a:p>
          <a:p>
            <a:pPr lvl="0"/>
            <a:endParaRPr lang="pt-PT" dirty="0"/>
          </a:p>
          <a:p>
            <a:pPr lvl="0"/>
            <a:endParaRPr lang="pt-PT" dirty="0"/>
          </a:p>
        </p:txBody>
      </p:sp>
    </p:spTree>
    <p:extLst>
      <p:ext uri="{BB962C8B-B14F-4D97-AF65-F5344CB8AC3E}">
        <p14:creationId xmlns:p14="http://schemas.microsoft.com/office/powerpoint/2010/main" val="41918674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lvl="0"/>
            <a:endParaRPr lang="pt-PT" dirty="0"/>
          </a:p>
        </p:txBody>
      </p:sp>
    </p:spTree>
    <p:extLst>
      <p:ext uri="{BB962C8B-B14F-4D97-AF65-F5344CB8AC3E}">
        <p14:creationId xmlns:p14="http://schemas.microsoft.com/office/powerpoint/2010/main" val="13283427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lvl="0"/>
            <a:endParaRPr lang="pt-PT" dirty="0"/>
          </a:p>
        </p:txBody>
      </p:sp>
    </p:spTree>
    <p:extLst>
      <p:ext uri="{BB962C8B-B14F-4D97-AF65-F5344CB8AC3E}">
        <p14:creationId xmlns:p14="http://schemas.microsoft.com/office/powerpoint/2010/main" val="28970590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lvl="0">
              <a:lnSpc>
                <a:spcPct val="100000"/>
              </a:lnSpc>
            </a:pPr>
            <a:endParaRPr lang="pt-PT" sz="1800" u="none"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endParaRPr>
          </a:p>
          <a:p>
            <a:pPr lvl="0"/>
            <a:endParaRPr lang="pt-PT" dirty="0"/>
          </a:p>
        </p:txBody>
      </p:sp>
    </p:spTree>
    <p:extLst>
      <p:ext uri="{BB962C8B-B14F-4D97-AF65-F5344CB8AC3E}">
        <p14:creationId xmlns:p14="http://schemas.microsoft.com/office/powerpoint/2010/main" val="9450360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lvl="0">
              <a:lnSpc>
                <a:spcPct val="100000"/>
              </a:lnSpc>
            </a:pPr>
            <a:endParaRPr lang="pt-PT" sz="1800" u="none"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endParaRPr>
          </a:p>
          <a:p>
            <a:pPr lvl="0"/>
            <a:endParaRPr lang="pt-PT" dirty="0"/>
          </a:p>
        </p:txBody>
      </p:sp>
    </p:spTree>
    <p:extLst>
      <p:ext uri="{BB962C8B-B14F-4D97-AF65-F5344CB8AC3E}">
        <p14:creationId xmlns:p14="http://schemas.microsoft.com/office/powerpoint/2010/main" val="5721416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lvl="0">
              <a:lnSpc>
                <a:spcPct val="100000"/>
              </a:lnSpc>
            </a:pPr>
            <a:endParaRPr lang="pt-PT" sz="1800" u="none"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endParaRPr>
          </a:p>
          <a:p>
            <a:pPr lvl="0"/>
            <a:endParaRPr lang="pt-PT" dirty="0"/>
          </a:p>
        </p:txBody>
      </p:sp>
    </p:spTree>
    <p:extLst>
      <p:ext uri="{BB962C8B-B14F-4D97-AF65-F5344CB8AC3E}">
        <p14:creationId xmlns:p14="http://schemas.microsoft.com/office/powerpoint/2010/main" val="28013309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lvl="0">
              <a:lnSpc>
                <a:spcPct val="100000"/>
              </a:lnSpc>
            </a:pPr>
            <a:endParaRPr lang="pt-PT" sz="1800" u="none"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endParaRPr>
          </a:p>
          <a:p>
            <a:pPr lvl="0"/>
            <a:endParaRPr lang="pt-PT" dirty="0"/>
          </a:p>
        </p:txBody>
      </p:sp>
    </p:spTree>
    <p:extLst>
      <p:ext uri="{BB962C8B-B14F-4D97-AF65-F5344CB8AC3E}">
        <p14:creationId xmlns:p14="http://schemas.microsoft.com/office/powerpoint/2010/main" val="414778824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lvl="0">
              <a:lnSpc>
                <a:spcPct val="100000"/>
              </a:lnSpc>
            </a:pPr>
            <a:endParaRPr lang="pt-PT" sz="1800" u="none"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endParaRPr>
          </a:p>
          <a:p>
            <a:pPr lvl="0"/>
            <a:endParaRPr lang="pt-PT" dirty="0"/>
          </a:p>
        </p:txBody>
      </p:sp>
    </p:spTree>
    <p:extLst>
      <p:ext uri="{BB962C8B-B14F-4D97-AF65-F5344CB8AC3E}">
        <p14:creationId xmlns:p14="http://schemas.microsoft.com/office/powerpoint/2010/main" val="1634076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C7A8E9F-D2B3-48FB-A845-50A24392EBBC}" type="datetime1">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4BA64B-A6C6-4BBF-A2B3-723DD4FFB2FF}" type="datetime1">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903A22-C69D-4113-BC40-F77999AC6F3E}" type="datetime1">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DFC039E-A2D6-4E54-9C5B-718432A68DC9}" type="datetime1">
              <a:rPr lang="en-US" smtClean="0"/>
              <a:t>6/4/2024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015F3E1-8CD3-45A2-BFB0-5910E523854B}" type="datetime1">
              <a:rPr lang="en-US" smtClean="0"/>
              <a:t>6/4/2024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F335F54-84E9-4175-AB98-E344D488D45C}" type="datetime1">
              <a:rPr lang="en-US" smtClean="0"/>
              <a:t>6/4/2024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4341BB-58A3-483E-B68E-D6794E097E54}" type="datetime1">
              <a:rPr lang="en-US" smtClean="0"/>
              <a:t>6/4/2024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6CD1E3-C354-4910-94AE-09E7339F8298}" type="datetime1">
              <a:rPr lang="en-US" smtClean="0"/>
              <a:t>6/4/2024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8203D8-D0EA-41D6-A0F0-6DB8BEEC5C0F}" type="datetime1">
              <a:rPr lang="en-US" smtClean="0"/>
              <a:t>6/4/2024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3ABA252-8FCF-41B7-BAE9-FD502444680C}" type="datetime1">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91A0DF-789C-4819-B202-8F7A77590881}" type="datetime1">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01188E-54B9-4859-9BBC-B66343FC7A76}" type="datetime1">
              <a:rPr lang="en-US" smtClean="0"/>
              <a:t>6/4/2024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png"/><Relationship Id="rId7" Type="http://schemas.openxmlformats.org/officeDocument/2006/relationships/diagramQuickStyle" Target="../diagrams/quickStyle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svg"/><Relationship Id="rId9" Type="http://schemas.microsoft.com/office/2007/relationships/diagramDrawing" Target="../diagrams/drawing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sv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28.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1.png"/><Relationship Id="rId7" Type="http://schemas.openxmlformats.org/officeDocument/2006/relationships/image" Target="../media/image12.jp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2.svg"/><Relationship Id="rId9" Type="http://schemas.openxmlformats.org/officeDocument/2006/relationships/image" Target="../media/image14.jpg"/></Relationships>
</file>

<file path=ppt/slides/_rels/slide29.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slideLayout" Target="../slideLayouts/slideLayout7.xml"/><Relationship Id="rId7" Type="http://schemas.openxmlformats.org/officeDocument/2006/relationships/image" Target="../media/image10.jpg"/><Relationship Id="rId2" Type="http://schemas.openxmlformats.org/officeDocument/2006/relationships/customXml" Target="../../customXml/item1.xml"/><Relationship Id="rId1" Type="http://schemas.openxmlformats.org/officeDocument/2006/relationships/customXml" Target="../../customXml/item3.xml"/><Relationship Id="rId6" Type="http://schemas.openxmlformats.org/officeDocument/2006/relationships/image" Target="../media/image2.svg"/><Relationship Id="rId11" Type="http://schemas.openxmlformats.org/officeDocument/2006/relationships/image" Target="../media/image14.jpg"/><Relationship Id="rId5" Type="http://schemas.openxmlformats.org/officeDocument/2006/relationships/image" Target="../media/image1.png"/><Relationship Id="rId10" Type="http://schemas.openxmlformats.org/officeDocument/2006/relationships/image" Target="../media/image13.jpg"/><Relationship Id="rId4" Type="http://schemas.openxmlformats.org/officeDocument/2006/relationships/notesSlide" Target="../notesSlides/notesSlide20.xml"/><Relationship Id="rId9" Type="http://schemas.openxmlformats.org/officeDocument/2006/relationships/image" Target="../media/image12.jpg"/></Relationships>
</file>

<file path=ppt/slides/_rels/slide30.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notesSlide" Target="../notesSlides/notesSlide21.xml"/><Relationship Id="rId7" Type="http://schemas.openxmlformats.org/officeDocument/2006/relationships/image" Target="../media/image11.jpg"/><Relationship Id="rId2" Type="http://schemas.openxmlformats.org/officeDocument/2006/relationships/slideLayout" Target="../slideLayouts/slideLayout7.xml"/><Relationship Id="rId1" Type="http://schemas.openxmlformats.org/officeDocument/2006/relationships/customXml" Target="../../customXml/item4.xml"/><Relationship Id="rId6" Type="http://schemas.openxmlformats.org/officeDocument/2006/relationships/image" Target="../media/image10.jpg"/><Relationship Id="rId5" Type="http://schemas.openxmlformats.org/officeDocument/2006/relationships/image" Target="../media/image2.svg"/><Relationship Id="rId10" Type="http://schemas.openxmlformats.org/officeDocument/2006/relationships/image" Target="../media/image14.jpg"/><Relationship Id="rId4" Type="http://schemas.openxmlformats.org/officeDocument/2006/relationships/image" Target="../media/image1.png"/><Relationship Id="rId9" Type="http://schemas.openxmlformats.org/officeDocument/2006/relationships/image" Target="../media/image13.jpg"/></Relationships>
</file>

<file path=ppt/slides/_rels/slide31.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notesSlide" Target="../notesSlides/notesSlide22.xml"/><Relationship Id="rId7" Type="http://schemas.openxmlformats.org/officeDocument/2006/relationships/image" Target="../media/image11.jpg"/><Relationship Id="rId2" Type="http://schemas.openxmlformats.org/officeDocument/2006/relationships/slideLayout" Target="../slideLayouts/slideLayout7.xml"/><Relationship Id="rId1" Type="http://schemas.openxmlformats.org/officeDocument/2006/relationships/customXml" Target="../../customXml/item2.xml"/><Relationship Id="rId6" Type="http://schemas.openxmlformats.org/officeDocument/2006/relationships/image" Target="../media/image10.jpg"/><Relationship Id="rId5" Type="http://schemas.openxmlformats.org/officeDocument/2006/relationships/image" Target="../media/image2.svg"/><Relationship Id="rId10" Type="http://schemas.openxmlformats.org/officeDocument/2006/relationships/image" Target="../media/image14.jpg"/><Relationship Id="rId4" Type="http://schemas.openxmlformats.org/officeDocument/2006/relationships/image" Target="../media/image1.png"/><Relationship Id="rId9" Type="http://schemas.openxmlformats.org/officeDocument/2006/relationships/image" Target="../media/image13.jpg"/></Relationships>
</file>

<file path=ppt/slides/_rels/slide32.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1.png"/><Relationship Id="rId7" Type="http://schemas.openxmlformats.org/officeDocument/2006/relationships/image" Target="../media/image12.jp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2.svg"/><Relationship Id="rId9" Type="http://schemas.openxmlformats.org/officeDocument/2006/relationships/image" Target="../media/image14.jpg"/></Relationships>
</file>

<file path=ppt/slides/_rels/slide33.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1.png"/><Relationship Id="rId7" Type="http://schemas.openxmlformats.org/officeDocument/2006/relationships/image" Target="../media/image12.jp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2.svg"/><Relationship Id="rId9" Type="http://schemas.openxmlformats.org/officeDocument/2006/relationships/image" Target="../media/image14.jpg"/></Relationships>
</file>

<file path=ppt/slides/_rels/slide34.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1.png"/><Relationship Id="rId7" Type="http://schemas.openxmlformats.org/officeDocument/2006/relationships/image" Target="../media/image12.jp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2.svg"/><Relationship Id="rId9" Type="http://schemas.openxmlformats.org/officeDocument/2006/relationships/image" Target="../media/image14.jpg"/></Relationships>
</file>

<file path=ppt/slides/_rels/slide35.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1.png"/><Relationship Id="rId7" Type="http://schemas.openxmlformats.org/officeDocument/2006/relationships/image" Target="../media/image12.jp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2.svg"/><Relationship Id="rId9" Type="http://schemas.openxmlformats.org/officeDocument/2006/relationships/image" Target="../media/image14.jpg"/></Relationships>
</file>

<file path=ppt/slides/_rels/slide36.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1.png"/><Relationship Id="rId7" Type="http://schemas.openxmlformats.org/officeDocument/2006/relationships/image" Target="../media/image12.jp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2.svg"/><Relationship Id="rId9" Type="http://schemas.openxmlformats.org/officeDocument/2006/relationships/image" Target="../media/image14.jpg"/></Relationships>
</file>

<file path=ppt/slides/_rels/slide37.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1.png"/><Relationship Id="rId7" Type="http://schemas.openxmlformats.org/officeDocument/2006/relationships/image" Target="../media/image12.jp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2.svg"/><Relationship Id="rId9" Type="http://schemas.openxmlformats.org/officeDocument/2006/relationships/image" Target="../media/image14.jpg"/></Relationships>
</file>

<file path=ppt/slides/_rels/slide38.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1.png"/><Relationship Id="rId7" Type="http://schemas.openxmlformats.org/officeDocument/2006/relationships/image" Target="../media/image12.jp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2.svg"/><Relationship Id="rId9" Type="http://schemas.openxmlformats.org/officeDocument/2006/relationships/image" Target="../media/image14.jpg"/></Relationships>
</file>

<file path=ppt/slides/_rels/slide39.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1.png"/><Relationship Id="rId7" Type="http://schemas.openxmlformats.org/officeDocument/2006/relationships/image" Target="../media/image12.jp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2.svg"/><Relationship Id="rId9" Type="http://schemas.openxmlformats.org/officeDocument/2006/relationships/image" Target="../media/image14.jp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4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8" Type="http://schemas.openxmlformats.org/officeDocument/2006/relationships/hyperlink" Target="https://www.dhnet.org.br/educar/mundo/portugal/a_pdf/humana_global_projecto_prisoes_2.pdf" TargetMode="External"/><Relationship Id="rId3" Type="http://schemas.openxmlformats.org/officeDocument/2006/relationships/image" Target="../media/image2.svg"/><Relationship Id="rId7" Type="http://schemas.openxmlformats.org/officeDocument/2006/relationships/hyperlink" Target="https://hdl.handle.net/1822/86078"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hdl.handle.net/11328/2225" TargetMode="External"/><Relationship Id="rId5" Type="http://schemas.openxmlformats.org/officeDocument/2006/relationships/hyperlink" Target="https://diariodarepublica.pt/dr/detalhe/lei/115-2009-491690" TargetMode="External"/><Relationship Id="rId4" Type="http://schemas.openxmlformats.org/officeDocument/2006/relationships/hyperlink" Target="https://hdl.handle.net/1822/55915"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hyperlink" Target="http://dx.doi.org/10.1590/1809-9823.2015.14040" TargetMode="External"/><Relationship Id="rId4" Type="http://schemas.openxmlformats.org/officeDocument/2006/relationships/hyperlink" Target="https://doi.org/10.17060/ijodaep.2014.n1.v1.403"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hyperlink" Target="http://hdl.handle.net/10400.4/188" TargetMode="External"/><Relationship Id="rId4" Type="http://schemas.openxmlformats.org/officeDocument/2006/relationships/hyperlink" Target="http://repositorio.ismt.pt/jspui/handle/123456789/1210"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sp>
        <p:nvSpPr>
          <p:cNvPr id="4" name="Freeform 4"/>
          <p:cNvSpPr/>
          <p:nvPr/>
        </p:nvSpPr>
        <p:spPr>
          <a:xfrm>
            <a:off x="10736307" y="-395250"/>
            <a:ext cx="2827188" cy="2847900"/>
          </a:xfrm>
          <a:custGeom>
            <a:avLst/>
            <a:gdLst/>
            <a:ahLst/>
            <a:cxnLst/>
            <a:rect l="l" t="t" r="r" b="b"/>
            <a:pathLst>
              <a:path w="2827188" h="2847900">
                <a:moveTo>
                  <a:pt x="0" y="0"/>
                </a:moveTo>
                <a:lnTo>
                  <a:pt x="2827187" y="0"/>
                </a:lnTo>
                <a:lnTo>
                  <a:pt x="2827187" y="2847900"/>
                </a:lnTo>
                <a:lnTo>
                  <a:pt x="0" y="2847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t-PT" dirty="0"/>
          </a:p>
        </p:txBody>
      </p:sp>
      <p:sp>
        <p:nvSpPr>
          <p:cNvPr id="5" name="TextBox 5"/>
          <p:cNvSpPr txBox="1"/>
          <p:nvPr/>
        </p:nvSpPr>
        <p:spPr>
          <a:xfrm>
            <a:off x="2252536" y="2256867"/>
            <a:ext cx="13773755" cy="1978298"/>
          </a:xfrm>
          <a:prstGeom prst="rect">
            <a:avLst/>
          </a:prstGeom>
        </p:spPr>
        <p:txBody>
          <a:bodyPr wrap="square" lIns="0" tIns="0" rIns="0" bIns="0" rtlCol="0" anchor="t">
            <a:spAutoFit/>
          </a:bodyPr>
          <a:lstStyle/>
          <a:p>
            <a:pPr algn="ctr">
              <a:lnSpc>
                <a:spcPct val="150000"/>
              </a:lnSpc>
            </a:pPr>
            <a:r>
              <a:rPr lang="en-US" sz="5400" dirty="0">
                <a:solidFill>
                  <a:srgbClr val="000000"/>
                </a:solidFill>
                <a:latin typeface="Inter Bold"/>
              </a:rPr>
              <a:t>Plano de </a:t>
            </a:r>
            <a:r>
              <a:rPr lang="pt-PT" sz="5400" dirty="0">
                <a:solidFill>
                  <a:srgbClr val="000000"/>
                </a:solidFill>
                <a:latin typeface="Inter Bold"/>
              </a:rPr>
              <a:t>Intervenção</a:t>
            </a:r>
            <a:r>
              <a:rPr lang="en-US" sz="5400" dirty="0">
                <a:solidFill>
                  <a:srgbClr val="000000"/>
                </a:solidFill>
                <a:latin typeface="Inter Bold"/>
              </a:rPr>
              <a:t>: </a:t>
            </a:r>
            <a:r>
              <a:rPr lang="pt-PT" sz="5400" dirty="0">
                <a:solidFill>
                  <a:srgbClr val="000000"/>
                </a:solidFill>
                <a:latin typeface="Inter Bold"/>
              </a:rPr>
              <a:t>Reinserção</a:t>
            </a:r>
            <a:r>
              <a:rPr lang="en-US" sz="5400" dirty="0">
                <a:solidFill>
                  <a:srgbClr val="000000"/>
                </a:solidFill>
                <a:latin typeface="Inter Bold"/>
              </a:rPr>
              <a:t> Social</a:t>
            </a:r>
          </a:p>
          <a:p>
            <a:pPr algn="ctr">
              <a:lnSpc>
                <a:spcPct val="150000"/>
              </a:lnSpc>
            </a:pPr>
            <a:r>
              <a:rPr lang="en-US" sz="3600" dirty="0" err="1">
                <a:solidFill>
                  <a:srgbClr val="000000"/>
                </a:solidFill>
                <a:latin typeface="Inter Bold"/>
              </a:rPr>
              <a:t>Psicologia</a:t>
            </a:r>
            <a:r>
              <a:rPr lang="en-US" sz="3600" dirty="0">
                <a:solidFill>
                  <a:srgbClr val="000000"/>
                </a:solidFill>
                <a:latin typeface="Inter Bold"/>
              </a:rPr>
              <a:t> da Justiça e </a:t>
            </a:r>
            <a:r>
              <a:rPr lang="en-US" sz="3600" dirty="0" err="1">
                <a:solidFill>
                  <a:srgbClr val="000000"/>
                </a:solidFill>
                <a:latin typeface="Inter Bold"/>
              </a:rPr>
              <a:t>Forense</a:t>
            </a:r>
            <a:endParaRPr lang="en-US" sz="3600" dirty="0">
              <a:solidFill>
                <a:srgbClr val="000000"/>
              </a:solidFill>
              <a:latin typeface="Inter Bold"/>
            </a:endParaRPr>
          </a:p>
        </p:txBody>
      </p:sp>
      <p:sp>
        <p:nvSpPr>
          <p:cNvPr id="6" name="TextBox 6"/>
          <p:cNvSpPr txBox="1"/>
          <p:nvPr/>
        </p:nvSpPr>
        <p:spPr>
          <a:xfrm>
            <a:off x="4430494" y="4531063"/>
            <a:ext cx="8839200" cy="3431837"/>
          </a:xfrm>
          <a:prstGeom prst="rect">
            <a:avLst/>
          </a:prstGeom>
        </p:spPr>
        <p:txBody>
          <a:bodyPr wrap="square" lIns="0" tIns="0" rIns="0" bIns="0" rtlCol="0" anchor="t">
            <a:spAutoFit/>
          </a:bodyPr>
          <a:lstStyle/>
          <a:p>
            <a:pPr algn="ctr">
              <a:lnSpc>
                <a:spcPct val="200000"/>
              </a:lnSpc>
            </a:pPr>
            <a:r>
              <a:rPr lang="en-US" sz="2300" dirty="0">
                <a:solidFill>
                  <a:srgbClr val="000000"/>
                </a:solidFill>
                <a:latin typeface="Inter"/>
              </a:rPr>
              <a:t>Alexandra Coelho (42932), Cristina Ramos (43488), Telma Costa (43240) e </a:t>
            </a:r>
            <a:r>
              <a:rPr lang="pt-PT" sz="2300" dirty="0">
                <a:solidFill>
                  <a:srgbClr val="000000"/>
                </a:solidFill>
                <a:latin typeface="Inter"/>
              </a:rPr>
              <a:t>Vânia</a:t>
            </a:r>
            <a:r>
              <a:rPr lang="en-US" sz="2300" dirty="0">
                <a:solidFill>
                  <a:srgbClr val="000000"/>
                </a:solidFill>
                <a:latin typeface="Inter"/>
              </a:rPr>
              <a:t> Barros (43141)</a:t>
            </a:r>
            <a:br>
              <a:rPr lang="en-US" sz="2300" dirty="0">
                <a:solidFill>
                  <a:srgbClr val="000000"/>
                </a:solidFill>
                <a:latin typeface="Inter"/>
              </a:rPr>
            </a:br>
            <a:r>
              <a:rPr lang="en-US" sz="2300" dirty="0" err="1">
                <a:solidFill>
                  <a:srgbClr val="000000"/>
                </a:solidFill>
                <a:latin typeface="Inter"/>
              </a:rPr>
              <a:t>Unidade</a:t>
            </a:r>
            <a:r>
              <a:rPr lang="en-US" sz="2300" dirty="0">
                <a:solidFill>
                  <a:srgbClr val="000000"/>
                </a:solidFill>
                <a:latin typeface="Inter"/>
              </a:rPr>
              <a:t> Curricular de </a:t>
            </a:r>
            <a:r>
              <a:rPr lang="en-US" sz="2300" dirty="0" err="1">
                <a:solidFill>
                  <a:srgbClr val="000000"/>
                </a:solidFill>
                <a:latin typeface="Inter"/>
              </a:rPr>
              <a:t>Introdução</a:t>
            </a:r>
            <a:r>
              <a:rPr lang="en-US" sz="2300" dirty="0">
                <a:solidFill>
                  <a:srgbClr val="000000"/>
                </a:solidFill>
                <a:latin typeface="Inter"/>
              </a:rPr>
              <a:t> à </a:t>
            </a:r>
            <a:r>
              <a:rPr lang="en-US" sz="2300" dirty="0" err="1">
                <a:solidFill>
                  <a:srgbClr val="000000"/>
                </a:solidFill>
                <a:latin typeface="Inter"/>
              </a:rPr>
              <a:t>Intervenção</a:t>
            </a:r>
            <a:r>
              <a:rPr lang="en-US" sz="2300" dirty="0">
                <a:solidFill>
                  <a:srgbClr val="000000"/>
                </a:solidFill>
                <a:latin typeface="Inter"/>
              </a:rPr>
              <a:t> Psicológica</a:t>
            </a:r>
          </a:p>
          <a:p>
            <a:pPr algn="ctr">
              <a:lnSpc>
                <a:spcPct val="200000"/>
              </a:lnSpc>
            </a:pPr>
            <a:r>
              <a:rPr lang="en-US" sz="2300" dirty="0">
                <a:solidFill>
                  <a:srgbClr val="000000"/>
                </a:solidFill>
                <a:latin typeface="Inter"/>
              </a:rPr>
              <a:t>Eunice Barbosa, PhD</a:t>
            </a:r>
          </a:p>
          <a:p>
            <a:pPr algn="ctr">
              <a:lnSpc>
                <a:spcPct val="200000"/>
              </a:lnSpc>
            </a:pPr>
            <a:r>
              <a:rPr lang="en-US" sz="2300" dirty="0">
                <a:solidFill>
                  <a:srgbClr val="000000"/>
                </a:solidFill>
                <a:latin typeface="Inter"/>
              </a:rPr>
              <a:t>04 de </a:t>
            </a:r>
            <a:r>
              <a:rPr lang="en-US" sz="2300" dirty="0" err="1">
                <a:solidFill>
                  <a:srgbClr val="000000"/>
                </a:solidFill>
                <a:latin typeface="Inter"/>
              </a:rPr>
              <a:t>Junho</a:t>
            </a:r>
            <a:r>
              <a:rPr lang="en-US" sz="2300" dirty="0">
                <a:solidFill>
                  <a:srgbClr val="000000"/>
                </a:solidFill>
                <a:latin typeface="Inter"/>
              </a:rPr>
              <a:t>, 2024</a:t>
            </a:r>
          </a:p>
        </p:txBody>
      </p:sp>
      <p:grpSp>
        <p:nvGrpSpPr>
          <p:cNvPr id="8" name="Group 8"/>
          <p:cNvGrpSpPr/>
          <p:nvPr/>
        </p:nvGrpSpPr>
        <p:grpSpPr>
          <a:xfrm>
            <a:off x="8735689" y="-1270697"/>
            <a:ext cx="3086100" cy="3086100"/>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endParaRPr lang="pt-PT"/>
            </a:p>
          </p:txBody>
        </p:sp>
        <p:sp>
          <p:nvSpPr>
            <p:cNvPr id="10" name="TextBox 1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1276455" y="8743950"/>
            <a:ext cx="3086100" cy="3086100"/>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endParaRPr lang="pt-PT"/>
            </a:p>
          </p:txBody>
        </p:sp>
        <p:sp>
          <p:nvSpPr>
            <p:cNvPr id="13" name="TextBox 13"/>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5" name="AutoShape 8">
            <a:extLst>
              <a:ext uri="{FF2B5EF4-FFF2-40B4-BE49-F238E27FC236}">
                <a16:creationId xmlns:a16="http://schemas.microsoft.com/office/drawing/2014/main" id="{0BD1507F-4CD8-173E-E8E9-A263CF897967}"/>
              </a:ext>
            </a:extLst>
          </p:cNvPr>
          <p:cNvSpPr/>
          <p:nvPr/>
        </p:nvSpPr>
        <p:spPr>
          <a:xfrm>
            <a:off x="4677106" y="8115300"/>
            <a:ext cx="8631660" cy="0"/>
          </a:xfrm>
          <a:prstGeom prst="line">
            <a:avLst/>
          </a:prstGeom>
          <a:ln w="47625" cap="flat">
            <a:solidFill>
              <a:srgbClr val="97745A"/>
            </a:solidFill>
            <a:prstDash val="solid"/>
            <a:headEnd type="none" w="sm" len="sm"/>
            <a:tailEnd type="none" w="sm" len="sm"/>
          </a:ln>
        </p:spPr>
        <p:txBody>
          <a:bodyPr/>
          <a:lstStyle/>
          <a:p>
            <a:endParaRPr lang="pt-PT"/>
          </a:p>
        </p:txBody>
      </p:sp>
      <p:pic>
        <p:nvPicPr>
          <p:cNvPr id="19" name="Imagem 18" descr="Uma imagem com Tipo de letra, texto, Gráficos, design gráfico&#10;&#10;Descrição gerada automaticamente">
            <a:extLst>
              <a:ext uri="{FF2B5EF4-FFF2-40B4-BE49-F238E27FC236}">
                <a16:creationId xmlns:a16="http://schemas.microsoft.com/office/drawing/2014/main" id="{C1753175-99A0-6EE0-9807-79CF96761B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8146" y="185412"/>
            <a:ext cx="4178960" cy="168657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sp>
        <p:nvSpPr>
          <p:cNvPr id="27" name="Freeform 27"/>
          <p:cNvSpPr/>
          <p:nvPr/>
        </p:nvSpPr>
        <p:spPr>
          <a:xfrm>
            <a:off x="-1184877" y="9211530"/>
            <a:ext cx="2827188" cy="2847900"/>
          </a:xfrm>
          <a:custGeom>
            <a:avLst/>
            <a:gdLst/>
            <a:ahLst/>
            <a:cxnLst/>
            <a:rect l="l" t="t" r="r" b="b"/>
            <a:pathLst>
              <a:path w="2827188" h="2847900">
                <a:moveTo>
                  <a:pt x="0" y="0"/>
                </a:moveTo>
                <a:lnTo>
                  <a:pt x="2827188" y="0"/>
                </a:lnTo>
                <a:lnTo>
                  <a:pt x="2827188" y="2847899"/>
                </a:lnTo>
                <a:lnTo>
                  <a:pt x="0" y="284789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t-PT" dirty="0"/>
          </a:p>
        </p:txBody>
      </p:sp>
      <p:grpSp>
        <p:nvGrpSpPr>
          <p:cNvPr id="28" name="Group 28"/>
          <p:cNvGrpSpPr/>
          <p:nvPr/>
        </p:nvGrpSpPr>
        <p:grpSpPr>
          <a:xfrm>
            <a:off x="16744950" y="-1543050"/>
            <a:ext cx="3086100" cy="3086100"/>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endParaRPr lang="pt-PT"/>
            </a:p>
          </p:txBody>
        </p:sp>
        <p:sp>
          <p:nvSpPr>
            <p:cNvPr id="30" name="TextBox 3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31" name="Group 31"/>
          <p:cNvGrpSpPr/>
          <p:nvPr/>
        </p:nvGrpSpPr>
        <p:grpSpPr>
          <a:xfrm>
            <a:off x="-1384775" y="8743950"/>
            <a:ext cx="3086100" cy="3086100"/>
            <a:chOff x="-76200" y="31368"/>
            <a:chExt cx="812800" cy="812800"/>
          </a:xfrm>
        </p:grpSpPr>
        <p:sp>
          <p:nvSpPr>
            <p:cNvPr id="32" name="Freeform 32"/>
            <p:cNvSpPr/>
            <p:nvPr/>
          </p:nvSpPr>
          <p:spPr>
            <a:xfrm>
              <a:off x="-76200" y="31368"/>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endParaRPr lang="pt-PT"/>
            </a:p>
          </p:txBody>
        </p:sp>
        <p:sp>
          <p:nvSpPr>
            <p:cNvPr id="33" name="TextBox 33"/>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34" name="TextBox 34"/>
          <p:cNvSpPr txBox="1"/>
          <p:nvPr/>
        </p:nvSpPr>
        <p:spPr>
          <a:xfrm>
            <a:off x="0" y="414139"/>
            <a:ext cx="18288000" cy="839589"/>
          </a:xfrm>
          <a:prstGeom prst="rect">
            <a:avLst/>
          </a:prstGeom>
        </p:spPr>
        <p:txBody>
          <a:bodyPr wrap="square" lIns="0" tIns="0" rIns="0" bIns="0" rtlCol="0" anchor="t">
            <a:spAutoFit/>
          </a:bodyPr>
          <a:lstStyle/>
          <a:p>
            <a:pPr algn="ctr">
              <a:lnSpc>
                <a:spcPts val="6470"/>
              </a:lnSpc>
            </a:pPr>
            <a:r>
              <a:rPr lang="en-US" sz="7110" b="1" dirty="0" err="1">
                <a:solidFill>
                  <a:srgbClr val="000000"/>
                </a:solidFill>
                <a:latin typeface="Inter" panose="020B0604020202020204" charset="0"/>
                <a:ea typeface="Inter" panose="020B0604020202020204" charset="0"/>
              </a:rPr>
              <a:t>Índice</a:t>
            </a:r>
            <a:endParaRPr lang="en-US" sz="7110" b="1" dirty="0">
              <a:solidFill>
                <a:srgbClr val="000000"/>
              </a:solidFill>
              <a:latin typeface="Inter" panose="020B0604020202020204" charset="0"/>
              <a:ea typeface="Inter" panose="020B0604020202020204" charset="0"/>
            </a:endParaRPr>
          </a:p>
        </p:txBody>
      </p:sp>
      <p:sp>
        <p:nvSpPr>
          <p:cNvPr id="71" name="TextBox 38">
            <a:extLst>
              <a:ext uri="{FF2B5EF4-FFF2-40B4-BE49-F238E27FC236}">
                <a16:creationId xmlns:a16="http://schemas.microsoft.com/office/drawing/2014/main" id="{10BD2578-99F4-48BF-48D6-1D0E3381299D}"/>
              </a:ext>
            </a:extLst>
          </p:cNvPr>
          <p:cNvSpPr txBox="1"/>
          <p:nvPr/>
        </p:nvSpPr>
        <p:spPr>
          <a:xfrm>
            <a:off x="1828800" y="1541388"/>
            <a:ext cx="15079861" cy="8707512"/>
          </a:xfrm>
          <a:prstGeom prst="rect">
            <a:avLst/>
          </a:prstGeom>
          <a:ln>
            <a:noFill/>
          </a:ln>
        </p:spPr>
        <p:txBody>
          <a:bodyPr wrap="square" lIns="0" tIns="0" rIns="0" bIns="0" rtlCol="0" anchor="t">
            <a:spAutoFit/>
          </a:bodyPr>
          <a:lstStyle/>
          <a:p>
            <a:pPr algn="r">
              <a:lnSpc>
                <a:spcPct val="150000"/>
              </a:lnSpc>
            </a:pPr>
            <a:r>
              <a:rPr lang="en-US" dirty="0" err="1">
                <a:solidFill>
                  <a:srgbClr val="000000"/>
                </a:solidFill>
                <a:latin typeface="Inter" panose="020B0604020202020204" charset="0"/>
                <a:ea typeface="Inter" panose="020B0604020202020204" charset="0"/>
              </a:rPr>
              <a:t>Situação</a:t>
            </a:r>
            <a:r>
              <a:rPr lang="en-US" dirty="0">
                <a:solidFill>
                  <a:srgbClr val="000000"/>
                </a:solidFill>
                <a:latin typeface="Inter" panose="020B0604020202020204" charset="0"/>
                <a:ea typeface="Inter" panose="020B0604020202020204" charset="0"/>
              </a:rPr>
              <a:t> Portuguesa</a:t>
            </a:r>
            <a:r>
              <a:rPr lang="en-US" u="dottedHeavy" dirty="0">
                <a:uFill>
                  <a:solidFill>
                    <a:srgbClr val="996633"/>
                  </a:solidFill>
                </a:uFill>
                <a:latin typeface="Inter" panose="020B0604020202020204" charset="0"/>
                <a:ea typeface="Inter" panose="020B0604020202020204" charset="0"/>
              </a:rPr>
              <a:t>                                                                                                                                                                                              </a:t>
            </a:r>
            <a:r>
              <a:rPr lang="en-US" dirty="0">
                <a:solidFill>
                  <a:srgbClr val="000000"/>
                </a:solidFill>
                <a:latin typeface="Inter" panose="020B0604020202020204" charset="0"/>
                <a:ea typeface="Inter" panose="020B0604020202020204" charset="0"/>
              </a:rPr>
              <a:t>3                                                                                                                                                                                                                        </a:t>
            </a:r>
          </a:p>
          <a:p>
            <a:pPr algn="r">
              <a:lnSpc>
                <a:spcPct val="150000"/>
              </a:lnSpc>
            </a:pPr>
            <a:r>
              <a:rPr lang="en-US" dirty="0" err="1">
                <a:solidFill>
                  <a:srgbClr val="000000"/>
                </a:solidFill>
                <a:latin typeface="Inter" panose="020B0604020202020204" charset="0"/>
                <a:ea typeface="Inter" panose="020B0604020202020204" charset="0"/>
              </a:rPr>
              <a:t>Reinserção</a:t>
            </a:r>
            <a:r>
              <a:rPr lang="en-US" dirty="0">
                <a:solidFill>
                  <a:srgbClr val="000000"/>
                </a:solidFill>
                <a:latin typeface="Inter" panose="020B0604020202020204" charset="0"/>
                <a:ea typeface="Inter" panose="020B0604020202020204" charset="0"/>
              </a:rPr>
              <a:t> Social </a:t>
            </a:r>
            <a:r>
              <a:rPr lang="en-US" dirty="0" err="1">
                <a:solidFill>
                  <a:srgbClr val="000000"/>
                </a:solidFill>
                <a:latin typeface="Inter" panose="020B0604020202020204" charset="0"/>
                <a:ea typeface="Inter" panose="020B0604020202020204" charset="0"/>
              </a:rPr>
              <a:t>em</a:t>
            </a:r>
            <a:r>
              <a:rPr lang="en-US" dirty="0">
                <a:solidFill>
                  <a:srgbClr val="000000"/>
                </a:solidFill>
                <a:latin typeface="Inter" panose="020B0604020202020204" charset="0"/>
                <a:ea typeface="Inter" panose="020B0604020202020204" charset="0"/>
              </a:rPr>
              <a:t> Portugal </a:t>
            </a:r>
            <a:r>
              <a:rPr lang="en-US" u="dotted" dirty="0">
                <a:solidFill>
                  <a:srgbClr val="000000"/>
                </a:solidFill>
                <a:uFill>
                  <a:solidFill>
                    <a:srgbClr val="996633"/>
                  </a:solidFill>
                </a:uFill>
                <a:latin typeface="Inter" panose="020B0604020202020204" charset="0"/>
                <a:ea typeface="Inter" panose="020B0604020202020204" charset="0"/>
              </a:rPr>
              <a:t>                                                                                                                                                                             </a:t>
            </a:r>
            <a:r>
              <a:rPr lang="en-US" dirty="0">
                <a:solidFill>
                  <a:srgbClr val="000000"/>
                </a:solidFill>
                <a:latin typeface="Inter" panose="020B0604020202020204" charset="0"/>
                <a:ea typeface="Inter" panose="020B0604020202020204" charset="0"/>
              </a:rPr>
              <a:t>4</a:t>
            </a:r>
          </a:p>
          <a:p>
            <a:pPr algn="r">
              <a:lnSpc>
                <a:spcPct val="150000"/>
              </a:lnSpc>
            </a:pPr>
            <a:r>
              <a:rPr lang="en-US" dirty="0" err="1">
                <a:solidFill>
                  <a:srgbClr val="000000"/>
                </a:solidFill>
                <a:latin typeface="Inter" panose="020B0604020202020204" charset="0"/>
                <a:ea typeface="Inter" panose="020B0604020202020204" charset="0"/>
              </a:rPr>
              <a:t>Envelhecimento</a:t>
            </a:r>
            <a:r>
              <a:rPr lang="en-US" dirty="0">
                <a:solidFill>
                  <a:srgbClr val="000000"/>
                </a:solidFill>
                <a:latin typeface="Inter" panose="020B0604020202020204" charset="0"/>
                <a:ea typeface="Inter" panose="020B0604020202020204" charset="0"/>
              </a:rPr>
              <a:t> </a:t>
            </a:r>
            <a:r>
              <a:rPr lang="en-US" dirty="0" err="1">
                <a:solidFill>
                  <a:srgbClr val="000000"/>
                </a:solidFill>
                <a:latin typeface="Inter" panose="020B0604020202020204" charset="0"/>
                <a:ea typeface="Inter" panose="020B0604020202020204" charset="0"/>
              </a:rPr>
              <a:t>nas</a:t>
            </a:r>
            <a:r>
              <a:rPr lang="en-US" dirty="0">
                <a:solidFill>
                  <a:srgbClr val="000000"/>
                </a:solidFill>
                <a:latin typeface="Inter" panose="020B0604020202020204" charset="0"/>
                <a:ea typeface="Inter" panose="020B0604020202020204" charset="0"/>
              </a:rPr>
              <a:t> </a:t>
            </a:r>
            <a:r>
              <a:rPr lang="en-US" dirty="0" err="1">
                <a:solidFill>
                  <a:srgbClr val="000000"/>
                </a:solidFill>
                <a:latin typeface="Inter" panose="020B0604020202020204" charset="0"/>
                <a:ea typeface="Inter" panose="020B0604020202020204" charset="0"/>
              </a:rPr>
              <a:t>Prisões</a:t>
            </a:r>
            <a:r>
              <a:rPr lang="en-US" u="dotted" dirty="0">
                <a:solidFill>
                  <a:srgbClr val="000000"/>
                </a:solidFill>
                <a:uFill>
                  <a:solidFill>
                    <a:srgbClr val="996633"/>
                  </a:solidFill>
                </a:uFill>
                <a:latin typeface="Inter" panose="020B0604020202020204" charset="0"/>
                <a:ea typeface="Inter" panose="020B0604020202020204" charset="0"/>
              </a:rPr>
              <a:t>                                                                                                                                                                                  </a:t>
            </a:r>
            <a:r>
              <a:rPr lang="en-US" dirty="0">
                <a:solidFill>
                  <a:srgbClr val="000000"/>
                </a:solidFill>
                <a:latin typeface="Inter" panose="020B0604020202020204" charset="0"/>
                <a:ea typeface="Inter" panose="020B0604020202020204" charset="0"/>
              </a:rPr>
              <a:t>6</a:t>
            </a:r>
          </a:p>
          <a:p>
            <a:pPr algn="r">
              <a:lnSpc>
                <a:spcPct val="150000"/>
              </a:lnSpc>
            </a:pPr>
            <a:r>
              <a:rPr lang="en-US" dirty="0" err="1">
                <a:solidFill>
                  <a:srgbClr val="000000"/>
                </a:solidFill>
                <a:latin typeface="Inter" panose="020B0604020202020204" charset="0"/>
                <a:ea typeface="Inter" panose="020B0604020202020204" charset="0"/>
              </a:rPr>
              <a:t>Reinserção</a:t>
            </a:r>
            <a:r>
              <a:rPr lang="en-US" dirty="0">
                <a:solidFill>
                  <a:srgbClr val="000000"/>
                </a:solidFill>
                <a:latin typeface="Inter" panose="020B0604020202020204" charset="0"/>
                <a:ea typeface="Inter" panose="020B0604020202020204" charset="0"/>
              </a:rPr>
              <a:t> social e </a:t>
            </a:r>
            <a:r>
              <a:rPr lang="en-US" dirty="0" err="1">
                <a:solidFill>
                  <a:srgbClr val="000000"/>
                </a:solidFill>
                <a:latin typeface="Inter" panose="020B0604020202020204" charset="0"/>
                <a:ea typeface="Inter" panose="020B0604020202020204" charset="0"/>
              </a:rPr>
              <a:t>Envelhecimento</a:t>
            </a:r>
            <a:r>
              <a:rPr lang="en-US" u="dotted" dirty="0">
                <a:solidFill>
                  <a:srgbClr val="000000"/>
                </a:solidFill>
                <a:uFill>
                  <a:solidFill>
                    <a:srgbClr val="996633"/>
                  </a:solidFill>
                </a:uFill>
                <a:latin typeface="Inter" panose="020B0604020202020204" charset="0"/>
                <a:ea typeface="Inter" panose="020B0604020202020204" charset="0"/>
              </a:rPr>
              <a:t>                                                                                                                                                                     </a:t>
            </a:r>
            <a:r>
              <a:rPr lang="en-US" dirty="0">
                <a:solidFill>
                  <a:srgbClr val="000000"/>
                </a:solidFill>
                <a:latin typeface="Inter" panose="020B0604020202020204" charset="0"/>
                <a:ea typeface="Inter" panose="020B0604020202020204" charset="0"/>
              </a:rPr>
              <a:t>7</a:t>
            </a:r>
          </a:p>
          <a:p>
            <a:pPr algn="r">
              <a:lnSpc>
                <a:spcPct val="150000"/>
              </a:lnSpc>
            </a:pPr>
            <a:r>
              <a:rPr lang="en-US" dirty="0" err="1">
                <a:solidFill>
                  <a:srgbClr val="000000"/>
                </a:solidFill>
                <a:latin typeface="Inter" panose="020B0604020202020204" charset="0"/>
                <a:ea typeface="Inter" panose="020B0604020202020204" charset="0"/>
              </a:rPr>
              <a:t>População</a:t>
            </a:r>
            <a:r>
              <a:rPr lang="en-US" dirty="0">
                <a:solidFill>
                  <a:srgbClr val="000000"/>
                </a:solidFill>
                <a:latin typeface="Inter" panose="020B0604020202020204" charset="0"/>
                <a:ea typeface="Inter" panose="020B0604020202020204" charset="0"/>
              </a:rPr>
              <a:t> Alvo</a:t>
            </a:r>
            <a:r>
              <a:rPr lang="en-US" u="dotted" dirty="0">
                <a:solidFill>
                  <a:srgbClr val="000000"/>
                </a:solidFill>
                <a:uFill>
                  <a:solidFill>
                    <a:srgbClr val="996633"/>
                  </a:solidFill>
                </a:uFill>
                <a:latin typeface="Inter" panose="020B0604020202020204" charset="0"/>
                <a:ea typeface="Inter" panose="020B0604020202020204" charset="0"/>
              </a:rPr>
              <a:t>                                                                                                                                                                                                       </a:t>
            </a:r>
            <a:r>
              <a:rPr lang="en-US" dirty="0">
                <a:solidFill>
                  <a:srgbClr val="000000"/>
                </a:solidFill>
                <a:latin typeface="Inter" panose="020B0604020202020204" charset="0"/>
                <a:ea typeface="Inter" panose="020B0604020202020204" charset="0"/>
              </a:rPr>
              <a:t>8</a:t>
            </a:r>
          </a:p>
          <a:p>
            <a:pPr algn="r">
              <a:lnSpc>
                <a:spcPct val="150000"/>
              </a:lnSpc>
            </a:pPr>
            <a:r>
              <a:rPr lang="en-US" dirty="0" err="1">
                <a:solidFill>
                  <a:srgbClr val="000000"/>
                </a:solidFill>
                <a:latin typeface="Inter" panose="020B0604020202020204" charset="0"/>
                <a:ea typeface="Inter" panose="020B0604020202020204" charset="0"/>
              </a:rPr>
              <a:t>Necessidades</a:t>
            </a:r>
            <a:r>
              <a:rPr lang="en-US" u="dotted" dirty="0">
                <a:solidFill>
                  <a:srgbClr val="000000"/>
                </a:solidFill>
                <a:uFill>
                  <a:solidFill>
                    <a:srgbClr val="996633"/>
                  </a:solidFill>
                </a:uFill>
                <a:latin typeface="Inter" panose="020B0604020202020204" charset="0"/>
                <a:ea typeface="Inter" panose="020B0604020202020204" charset="0"/>
              </a:rPr>
              <a:t>                                                                                                                                                                                                         </a:t>
            </a:r>
            <a:r>
              <a:rPr lang="en-US" dirty="0">
                <a:solidFill>
                  <a:srgbClr val="000000"/>
                </a:solidFill>
                <a:latin typeface="Inter" panose="020B0604020202020204" charset="0"/>
                <a:ea typeface="Inter" panose="020B0604020202020204" charset="0"/>
              </a:rPr>
              <a:t>9</a:t>
            </a:r>
          </a:p>
          <a:p>
            <a:pPr algn="r">
              <a:lnSpc>
                <a:spcPct val="150000"/>
              </a:lnSpc>
            </a:pPr>
            <a:r>
              <a:rPr lang="en-US" dirty="0">
                <a:solidFill>
                  <a:srgbClr val="000000"/>
                </a:solidFill>
                <a:latin typeface="Inter" panose="020B0604020202020204" charset="0"/>
                <a:ea typeface="Inter" panose="020B0604020202020204" charset="0"/>
              </a:rPr>
              <a:t>Estado </a:t>
            </a:r>
            <a:r>
              <a:rPr lang="en-US" dirty="0" err="1">
                <a:solidFill>
                  <a:srgbClr val="000000"/>
                </a:solidFill>
                <a:latin typeface="Inter" panose="020B0604020202020204" charset="0"/>
                <a:ea typeface="Inter" panose="020B0604020202020204" charset="0"/>
              </a:rPr>
              <a:t>Atual</a:t>
            </a:r>
            <a:r>
              <a:rPr lang="en-US" dirty="0">
                <a:solidFill>
                  <a:srgbClr val="000000"/>
                </a:solidFill>
                <a:latin typeface="Inter" panose="020B0604020202020204" charset="0"/>
                <a:ea typeface="Inter" panose="020B0604020202020204" charset="0"/>
              </a:rPr>
              <a:t> vs. </a:t>
            </a:r>
            <a:r>
              <a:rPr lang="en-US" dirty="0" err="1">
                <a:solidFill>
                  <a:srgbClr val="000000"/>
                </a:solidFill>
                <a:latin typeface="Inter" panose="020B0604020202020204" charset="0"/>
                <a:ea typeface="Inter" panose="020B0604020202020204" charset="0"/>
              </a:rPr>
              <a:t>Desejado</a:t>
            </a:r>
            <a:r>
              <a:rPr lang="en-US" u="dotted" dirty="0">
                <a:solidFill>
                  <a:srgbClr val="000000"/>
                </a:solidFill>
                <a:uFill>
                  <a:solidFill>
                    <a:srgbClr val="996633"/>
                  </a:solidFill>
                </a:uFill>
                <a:latin typeface="Inter" panose="020B0604020202020204" charset="0"/>
                <a:ea typeface="Inter" panose="020B0604020202020204" charset="0"/>
              </a:rPr>
              <a:t>                                                                                                                                                                                   </a:t>
            </a:r>
            <a:r>
              <a:rPr lang="en-US" dirty="0">
                <a:solidFill>
                  <a:srgbClr val="000000"/>
                </a:solidFill>
                <a:latin typeface="Inter" panose="020B0604020202020204" charset="0"/>
                <a:ea typeface="Inter" panose="020B0604020202020204" charset="0"/>
              </a:rPr>
              <a:t>10</a:t>
            </a:r>
          </a:p>
          <a:p>
            <a:pPr algn="r">
              <a:lnSpc>
                <a:spcPct val="150000"/>
              </a:lnSpc>
            </a:pPr>
            <a:r>
              <a:rPr lang="en-US" dirty="0">
                <a:solidFill>
                  <a:srgbClr val="000000"/>
                </a:solidFill>
                <a:latin typeface="Inter" panose="020B0604020202020204" charset="0"/>
                <a:ea typeface="Inter" panose="020B0604020202020204" charset="0"/>
              </a:rPr>
              <a:t>Contextualização </a:t>
            </a:r>
            <a:r>
              <a:rPr lang="en-US" dirty="0" err="1">
                <a:solidFill>
                  <a:srgbClr val="000000"/>
                </a:solidFill>
                <a:latin typeface="Inter" panose="020B0604020202020204" charset="0"/>
                <a:ea typeface="Inter" panose="020B0604020202020204" charset="0"/>
              </a:rPr>
              <a:t>Teórica</a:t>
            </a:r>
            <a:r>
              <a:rPr lang="en-US" u="dotted" dirty="0">
                <a:solidFill>
                  <a:srgbClr val="000000"/>
                </a:solidFill>
                <a:uFill>
                  <a:solidFill>
                    <a:srgbClr val="996633"/>
                  </a:solidFill>
                </a:uFill>
                <a:latin typeface="Inter" panose="020B0604020202020204" charset="0"/>
                <a:ea typeface="Inter" panose="020B0604020202020204" charset="0"/>
              </a:rPr>
              <a:t>                                                                                                                                                                                     </a:t>
            </a:r>
            <a:r>
              <a:rPr lang="en-US" dirty="0">
                <a:solidFill>
                  <a:srgbClr val="000000"/>
                </a:solidFill>
                <a:latin typeface="Inter" panose="020B0604020202020204" charset="0"/>
                <a:ea typeface="Inter" panose="020B0604020202020204" charset="0"/>
              </a:rPr>
              <a:t>11</a:t>
            </a:r>
          </a:p>
          <a:p>
            <a:pPr algn="r">
              <a:lnSpc>
                <a:spcPct val="150000"/>
              </a:lnSpc>
            </a:pPr>
            <a:r>
              <a:rPr lang="en-US" dirty="0">
                <a:solidFill>
                  <a:srgbClr val="000000"/>
                </a:solidFill>
                <a:latin typeface="Inter" panose="020B0604020202020204" charset="0"/>
                <a:ea typeface="Inter" panose="020B0604020202020204" charset="0"/>
              </a:rPr>
              <a:t>Avaliação </a:t>
            </a:r>
            <a:r>
              <a:rPr lang="en-US" dirty="0" err="1">
                <a:solidFill>
                  <a:srgbClr val="000000"/>
                </a:solidFill>
                <a:latin typeface="Inter" panose="020B0604020202020204" charset="0"/>
                <a:ea typeface="Inter" panose="020B0604020202020204" charset="0"/>
              </a:rPr>
              <a:t>em</a:t>
            </a:r>
            <a:r>
              <a:rPr lang="en-US" dirty="0">
                <a:solidFill>
                  <a:srgbClr val="000000"/>
                </a:solidFill>
                <a:latin typeface="Inter" panose="020B0604020202020204" charset="0"/>
                <a:ea typeface="Inter" panose="020B0604020202020204" charset="0"/>
              </a:rPr>
              <a:t> </a:t>
            </a:r>
            <a:r>
              <a:rPr lang="en-US" dirty="0" err="1">
                <a:solidFill>
                  <a:srgbClr val="000000"/>
                </a:solidFill>
                <a:latin typeface="Inter" panose="020B0604020202020204" charset="0"/>
                <a:ea typeface="Inter" panose="020B0604020202020204" charset="0"/>
              </a:rPr>
              <a:t>Psicologia</a:t>
            </a:r>
            <a:r>
              <a:rPr lang="en-US" dirty="0">
                <a:solidFill>
                  <a:srgbClr val="000000"/>
                </a:solidFill>
                <a:latin typeface="Inter" panose="020B0604020202020204" charset="0"/>
                <a:ea typeface="Inter" panose="020B0604020202020204" charset="0"/>
              </a:rPr>
              <a:t> </a:t>
            </a:r>
            <a:r>
              <a:rPr lang="en-US" dirty="0" err="1">
                <a:solidFill>
                  <a:srgbClr val="000000"/>
                </a:solidFill>
                <a:latin typeface="Inter" panose="020B0604020202020204" charset="0"/>
                <a:ea typeface="Inter" panose="020B0604020202020204" charset="0"/>
              </a:rPr>
              <a:t>Forense</a:t>
            </a:r>
            <a:r>
              <a:rPr lang="en-US" u="dotted" dirty="0">
                <a:solidFill>
                  <a:srgbClr val="000000"/>
                </a:solidFill>
                <a:uFill>
                  <a:solidFill>
                    <a:srgbClr val="996633"/>
                  </a:solidFill>
                </a:uFill>
                <a:latin typeface="Inter" panose="020B0604020202020204" charset="0"/>
                <a:ea typeface="Inter" panose="020B0604020202020204" charset="0"/>
              </a:rPr>
              <a:t>                                                                                                                                                                        </a:t>
            </a:r>
            <a:r>
              <a:rPr lang="en-US" dirty="0">
                <a:solidFill>
                  <a:srgbClr val="000000"/>
                </a:solidFill>
                <a:latin typeface="Inter" panose="020B0604020202020204" charset="0"/>
                <a:ea typeface="Inter" panose="020B0604020202020204" charset="0"/>
              </a:rPr>
              <a:t>19</a:t>
            </a:r>
          </a:p>
          <a:p>
            <a:pPr algn="r">
              <a:lnSpc>
                <a:spcPct val="150000"/>
              </a:lnSpc>
            </a:pPr>
            <a:r>
              <a:rPr lang="en-US" dirty="0" err="1">
                <a:solidFill>
                  <a:srgbClr val="000000"/>
                </a:solidFill>
                <a:latin typeface="Inter" panose="020B0604020202020204" charset="0"/>
                <a:ea typeface="Inter" panose="020B0604020202020204" charset="0"/>
              </a:rPr>
              <a:t>Avaliação</a:t>
            </a:r>
            <a:r>
              <a:rPr lang="en-US" dirty="0">
                <a:solidFill>
                  <a:srgbClr val="000000"/>
                </a:solidFill>
                <a:latin typeface="Inter" panose="020B0604020202020204" charset="0"/>
                <a:ea typeface="Inter" panose="020B0604020202020204" charset="0"/>
              </a:rPr>
              <a:t> </a:t>
            </a:r>
            <a:r>
              <a:rPr lang="en-US" dirty="0" err="1">
                <a:solidFill>
                  <a:srgbClr val="000000"/>
                </a:solidFill>
                <a:latin typeface="Inter" panose="020B0604020202020204" charset="0"/>
                <a:ea typeface="Inter" panose="020B0604020202020204" charset="0"/>
              </a:rPr>
              <a:t>Psicológica</a:t>
            </a:r>
            <a:r>
              <a:rPr lang="en-US" u="dotted" dirty="0">
                <a:solidFill>
                  <a:srgbClr val="000000"/>
                </a:solidFill>
                <a:uFill>
                  <a:solidFill>
                    <a:srgbClr val="996633"/>
                  </a:solidFill>
                </a:uFill>
                <a:latin typeface="Inter" panose="020B0604020202020204" charset="0"/>
                <a:ea typeface="Inter" panose="020B0604020202020204" charset="0"/>
              </a:rPr>
              <a:t>                                                                                                                                                                                           </a:t>
            </a:r>
            <a:r>
              <a:rPr lang="en-US" dirty="0">
                <a:solidFill>
                  <a:srgbClr val="000000"/>
                </a:solidFill>
                <a:latin typeface="Inter" panose="020B0604020202020204" charset="0"/>
                <a:ea typeface="Inter" panose="020B0604020202020204" charset="0"/>
              </a:rPr>
              <a:t>21</a:t>
            </a:r>
          </a:p>
          <a:p>
            <a:pPr algn="r">
              <a:lnSpc>
                <a:spcPct val="150000"/>
              </a:lnSpc>
            </a:pPr>
            <a:r>
              <a:rPr lang="en-US" dirty="0" err="1">
                <a:solidFill>
                  <a:srgbClr val="000000"/>
                </a:solidFill>
                <a:latin typeface="Inter" panose="020B0604020202020204" charset="0"/>
                <a:ea typeface="Inter" panose="020B0604020202020204" charset="0"/>
              </a:rPr>
              <a:t>Objetivos</a:t>
            </a:r>
            <a:r>
              <a:rPr lang="en-US" u="dotted" dirty="0">
                <a:solidFill>
                  <a:srgbClr val="000000"/>
                </a:solidFill>
                <a:uFill>
                  <a:solidFill>
                    <a:srgbClr val="996633"/>
                  </a:solidFill>
                </a:uFill>
                <a:latin typeface="Inter" panose="020B0604020202020204" charset="0"/>
                <a:ea typeface="Inter" panose="020B0604020202020204" charset="0"/>
              </a:rPr>
              <a:t>                                                                                                                                                                                                               </a:t>
            </a:r>
            <a:r>
              <a:rPr lang="en-US" dirty="0">
                <a:solidFill>
                  <a:srgbClr val="000000"/>
                </a:solidFill>
                <a:latin typeface="Inter" panose="020B0604020202020204" charset="0"/>
                <a:ea typeface="Inter" panose="020B0604020202020204" charset="0"/>
              </a:rPr>
              <a:t>23</a:t>
            </a:r>
          </a:p>
          <a:p>
            <a:pPr algn="r">
              <a:lnSpc>
                <a:spcPct val="150000"/>
              </a:lnSpc>
            </a:pPr>
            <a:r>
              <a:rPr lang="en-US" dirty="0" err="1">
                <a:solidFill>
                  <a:srgbClr val="000000"/>
                </a:solidFill>
                <a:latin typeface="Inter" panose="020B0604020202020204" charset="0"/>
                <a:ea typeface="Inter" panose="020B0604020202020204" charset="0"/>
              </a:rPr>
              <a:t>Recursos</a:t>
            </a:r>
            <a:r>
              <a:rPr lang="en-US" u="dotted" dirty="0">
                <a:solidFill>
                  <a:srgbClr val="000000"/>
                </a:solidFill>
                <a:uFill>
                  <a:solidFill>
                    <a:srgbClr val="996633"/>
                  </a:solidFill>
                </a:uFill>
                <a:latin typeface="Inter" panose="020B0604020202020204" charset="0"/>
                <a:ea typeface="Inter" panose="020B0604020202020204" charset="0"/>
              </a:rPr>
              <a:t>                                                                                                                                                                                                               </a:t>
            </a:r>
            <a:r>
              <a:rPr lang="en-US" dirty="0">
                <a:solidFill>
                  <a:srgbClr val="000000"/>
                </a:solidFill>
                <a:latin typeface="Inter" panose="020B0604020202020204" charset="0"/>
                <a:ea typeface="Inter" panose="020B0604020202020204" charset="0"/>
              </a:rPr>
              <a:t>24</a:t>
            </a:r>
          </a:p>
          <a:p>
            <a:pPr algn="r">
              <a:lnSpc>
                <a:spcPct val="150000"/>
              </a:lnSpc>
            </a:pPr>
            <a:r>
              <a:rPr lang="en-US" dirty="0" err="1">
                <a:solidFill>
                  <a:srgbClr val="000000"/>
                </a:solidFill>
                <a:latin typeface="Inter" panose="020B0604020202020204" charset="0"/>
                <a:ea typeface="Inter" panose="020B0604020202020204" charset="0"/>
              </a:rPr>
              <a:t>Equipa</a:t>
            </a:r>
            <a:r>
              <a:rPr lang="en-US" u="dotted" dirty="0">
                <a:solidFill>
                  <a:srgbClr val="000000"/>
                </a:solidFill>
                <a:uFill>
                  <a:solidFill>
                    <a:srgbClr val="996633"/>
                  </a:solidFill>
                </a:uFill>
                <a:latin typeface="Inter" panose="020B0604020202020204" charset="0"/>
                <a:ea typeface="Inter" panose="020B0604020202020204" charset="0"/>
              </a:rPr>
              <a:t>                                                                                                                                                                                                                   </a:t>
            </a:r>
            <a:r>
              <a:rPr lang="en-US" dirty="0">
                <a:solidFill>
                  <a:srgbClr val="000000"/>
                </a:solidFill>
                <a:latin typeface="Inter" panose="020B0604020202020204" charset="0"/>
                <a:ea typeface="Inter" panose="020B0604020202020204" charset="0"/>
              </a:rPr>
              <a:t>25</a:t>
            </a:r>
          </a:p>
          <a:p>
            <a:pPr algn="r">
              <a:lnSpc>
                <a:spcPct val="150000"/>
              </a:lnSpc>
            </a:pPr>
            <a:r>
              <a:rPr lang="en-US" dirty="0" err="1">
                <a:solidFill>
                  <a:srgbClr val="000000"/>
                </a:solidFill>
                <a:latin typeface="Inter" panose="020B0604020202020204" charset="0"/>
                <a:ea typeface="Inter" panose="020B0604020202020204" charset="0"/>
              </a:rPr>
              <a:t>Caracterização</a:t>
            </a:r>
            <a:r>
              <a:rPr lang="en-US" dirty="0">
                <a:solidFill>
                  <a:srgbClr val="000000"/>
                </a:solidFill>
                <a:latin typeface="Inter" panose="020B0604020202020204" charset="0"/>
                <a:ea typeface="Inter" panose="020B0604020202020204" charset="0"/>
              </a:rPr>
              <a:t> das </a:t>
            </a:r>
            <a:r>
              <a:rPr lang="en-US" dirty="0" err="1">
                <a:solidFill>
                  <a:srgbClr val="000000"/>
                </a:solidFill>
                <a:latin typeface="Inter" panose="020B0604020202020204" charset="0"/>
                <a:ea typeface="Inter" panose="020B0604020202020204" charset="0"/>
              </a:rPr>
              <a:t>sessões</a:t>
            </a:r>
            <a:r>
              <a:rPr lang="en-US" u="dotted" dirty="0">
                <a:solidFill>
                  <a:srgbClr val="000000"/>
                </a:solidFill>
                <a:uFill>
                  <a:solidFill>
                    <a:srgbClr val="996633"/>
                  </a:solidFill>
                </a:uFill>
                <a:latin typeface="Inter" panose="020B0604020202020204" charset="0"/>
                <a:ea typeface="Inter" panose="020B0604020202020204" charset="0"/>
              </a:rPr>
              <a:t>                                                                                                                                                                               </a:t>
            </a:r>
            <a:r>
              <a:rPr lang="en-US" dirty="0">
                <a:solidFill>
                  <a:srgbClr val="000000"/>
                </a:solidFill>
                <a:latin typeface="Inter" panose="020B0604020202020204" charset="0"/>
                <a:ea typeface="Inter" panose="020B0604020202020204" charset="0"/>
              </a:rPr>
              <a:t>26</a:t>
            </a:r>
          </a:p>
          <a:p>
            <a:pPr algn="r">
              <a:lnSpc>
                <a:spcPct val="150000"/>
              </a:lnSpc>
            </a:pPr>
            <a:r>
              <a:rPr lang="en-US" dirty="0">
                <a:solidFill>
                  <a:srgbClr val="000000"/>
                </a:solidFill>
                <a:latin typeface="Inter" panose="020B0604020202020204" charset="0"/>
                <a:ea typeface="Inter" panose="020B0604020202020204" charset="0"/>
              </a:rPr>
              <a:t>Avaliação da </a:t>
            </a:r>
            <a:r>
              <a:rPr lang="en-US" dirty="0" err="1">
                <a:solidFill>
                  <a:srgbClr val="000000"/>
                </a:solidFill>
                <a:latin typeface="Inter" panose="020B0604020202020204" charset="0"/>
                <a:ea typeface="Inter" panose="020B0604020202020204" charset="0"/>
              </a:rPr>
              <a:t>Eficácia</a:t>
            </a:r>
            <a:r>
              <a:rPr lang="en-US" u="dotted" dirty="0">
                <a:solidFill>
                  <a:srgbClr val="000000"/>
                </a:solidFill>
                <a:uFill>
                  <a:solidFill>
                    <a:srgbClr val="996633"/>
                  </a:solidFill>
                </a:uFill>
                <a:latin typeface="Inter" panose="020B0604020202020204" charset="0"/>
                <a:ea typeface="Inter" panose="020B0604020202020204" charset="0"/>
              </a:rPr>
              <a:t>                                                                                                                                                                                           </a:t>
            </a:r>
            <a:r>
              <a:rPr lang="en-US" dirty="0">
                <a:solidFill>
                  <a:srgbClr val="000000"/>
                </a:solidFill>
                <a:latin typeface="Inter" panose="020B0604020202020204" charset="0"/>
                <a:ea typeface="Inter" panose="020B0604020202020204" charset="0"/>
              </a:rPr>
              <a:t>27</a:t>
            </a:r>
          </a:p>
          <a:p>
            <a:pPr algn="r">
              <a:lnSpc>
                <a:spcPct val="150000"/>
              </a:lnSpc>
            </a:pPr>
            <a:r>
              <a:rPr lang="en-US" dirty="0">
                <a:solidFill>
                  <a:srgbClr val="000000"/>
                </a:solidFill>
                <a:latin typeface="Inter" panose="020B0604020202020204" charset="0"/>
                <a:ea typeface="Inter" panose="020B0604020202020204" charset="0"/>
              </a:rPr>
              <a:t>Plano </a:t>
            </a:r>
            <a:r>
              <a:rPr lang="en-US" dirty="0" err="1">
                <a:solidFill>
                  <a:srgbClr val="000000"/>
                </a:solidFill>
                <a:latin typeface="Inter" panose="020B0604020202020204" charset="0"/>
                <a:ea typeface="Inter" panose="020B0604020202020204" charset="0"/>
              </a:rPr>
              <a:t>Sessão</a:t>
            </a:r>
            <a:r>
              <a:rPr lang="en-US" dirty="0">
                <a:solidFill>
                  <a:srgbClr val="000000"/>
                </a:solidFill>
                <a:latin typeface="Inter" panose="020B0604020202020204" charset="0"/>
                <a:ea typeface="Inter" panose="020B0604020202020204" charset="0"/>
              </a:rPr>
              <a:t> a </a:t>
            </a:r>
            <a:r>
              <a:rPr lang="en-US" dirty="0" err="1">
                <a:solidFill>
                  <a:srgbClr val="000000"/>
                </a:solidFill>
                <a:latin typeface="Inter" panose="020B0604020202020204" charset="0"/>
                <a:ea typeface="Inter" panose="020B0604020202020204" charset="0"/>
              </a:rPr>
              <a:t>Sessão</a:t>
            </a:r>
            <a:r>
              <a:rPr lang="en-US" u="dotted" dirty="0">
                <a:solidFill>
                  <a:srgbClr val="000000"/>
                </a:solidFill>
                <a:uFill>
                  <a:solidFill>
                    <a:srgbClr val="996633"/>
                  </a:solidFill>
                </a:uFill>
                <a:latin typeface="Inter" panose="020B0604020202020204" charset="0"/>
                <a:ea typeface="Inter" panose="020B0604020202020204" charset="0"/>
              </a:rPr>
              <a:t>                                                                                                                                                                                        </a:t>
            </a:r>
            <a:r>
              <a:rPr lang="en-US" dirty="0">
                <a:solidFill>
                  <a:srgbClr val="000000"/>
                </a:solidFill>
                <a:latin typeface="Inter" panose="020B0604020202020204" charset="0"/>
                <a:ea typeface="Inter" panose="020B0604020202020204" charset="0"/>
              </a:rPr>
              <a:t>28</a:t>
            </a:r>
          </a:p>
          <a:p>
            <a:pPr algn="r">
              <a:lnSpc>
                <a:spcPct val="150000"/>
              </a:lnSpc>
            </a:pPr>
            <a:r>
              <a:rPr lang="en-US" dirty="0" err="1">
                <a:solidFill>
                  <a:srgbClr val="000000"/>
                </a:solidFill>
                <a:latin typeface="Inter" panose="020B0604020202020204" charset="0"/>
                <a:ea typeface="Inter" panose="020B0604020202020204" charset="0"/>
              </a:rPr>
              <a:t>Questões</a:t>
            </a:r>
            <a:r>
              <a:rPr lang="en-US" dirty="0">
                <a:solidFill>
                  <a:srgbClr val="000000"/>
                </a:solidFill>
                <a:latin typeface="Inter" panose="020B0604020202020204" charset="0"/>
                <a:ea typeface="Inter" panose="020B0604020202020204" charset="0"/>
              </a:rPr>
              <a:t> </a:t>
            </a:r>
            <a:r>
              <a:rPr lang="en-US" dirty="0" err="1">
                <a:solidFill>
                  <a:srgbClr val="000000"/>
                </a:solidFill>
                <a:latin typeface="Inter" panose="020B0604020202020204" charset="0"/>
                <a:ea typeface="Inter" panose="020B0604020202020204" charset="0"/>
              </a:rPr>
              <a:t>Éticas</a:t>
            </a:r>
            <a:r>
              <a:rPr lang="en-US" u="dotted" dirty="0">
                <a:solidFill>
                  <a:srgbClr val="000000"/>
                </a:solidFill>
                <a:uFill>
                  <a:solidFill>
                    <a:srgbClr val="996633"/>
                  </a:solidFill>
                </a:uFill>
                <a:latin typeface="Inter" panose="020B0604020202020204" charset="0"/>
                <a:ea typeface="Inter" panose="020B0604020202020204" charset="0"/>
              </a:rPr>
              <a:t>                                                                                                                                                                                                   </a:t>
            </a:r>
            <a:r>
              <a:rPr lang="en-US" dirty="0">
                <a:solidFill>
                  <a:srgbClr val="000000"/>
                </a:solidFill>
                <a:uFill>
                  <a:solidFill>
                    <a:srgbClr val="996633"/>
                  </a:solidFill>
                </a:uFill>
                <a:latin typeface="Inter" panose="020B0604020202020204" charset="0"/>
                <a:ea typeface="Inter" panose="020B0604020202020204" charset="0"/>
              </a:rPr>
              <a:t>40</a:t>
            </a:r>
            <a:endParaRPr lang="en-US" dirty="0">
              <a:solidFill>
                <a:srgbClr val="000000"/>
              </a:solidFill>
              <a:latin typeface="Inter" panose="020B0604020202020204" charset="0"/>
              <a:ea typeface="Inter" panose="020B0604020202020204" charset="0"/>
            </a:endParaRPr>
          </a:p>
          <a:p>
            <a:pPr algn="r">
              <a:lnSpc>
                <a:spcPct val="150000"/>
              </a:lnSpc>
            </a:pPr>
            <a:r>
              <a:rPr lang="en-US" dirty="0" err="1">
                <a:solidFill>
                  <a:srgbClr val="000000"/>
                </a:solidFill>
                <a:latin typeface="Inter" panose="020B0604020202020204" charset="0"/>
                <a:ea typeface="Inter" panose="020B0604020202020204" charset="0"/>
              </a:rPr>
              <a:t>Referências</a:t>
            </a:r>
            <a:r>
              <a:rPr lang="en-US" dirty="0">
                <a:solidFill>
                  <a:srgbClr val="000000"/>
                </a:solidFill>
                <a:latin typeface="Inter" panose="020B0604020202020204" charset="0"/>
                <a:ea typeface="Inter" panose="020B0604020202020204" charset="0"/>
              </a:rPr>
              <a:t> </a:t>
            </a:r>
            <a:r>
              <a:rPr lang="en-US" dirty="0" err="1">
                <a:solidFill>
                  <a:srgbClr val="000000"/>
                </a:solidFill>
                <a:latin typeface="Inter" panose="020B0604020202020204" charset="0"/>
                <a:ea typeface="Inter" panose="020B0604020202020204" charset="0"/>
              </a:rPr>
              <a:t>Bibliográficas</a:t>
            </a:r>
            <a:r>
              <a:rPr lang="en-US" u="dotted" dirty="0">
                <a:solidFill>
                  <a:srgbClr val="000000"/>
                </a:solidFill>
                <a:uFill>
                  <a:solidFill>
                    <a:srgbClr val="996633"/>
                  </a:solidFill>
                </a:uFill>
                <a:latin typeface="Inter" panose="020B0604020202020204" charset="0"/>
                <a:ea typeface="Inter" panose="020B0604020202020204" charset="0"/>
              </a:rPr>
              <a:t>                                                                                                                                                                                   </a:t>
            </a:r>
            <a:r>
              <a:rPr lang="en-US" dirty="0">
                <a:solidFill>
                  <a:srgbClr val="000000"/>
                </a:solidFill>
                <a:uFill>
                  <a:solidFill>
                    <a:srgbClr val="996633"/>
                  </a:solidFill>
                </a:uFill>
                <a:latin typeface="Inter" panose="020B0604020202020204" charset="0"/>
                <a:ea typeface="Inter" panose="020B0604020202020204" charset="0"/>
              </a:rPr>
              <a:t>42</a:t>
            </a:r>
            <a:endParaRPr lang="en-US" dirty="0">
              <a:solidFill>
                <a:srgbClr val="000000"/>
              </a:solidFill>
              <a:latin typeface="Inter" panose="020B0604020202020204" charset="0"/>
              <a:ea typeface="Inter" panose="020B0604020202020204" charset="0"/>
            </a:endParaRPr>
          </a:p>
          <a:p>
            <a:pPr algn="r">
              <a:lnSpc>
                <a:spcPct val="150000"/>
              </a:lnSpc>
            </a:pPr>
            <a:r>
              <a:rPr lang="en-US" dirty="0">
                <a:solidFill>
                  <a:srgbClr val="000000"/>
                </a:solidFill>
                <a:latin typeface="Inter" panose="020B0604020202020204" charset="0"/>
                <a:ea typeface="Inter" panose="020B0604020202020204" charset="0"/>
              </a:rPr>
              <a:t>Anexo 1 – </a:t>
            </a:r>
            <a:r>
              <a:rPr lang="en-US" dirty="0" err="1">
                <a:solidFill>
                  <a:srgbClr val="000000"/>
                </a:solidFill>
                <a:latin typeface="Inter" panose="020B0604020202020204" charset="0"/>
                <a:ea typeface="Inter" panose="020B0604020202020204" charset="0"/>
              </a:rPr>
              <a:t>Descrição</a:t>
            </a:r>
            <a:r>
              <a:rPr lang="en-US" dirty="0">
                <a:solidFill>
                  <a:srgbClr val="000000"/>
                </a:solidFill>
                <a:latin typeface="Inter" panose="020B0604020202020204" charset="0"/>
                <a:ea typeface="Inter" panose="020B0604020202020204" charset="0"/>
              </a:rPr>
              <a:t> de </a:t>
            </a:r>
            <a:r>
              <a:rPr lang="en-US" dirty="0" err="1">
                <a:solidFill>
                  <a:srgbClr val="000000"/>
                </a:solidFill>
                <a:latin typeface="Inter" panose="020B0604020202020204" charset="0"/>
                <a:ea typeface="Inter" panose="020B0604020202020204" charset="0"/>
              </a:rPr>
              <a:t>Atividades</a:t>
            </a:r>
            <a:r>
              <a:rPr lang="en-US" u="dotted" dirty="0">
                <a:solidFill>
                  <a:srgbClr val="000000"/>
                </a:solidFill>
                <a:uFill>
                  <a:solidFill>
                    <a:srgbClr val="996633"/>
                  </a:solidFill>
                </a:uFill>
                <a:latin typeface="Inter" panose="020B0604020202020204" charset="0"/>
                <a:ea typeface="Inter" panose="020B0604020202020204" charset="0"/>
              </a:rPr>
              <a:t>                                                                                                                                                                     </a:t>
            </a:r>
            <a:r>
              <a:rPr lang="en-US" dirty="0">
                <a:solidFill>
                  <a:srgbClr val="000000"/>
                </a:solidFill>
                <a:uFill>
                  <a:solidFill>
                    <a:srgbClr val="996633"/>
                  </a:solidFill>
                </a:uFill>
                <a:latin typeface="Inter" panose="020B0604020202020204" charset="0"/>
                <a:ea typeface="Inter" panose="020B0604020202020204" charset="0"/>
              </a:rPr>
              <a:t>45</a:t>
            </a:r>
            <a:endParaRPr lang="en-US" dirty="0">
              <a:solidFill>
                <a:srgbClr val="000000"/>
              </a:solidFill>
              <a:latin typeface="Inter" panose="020B0604020202020204" charset="0"/>
              <a:ea typeface="Inter" panose="020B0604020202020204" charset="0"/>
            </a:endParaRPr>
          </a:p>
          <a:p>
            <a:pPr algn="r">
              <a:lnSpc>
                <a:spcPct val="150000"/>
              </a:lnSpc>
            </a:pPr>
            <a:endParaRPr lang="en-US" dirty="0">
              <a:solidFill>
                <a:srgbClr val="000000"/>
              </a:solidFill>
              <a:latin typeface="Inter" panose="020B0604020202020204" charset="0"/>
              <a:ea typeface="Inter" panose="020B0604020202020204" charset="0"/>
            </a:endParaRPr>
          </a:p>
          <a:p>
            <a:pPr>
              <a:lnSpc>
                <a:spcPts val="3060"/>
              </a:lnSpc>
            </a:pPr>
            <a:endParaRPr lang="en-US" sz="3000" dirty="0">
              <a:solidFill>
                <a:srgbClr val="000000"/>
              </a:solidFill>
              <a:latin typeface="Inter" panose="020B0604020202020204" charset="0"/>
              <a:ea typeface="Inter" panose="020B060402020202020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sp>
        <p:nvSpPr>
          <p:cNvPr id="26" name="AutoShape 26"/>
          <p:cNvSpPr/>
          <p:nvPr/>
        </p:nvSpPr>
        <p:spPr>
          <a:xfrm>
            <a:off x="6867878" y="2140712"/>
            <a:ext cx="9418320" cy="0"/>
          </a:xfrm>
          <a:prstGeom prst="line">
            <a:avLst/>
          </a:prstGeom>
          <a:ln w="47625" cap="flat">
            <a:solidFill>
              <a:srgbClr val="97745A"/>
            </a:solidFill>
            <a:prstDash val="solid"/>
            <a:headEnd type="none" w="sm" len="sm"/>
            <a:tailEnd type="none" w="sm" len="sm"/>
          </a:ln>
        </p:spPr>
        <p:txBody>
          <a:bodyPr/>
          <a:lstStyle/>
          <a:p>
            <a:endParaRPr lang="pt-PT"/>
          </a:p>
        </p:txBody>
      </p:sp>
      <p:sp>
        <p:nvSpPr>
          <p:cNvPr id="27" name="Freeform 27"/>
          <p:cNvSpPr/>
          <p:nvPr/>
        </p:nvSpPr>
        <p:spPr>
          <a:xfrm>
            <a:off x="13459010" y="8487728"/>
            <a:ext cx="2827188" cy="2847900"/>
          </a:xfrm>
          <a:custGeom>
            <a:avLst/>
            <a:gdLst/>
            <a:ahLst/>
            <a:cxnLst/>
            <a:rect l="l" t="t" r="r" b="b"/>
            <a:pathLst>
              <a:path w="2827188" h="2847900">
                <a:moveTo>
                  <a:pt x="0" y="0"/>
                </a:moveTo>
                <a:lnTo>
                  <a:pt x="2827188" y="0"/>
                </a:lnTo>
                <a:lnTo>
                  <a:pt x="2827188" y="2847899"/>
                </a:lnTo>
                <a:lnTo>
                  <a:pt x="0" y="284789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t-PT"/>
          </a:p>
        </p:txBody>
      </p:sp>
      <p:grpSp>
        <p:nvGrpSpPr>
          <p:cNvPr id="28" name="Group 28"/>
          <p:cNvGrpSpPr/>
          <p:nvPr/>
        </p:nvGrpSpPr>
        <p:grpSpPr>
          <a:xfrm>
            <a:off x="16744950" y="-1543050"/>
            <a:ext cx="3086100" cy="3086100"/>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endParaRPr lang="pt-PT"/>
            </a:p>
          </p:txBody>
        </p:sp>
        <p:sp>
          <p:nvSpPr>
            <p:cNvPr id="30" name="TextBox 3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31" name="Group 31"/>
          <p:cNvGrpSpPr/>
          <p:nvPr/>
        </p:nvGrpSpPr>
        <p:grpSpPr>
          <a:xfrm>
            <a:off x="11385585" y="9258300"/>
            <a:ext cx="3086100" cy="3086100"/>
            <a:chOff x="0" y="0"/>
            <a:chExt cx="812800" cy="812800"/>
          </a:xfrm>
        </p:grpSpPr>
        <p:sp>
          <p:nvSpPr>
            <p:cNvPr id="32" name="Freeform 3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endParaRPr lang="pt-PT"/>
            </a:p>
          </p:txBody>
        </p:sp>
        <p:sp>
          <p:nvSpPr>
            <p:cNvPr id="33" name="TextBox 33"/>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43" name="AutoShape 26">
            <a:extLst>
              <a:ext uri="{FF2B5EF4-FFF2-40B4-BE49-F238E27FC236}">
                <a16:creationId xmlns:a16="http://schemas.microsoft.com/office/drawing/2014/main" id="{BC44B920-76F5-0704-3318-5C2CE629A2E5}"/>
              </a:ext>
            </a:extLst>
          </p:cNvPr>
          <p:cNvSpPr/>
          <p:nvPr/>
        </p:nvSpPr>
        <p:spPr>
          <a:xfrm>
            <a:off x="1752600" y="8877300"/>
            <a:ext cx="9418320" cy="0"/>
          </a:xfrm>
          <a:prstGeom prst="line">
            <a:avLst/>
          </a:prstGeom>
          <a:ln w="47625" cap="flat">
            <a:solidFill>
              <a:srgbClr val="97745A"/>
            </a:solidFill>
            <a:prstDash val="solid"/>
            <a:headEnd type="none" w="sm" len="sm"/>
            <a:tailEnd type="none" w="sm" len="sm"/>
          </a:ln>
        </p:spPr>
        <p:txBody>
          <a:bodyPr/>
          <a:lstStyle/>
          <a:p>
            <a:endParaRPr lang="pt-PT"/>
          </a:p>
        </p:txBody>
      </p:sp>
      <p:grpSp>
        <p:nvGrpSpPr>
          <p:cNvPr id="6" name="Agrupar 5">
            <a:extLst>
              <a:ext uri="{FF2B5EF4-FFF2-40B4-BE49-F238E27FC236}">
                <a16:creationId xmlns:a16="http://schemas.microsoft.com/office/drawing/2014/main" id="{94BB4365-8C9F-515B-EC7F-745E531715C7}"/>
              </a:ext>
            </a:extLst>
          </p:cNvPr>
          <p:cNvGrpSpPr/>
          <p:nvPr/>
        </p:nvGrpSpPr>
        <p:grpSpPr>
          <a:xfrm>
            <a:off x="2039426" y="2677020"/>
            <a:ext cx="14246772" cy="1377365"/>
            <a:chOff x="1374228" y="2827471"/>
            <a:chExt cx="14246772" cy="1377365"/>
          </a:xfrm>
        </p:grpSpPr>
        <p:sp>
          <p:nvSpPr>
            <p:cNvPr id="2" name="CaixaDeTexto 1">
              <a:extLst>
                <a:ext uri="{FF2B5EF4-FFF2-40B4-BE49-F238E27FC236}">
                  <a16:creationId xmlns:a16="http://schemas.microsoft.com/office/drawing/2014/main" id="{B7EBEE47-C562-6466-7440-0B185DF7196E}"/>
                </a:ext>
              </a:extLst>
            </p:cNvPr>
            <p:cNvSpPr txBox="1"/>
            <p:nvPr/>
          </p:nvSpPr>
          <p:spPr>
            <a:xfrm>
              <a:off x="1374228" y="3055227"/>
              <a:ext cx="2286000" cy="547842"/>
            </a:xfrm>
            <a:prstGeom prst="rect">
              <a:avLst/>
            </a:prstGeom>
            <a:noFill/>
          </p:spPr>
          <p:txBody>
            <a:bodyPr wrap="square" rtlCol="0">
              <a:spAutoFit/>
            </a:bodyPr>
            <a:lstStyle/>
            <a:p>
              <a:r>
                <a:rPr lang="pt-PT" sz="2960" b="1" dirty="0">
                  <a:latin typeface="Inter" panose="020B0604020202020204" charset="0"/>
                  <a:ea typeface="Inter" panose="020B0604020202020204" charset="0"/>
                </a:rPr>
                <a:t>Portugal é </a:t>
              </a:r>
            </a:p>
          </p:txBody>
        </p:sp>
        <p:sp>
          <p:nvSpPr>
            <p:cNvPr id="3" name="Seta: Para a Direita 2">
              <a:extLst>
                <a:ext uri="{FF2B5EF4-FFF2-40B4-BE49-F238E27FC236}">
                  <a16:creationId xmlns:a16="http://schemas.microsoft.com/office/drawing/2014/main" id="{1205B54F-41C1-BDB8-2D04-686F97E094F0}"/>
                </a:ext>
              </a:extLst>
            </p:cNvPr>
            <p:cNvSpPr/>
            <p:nvPr/>
          </p:nvSpPr>
          <p:spPr>
            <a:xfrm>
              <a:off x="3660228" y="3024354"/>
              <a:ext cx="1143000" cy="609587"/>
            </a:xfrm>
            <a:prstGeom prst="rightArrow">
              <a:avLst/>
            </a:prstGeom>
            <a:solidFill>
              <a:srgbClr val="996633"/>
            </a:solidFill>
            <a:ln>
              <a:solidFill>
                <a:srgbClr val="9966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4" name="CaixaDeTexto 3">
              <a:extLst>
                <a:ext uri="{FF2B5EF4-FFF2-40B4-BE49-F238E27FC236}">
                  <a16:creationId xmlns:a16="http://schemas.microsoft.com/office/drawing/2014/main" id="{1E06334A-010D-1AAD-DD9F-1B187E5D85C2}"/>
                </a:ext>
              </a:extLst>
            </p:cNvPr>
            <p:cNvSpPr txBox="1"/>
            <p:nvPr/>
          </p:nvSpPr>
          <p:spPr>
            <a:xfrm>
              <a:off x="5257800" y="2827471"/>
              <a:ext cx="10363200" cy="1377365"/>
            </a:xfrm>
            <a:prstGeom prst="rect">
              <a:avLst/>
            </a:prstGeom>
            <a:noFill/>
          </p:spPr>
          <p:txBody>
            <a:bodyPr wrap="square" rtlCol="0">
              <a:spAutoFit/>
            </a:bodyPr>
            <a:lstStyle/>
            <a:p>
              <a:pPr>
                <a:lnSpc>
                  <a:spcPct val="150000"/>
                </a:lnSpc>
              </a:pPr>
              <a:r>
                <a:rPr lang="pt-PT" sz="2960" b="1" dirty="0">
                  <a:latin typeface="Inter" panose="020B0604020202020204" charset="0"/>
                  <a:ea typeface="Inter" panose="020B0604020202020204" charset="0"/>
                </a:rPr>
                <a:t>2º país na Europa com a maior duração de penas, em média mais 19 meses que os restantes países. </a:t>
              </a:r>
            </a:p>
          </p:txBody>
        </p:sp>
      </p:grpSp>
      <p:sp>
        <p:nvSpPr>
          <p:cNvPr id="5" name="CaixaDeTexto 4">
            <a:extLst>
              <a:ext uri="{FF2B5EF4-FFF2-40B4-BE49-F238E27FC236}">
                <a16:creationId xmlns:a16="http://schemas.microsoft.com/office/drawing/2014/main" id="{2DD46AF2-AFCB-ABB5-790E-D14732818B4C}"/>
              </a:ext>
            </a:extLst>
          </p:cNvPr>
          <p:cNvSpPr txBox="1"/>
          <p:nvPr/>
        </p:nvSpPr>
        <p:spPr>
          <a:xfrm>
            <a:off x="1213838" y="5240742"/>
            <a:ext cx="15531112" cy="2060629"/>
          </a:xfrm>
          <a:prstGeom prst="rect">
            <a:avLst/>
          </a:prstGeom>
          <a:noFill/>
          <a:ln>
            <a:solidFill>
              <a:srgbClr val="996633"/>
            </a:solidFill>
          </a:ln>
        </p:spPr>
        <p:txBody>
          <a:bodyPr wrap="square" rtlCol="0">
            <a:spAutoFit/>
          </a:bodyPr>
          <a:lstStyle/>
          <a:p>
            <a:pPr marL="457200" indent="-457200">
              <a:lnSpc>
                <a:spcPct val="150000"/>
              </a:lnSpc>
              <a:buFont typeface="Arial" panose="020B0604020202020204" pitchFamily="34" charset="0"/>
              <a:buChar char="•"/>
            </a:pPr>
            <a:r>
              <a:rPr lang="pt-PT" sz="2960" dirty="0">
                <a:latin typeface="Inter" panose="020B0604020202020204" charset="0"/>
                <a:ea typeface="Inter" panose="020B0604020202020204" charset="0"/>
              </a:rPr>
              <a:t>Embora não exista uma taxa de reincidência pública em Portugal, se compararmos os dados disponíveis, relativamente a sistemas prisionais de outros estados membros, estima-se que a taxa de reincidência poderá rondar os 60%. </a:t>
            </a:r>
          </a:p>
        </p:txBody>
      </p:sp>
      <p:sp>
        <p:nvSpPr>
          <p:cNvPr id="7" name="CaixaDeTexto 6">
            <a:extLst>
              <a:ext uri="{FF2B5EF4-FFF2-40B4-BE49-F238E27FC236}">
                <a16:creationId xmlns:a16="http://schemas.microsoft.com/office/drawing/2014/main" id="{B8F786F5-48DE-CB87-E521-E8D62834A53C}"/>
              </a:ext>
            </a:extLst>
          </p:cNvPr>
          <p:cNvSpPr txBox="1"/>
          <p:nvPr/>
        </p:nvSpPr>
        <p:spPr>
          <a:xfrm>
            <a:off x="7391400" y="7915336"/>
            <a:ext cx="10751574" cy="369332"/>
          </a:xfrm>
          <a:prstGeom prst="rect">
            <a:avLst/>
          </a:prstGeom>
          <a:noFill/>
        </p:spPr>
        <p:txBody>
          <a:bodyPr wrap="square">
            <a:spAutoFit/>
          </a:bodyPr>
          <a:lstStyle/>
          <a:p>
            <a:r>
              <a:rPr lang="pt-PT" sz="1800" dirty="0">
                <a:effectLst/>
                <a:latin typeface="Inter" panose="020B0604020202020204" charset="0"/>
                <a:ea typeface="Inter" panose="020B0604020202020204" charset="0"/>
              </a:rPr>
              <a:t>(</a:t>
            </a:r>
            <a:r>
              <a:rPr lang="pt-PT" dirty="0" err="1">
                <a:latin typeface="Inter" panose="020B0604020202020204" charset="0"/>
                <a:ea typeface="Inter" panose="020B0604020202020204" charset="0"/>
              </a:rPr>
              <a:t>Council</a:t>
            </a:r>
            <a:r>
              <a:rPr lang="pt-PT" dirty="0">
                <a:latin typeface="Inter" panose="020B0604020202020204" charset="0"/>
                <a:ea typeface="Inter" panose="020B0604020202020204" charset="0"/>
              </a:rPr>
              <a:t> of </a:t>
            </a:r>
            <a:r>
              <a:rPr lang="pt-PT" dirty="0" err="1">
                <a:latin typeface="Inter" panose="020B0604020202020204" charset="0"/>
                <a:ea typeface="Inter" panose="020B0604020202020204" charset="0"/>
              </a:rPr>
              <a:t>Europe</a:t>
            </a:r>
            <a:r>
              <a:rPr lang="pt-PT" dirty="0">
                <a:latin typeface="Inter" panose="020B0604020202020204" charset="0"/>
                <a:ea typeface="Inter" panose="020B0604020202020204" charset="0"/>
              </a:rPr>
              <a:t> </a:t>
            </a:r>
            <a:r>
              <a:rPr lang="pt-PT" dirty="0" err="1">
                <a:latin typeface="Inter" panose="020B0604020202020204" charset="0"/>
                <a:ea typeface="Inter" panose="020B0604020202020204" charset="0"/>
              </a:rPr>
              <a:t>Annual</a:t>
            </a:r>
            <a:r>
              <a:rPr lang="pt-PT" dirty="0">
                <a:latin typeface="Inter" panose="020B0604020202020204" charset="0"/>
                <a:ea typeface="Inter" panose="020B0604020202020204" charset="0"/>
              </a:rPr>
              <a:t> Penal </a:t>
            </a:r>
            <a:r>
              <a:rPr lang="pt-PT" dirty="0" err="1">
                <a:latin typeface="Inter" panose="020B0604020202020204" charset="0"/>
                <a:ea typeface="Inter" panose="020B0604020202020204" charset="0"/>
              </a:rPr>
              <a:t>Statistics</a:t>
            </a:r>
            <a:r>
              <a:rPr lang="pt-PT" sz="1800" dirty="0">
                <a:effectLst/>
                <a:latin typeface="Inter" panose="020B0604020202020204" charset="0"/>
                <a:ea typeface="Inter" panose="020B0604020202020204" charset="0"/>
              </a:rPr>
              <a:t>, 2020; DGRSP, 2020</a:t>
            </a:r>
            <a:r>
              <a:rPr lang="pt-PT" dirty="0">
                <a:latin typeface="Inter" panose="020B0604020202020204" charset="0"/>
                <a:ea typeface="Inter" panose="020B0604020202020204" charset="0"/>
              </a:rPr>
              <a:t> as </a:t>
            </a:r>
            <a:r>
              <a:rPr lang="pt-PT" dirty="0" err="1">
                <a:latin typeface="Inter" panose="020B0604020202020204" charset="0"/>
                <a:ea typeface="Inter" panose="020B0604020202020204" charset="0"/>
              </a:rPr>
              <a:t>cited</a:t>
            </a:r>
            <a:r>
              <a:rPr lang="pt-PT" dirty="0">
                <a:latin typeface="Inter" panose="020B0604020202020204" charset="0"/>
                <a:ea typeface="Inter" panose="020B0604020202020204" charset="0"/>
              </a:rPr>
              <a:t> in RESHAPE, 2023</a:t>
            </a:r>
            <a:r>
              <a:rPr lang="pt-PT" sz="1800" dirty="0">
                <a:effectLst/>
                <a:latin typeface="Inter" panose="020B0604020202020204" charset="0"/>
                <a:ea typeface="Inter" panose="020B0604020202020204" charset="0"/>
              </a:rPr>
              <a:t>).</a:t>
            </a:r>
            <a:endParaRPr lang="pt-PT" dirty="0"/>
          </a:p>
        </p:txBody>
      </p:sp>
    </p:spTree>
    <p:extLst>
      <p:ext uri="{BB962C8B-B14F-4D97-AF65-F5344CB8AC3E}">
        <p14:creationId xmlns:p14="http://schemas.microsoft.com/office/powerpoint/2010/main" val="2978802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sp>
        <p:nvSpPr>
          <p:cNvPr id="5" name="TextBox 5"/>
          <p:cNvSpPr txBox="1"/>
          <p:nvPr/>
        </p:nvSpPr>
        <p:spPr>
          <a:xfrm>
            <a:off x="1568305" y="1382350"/>
            <a:ext cx="15151388" cy="839589"/>
          </a:xfrm>
          <a:prstGeom prst="rect">
            <a:avLst/>
          </a:prstGeom>
        </p:spPr>
        <p:txBody>
          <a:bodyPr wrap="square" lIns="0" tIns="0" rIns="0" bIns="0" rtlCol="0" anchor="t">
            <a:spAutoFit/>
          </a:bodyPr>
          <a:lstStyle/>
          <a:p>
            <a:pPr algn="ctr">
              <a:lnSpc>
                <a:spcPts val="6470"/>
              </a:lnSpc>
            </a:pPr>
            <a:r>
              <a:rPr lang="en-US" sz="7110" b="1" dirty="0" err="1">
                <a:solidFill>
                  <a:srgbClr val="000000"/>
                </a:solidFill>
                <a:latin typeface="Inter" panose="020B0604020202020204" charset="0"/>
                <a:ea typeface="Inter" panose="020B0604020202020204" charset="0"/>
              </a:rPr>
              <a:t>Reinserção</a:t>
            </a:r>
            <a:r>
              <a:rPr lang="en-US" sz="7110" b="1" dirty="0">
                <a:solidFill>
                  <a:srgbClr val="000000"/>
                </a:solidFill>
                <a:latin typeface="Inter" panose="020B0604020202020204" charset="0"/>
                <a:ea typeface="Inter" panose="020B0604020202020204" charset="0"/>
              </a:rPr>
              <a:t> Social </a:t>
            </a:r>
            <a:r>
              <a:rPr lang="en-US" sz="7110" b="1" dirty="0" err="1">
                <a:solidFill>
                  <a:srgbClr val="000000"/>
                </a:solidFill>
                <a:latin typeface="Inter" panose="020B0604020202020204" charset="0"/>
                <a:ea typeface="Inter" panose="020B0604020202020204" charset="0"/>
              </a:rPr>
              <a:t>em</a:t>
            </a:r>
            <a:r>
              <a:rPr lang="en-US" sz="7110" b="1" dirty="0">
                <a:solidFill>
                  <a:srgbClr val="000000"/>
                </a:solidFill>
                <a:latin typeface="Inter" panose="020B0604020202020204" charset="0"/>
                <a:ea typeface="Inter" panose="020B0604020202020204" charset="0"/>
              </a:rPr>
              <a:t> Portugal</a:t>
            </a:r>
          </a:p>
        </p:txBody>
      </p:sp>
      <p:sp>
        <p:nvSpPr>
          <p:cNvPr id="10" name="Freeform 10"/>
          <p:cNvSpPr/>
          <p:nvPr/>
        </p:nvSpPr>
        <p:spPr>
          <a:xfrm>
            <a:off x="-400099" y="-1826661"/>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t-PT" dirty="0"/>
          </a:p>
        </p:txBody>
      </p:sp>
      <p:grpSp>
        <p:nvGrpSpPr>
          <p:cNvPr id="14" name="Group 14"/>
          <p:cNvGrpSpPr/>
          <p:nvPr/>
        </p:nvGrpSpPr>
        <p:grpSpPr>
          <a:xfrm>
            <a:off x="-1111574" y="-631655"/>
            <a:ext cx="3086100" cy="3086100"/>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alpha val="55686"/>
                </a:srgbClr>
              </a:solidFill>
              <a:prstDash val="solid"/>
              <a:miter/>
            </a:ln>
          </p:spPr>
          <p:txBody>
            <a:bodyPr/>
            <a:lstStyle/>
            <a:p>
              <a:endParaRPr lang="pt-PT" dirty="0"/>
            </a:p>
          </p:txBody>
        </p:sp>
        <p:sp>
          <p:nvSpPr>
            <p:cNvPr id="16" name="TextBox 1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sp>
        <p:nvSpPr>
          <p:cNvPr id="8" name="TextBox 6">
            <a:extLst>
              <a:ext uri="{FF2B5EF4-FFF2-40B4-BE49-F238E27FC236}">
                <a16:creationId xmlns:a16="http://schemas.microsoft.com/office/drawing/2014/main" id="{4E237D17-BAF6-02C4-F507-7D66614CC158}"/>
              </a:ext>
            </a:extLst>
          </p:cNvPr>
          <p:cNvSpPr txBox="1"/>
          <p:nvPr/>
        </p:nvSpPr>
        <p:spPr>
          <a:xfrm>
            <a:off x="1060126" y="2843917"/>
            <a:ext cx="16161074" cy="6033383"/>
          </a:xfrm>
          <a:prstGeom prst="rect">
            <a:avLst/>
          </a:prstGeom>
        </p:spPr>
        <p:txBody>
          <a:bodyPr wrap="square" lIns="0" tIns="0" rIns="0" bIns="0" rtlCol="0" anchor="t">
            <a:spAutoFit/>
          </a:bodyPr>
          <a:lstStyle/>
          <a:p>
            <a:pPr>
              <a:lnSpc>
                <a:spcPct val="150000"/>
              </a:lnSpc>
            </a:pPr>
            <a:r>
              <a:rPr lang="pt-PT" sz="2200" dirty="0">
                <a:latin typeface="Inter" panose="020B0604020202020204" charset="0"/>
                <a:ea typeface="Inter" panose="020B0604020202020204" charset="0"/>
              </a:rPr>
              <a:t>As sanções penais não servem apenas o propósito de punir, onde punição serve o propósito de castigo, são instrumentos de prevenção e há preocupação com a reinserção social dos indivíduos. Na reinserção são criadas as condições necessárias para que o ofensor possa continuar a viver uma vida sem crimes (Navalho </a:t>
            </a:r>
            <a:r>
              <a:rPr lang="pt-PT" sz="2200" dirty="0" err="1">
                <a:latin typeface="Inter" panose="020B0604020202020204" charset="0"/>
                <a:ea typeface="Inter" panose="020B0604020202020204" charset="0"/>
              </a:rPr>
              <a:t>et</a:t>
            </a:r>
            <a:r>
              <a:rPr lang="pt-PT" sz="2200" dirty="0">
                <a:latin typeface="Inter" panose="020B0604020202020204" charset="0"/>
                <a:ea typeface="Inter" panose="020B0604020202020204" charset="0"/>
              </a:rPr>
              <a:t> al., 2018).</a:t>
            </a:r>
          </a:p>
          <a:p>
            <a:pPr>
              <a:lnSpc>
                <a:spcPct val="150000"/>
              </a:lnSpc>
            </a:pPr>
            <a:endParaRPr lang="pt-PT" sz="2200" dirty="0">
              <a:latin typeface="Inter" panose="020B0604020202020204" charset="0"/>
              <a:ea typeface="Inter" panose="020B0604020202020204" charset="0"/>
            </a:endParaRPr>
          </a:p>
          <a:p>
            <a:pPr>
              <a:lnSpc>
                <a:spcPct val="150000"/>
              </a:lnSpc>
            </a:pPr>
            <a:r>
              <a:rPr lang="pt-PT" sz="2200" b="1" dirty="0">
                <a:latin typeface="Inter" panose="020B0604020202020204" charset="0"/>
                <a:ea typeface="Inter" panose="020B0604020202020204" charset="0"/>
              </a:rPr>
              <a:t>Segundo o 2º artigo do Código da Execução das Penas e Medidas Privativas da Liberdade, a pena tem três finalidades</a:t>
            </a:r>
            <a:r>
              <a:rPr lang="pt-PT" sz="2200" dirty="0">
                <a:latin typeface="Inter" panose="020B0604020202020204" charset="0"/>
                <a:ea typeface="Inter" panose="020B0604020202020204" charset="0"/>
              </a:rPr>
              <a:t>:</a:t>
            </a:r>
          </a:p>
          <a:p>
            <a:pPr marL="457200" indent="-457200">
              <a:lnSpc>
                <a:spcPct val="150000"/>
              </a:lnSpc>
              <a:buFont typeface="+mj-lt"/>
              <a:buAutoNum type="arabicPeriod"/>
            </a:pPr>
            <a:r>
              <a:rPr lang="pt-PT" sz="2200" dirty="0">
                <a:latin typeface="Inter" panose="020B0604020202020204" charset="0"/>
                <a:ea typeface="Inter" panose="020B0604020202020204" charset="0"/>
              </a:rPr>
              <a:t>A reinserção do ofensor na sociedade, preparando-o para uma vida socialmente responsável, sem cometer crimes;</a:t>
            </a:r>
          </a:p>
          <a:p>
            <a:pPr marL="457200" indent="-457200">
              <a:lnSpc>
                <a:spcPct val="150000"/>
              </a:lnSpc>
              <a:buFont typeface="+mj-lt"/>
              <a:buAutoNum type="arabicPeriod"/>
            </a:pPr>
            <a:r>
              <a:rPr lang="pt-PT" sz="2200" dirty="0">
                <a:latin typeface="Inter" panose="020B0604020202020204" charset="0"/>
                <a:ea typeface="Inter" panose="020B0604020202020204" charset="0"/>
              </a:rPr>
              <a:t>A proteção de bens jurídicos;</a:t>
            </a:r>
          </a:p>
          <a:p>
            <a:pPr marL="457200" indent="-457200">
              <a:lnSpc>
                <a:spcPct val="150000"/>
              </a:lnSpc>
              <a:buFont typeface="+mj-lt"/>
              <a:buAutoNum type="arabicPeriod"/>
            </a:pPr>
            <a:r>
              <a:rPr lang="pt-PT" sz="2200" dirty="0">
                <a:latin typeface="Inter" panose="020B0604020202020204" charset="0"/>
                <a:ea typeface="Inter" panose="020B0604020202020204" charset="0"/>
              </a:rPr>
              <a:t>A defesa da sociedade (DILP, 2020).</a:t>
            </a:r>
          </a:p>
          <a:p>
            <a:pPr>
              <a:lnSpc>
                <a:spcPct val="150000"/>
              </a:lnSpc>
            </a:pPr>
            <a:endParaRPr lang="pt-PT" sz="2200" dirty="0">
              <a:latin typeface="Inter" panose="020B0604020202020204" charset="0"/>
              <a:ea typeface="Inter" panose="020B0604020202020204" charset="0"/>
            </a:endParaRPr>
          </a:p>
          <a:p>
            <a:pPr marL="285750" indent="-285750">
              <a:lnSpc>
                <a:spcPct val="150000"/>
              </a:lnSpc>
              <a:buFont typeface="Arial" panose="020B0604020202020204" pitchFamily="34" charset="0"/>
              <a:buChar char="•"/>
            </a:pPr>
            <a:r>
              <a:rPr lang="pt-PT" sz="2200" dirty="0">
                <a:latin typeface="Inter" panose="020B0604020202020204" charset="0"/>
                <a:ea typeface="Inter" panose="020B0604020202020204" charset="0"/>
              </a:rPr>
              <a:t>Os programas orientados para a prevenção de reincidência têm como objetivo trabalhar as competências pessoais, emocionais e sociais, promover a mudança de atitudes e de comportamentos, controlar a agressividade, promover a empatia com a vítima, consciencializar sobre o dano causado e prevenir a reincidência e recaída (DILP, 2020).</a:t>
            </a:r>
          </a:p>
        </p:txBody>
      </p:sp>
    </p:spTree>
    <p:extLst>
      <p:ext uri="{BB962C8B-B14F-4D97-AF65-F5344CB8AC3E}">
        <p14:creationId xmlns:p14="http://schemas.microsoft.com/office/powerpoint/2010/main" val="1038913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2486025" cy="10287000"/>
            <a:chOff x="0" y="0"/>
            <a:chExt cx="654756" cy="2709333"/>
          </a:xfrm>
        </p:grpSpPr>
        <p:sp>
          <p:nvSpPr>
            <p:cNvPr id="3" name="Freeform 3"/>
            <p:cNvSpPr/>
            <p:nvPr/>
          </p:nvSpPr>
          <p:spPr>
            <a:xfrm>
              <a:off x="0" y="0"/>
              <a:ext cx="654756" cy="2709333"/>
            </a:xfrm>
            <a:custGeom>
              <a:avLst/>
              <a:gdLst/>
              <a:ahLst/>
              <a:cxnLst/>
              <a:rect l="l" t="t" r="r" b="b"/>
              <a:pathLst>
                <a:path w="654756" h="2709333">
                  <a:moveTo>
                    <a:pt x="0" y="0"/>
                  </a:moveTo>
                  <a:lnTo>
                    <a:pt x="654756" y="0"/>
                  </a:lnTo>
                  <a:lnTo>
                    <a:pt x="654756" y="2709333"/>
                  </a:lnTo>
                  <a:lnTo>
                    <a:pt x="0" y="2709333"/>
                  </a:lnTo>
                  <a:close/>
                </a:path>
              </a:pathLst>
            </a:custGeom>
            <a:solidFill>
              <a:srgbClr val="97745A"/>
            </a:solidFill>
          </p:spPr>
          <p:txBody>
            <a:bodyPr/>
            <a:lstStyle/>
            <a:p>
              <a:endParaRPr lang="pt-PT" dirty="0"/>
            </a:p>
          </p:txBody>
        </p:sp>
        <p:sp>
          <p:nvSpPr>
            <p:cNvPr id="4" name="TextBox 4"/>
            <p:cNvSpPr txBox="1"/>
            <p:nvPr/>
          </p:nvSpPr>
          <p:spPr>
            <a:xfrm>
              <a:off x="0" y="-38100"/>
              <a:ext cx="654756" cy="2747433"/>
            </a:xfrm>
            <a:prstGeom prst="rect">
              <a:avLst/>
            </a:prstGeom>
          </p:spPr>
          <p:txBody>
            <a:bodyPr lIns="50800" tIns="50800" rIns="50800" bIns="50800" rtlCol="0" anchor="ctr"/>
            <a:lstStyle/>
            <a:p>
              <a:pPr algn="ctr">
                <a:lnSpc>
                  <a:spcPts val="2659"/>
                </a:lnSpc>
              </a:pPr>
              <a:endParaRPr dirty="0"/>
            </a:p>
          </p:txBody>
        </p:sp>
      </p:grpSp>
      <p:sp>
        <p:nvSpPr>
          <p:cNvPr id="11" name="Freeform 11"/>
          <p:cNvSpPr/>
          <p:nvPr/>
        </p:nvSpPr>
        <p:spPr>
          <a:xfrm>
            <a:off x="40160" y="8863050"/>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PT" dirty="0"/>
          </a:p>
        </p:txBody>
      </p:sp>
      <p:grpSp>
        <p:nvGrpSpPr>
          <p:cNvPr id="12" name="Group 12"/>
          <p:cNvGrpSpPr/>
          <p:nvPr/>
        </p:nvGrpSpPr>
        <p:grpSpPr>
          <a:xfrm>
            <a:off x="606761" y="-1827775"/>
            <a:ext cx="3086100" cy="308610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endParaRPr lang="pt-PT" dirty="0"/>
            </a:p>
          </p:txBody>
        </p:sp>
        <p:sp>
          <p:nvSpPr>
            <p:cNvPr id="14" name="TextBox 1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15" name="Group 15"/>
          <p:cNvGrpSpPr/>
          <p:nvPr/>
        </p:nvGrpSpPr>
        <p:grpSpPr>
          <a:xfrm>
            <a:off x="-1343025" y="6690703"/>
            <a:ext cx="3086100" cy="30861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DDD1C2"/>
              </a:solidFill>
              <a:prstDash val="solid"/>
              <a:miter/>
            </a:ln>
          </p:spPr>
          <p:txBody>
            <a:bodyPr/>
            <a:lstStyle/>
            <a:p>
              <a:endParaRPr lang="pt-PT" dirty="0"/>
            </a:p>
          </p:txBody>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41" name="Agrupar 40">
            <a:extLst>
              <a:ext uri="{FF2B5EF4-FFF2-40B4-BE49-F238E27FC236}">
                <a16:creationId xmlns:a16="http://schemas.microsoft.com/office/drawing/2014/main" id="{52035A52-FF33-D3F3-D7C1-E2E06761EA55}"/>
              </a:ext>
            </a:extLst>
          </p:cNvPr>
          <p:cNvGrpSpPr/>
          <p:nvPr/>
        </p:nvGrpSpPr>
        <p:grpSpPr>
          <a:xfrm>
            <a:off x="4018930" y="1968500"/>
            <a:ext cx="13739796" cy="8128000"/>
            <a:chOff x="3048000" y="1079500"/>
            <a:chExt cx="13739796" cy="8128000"/>
          </a:xfrm>
        </p:grpSpPr>
        <p:graphicFrame>
          <p:nvGraphicFramePr>
            <p:cNvPr id="10" name="Diagrama 9">
              <a:extLst>
                <a:ext uri="{FF2B5EF4-FFF2-40B4-BE49-F238E27FC236}">
                  <a16:creationId xmlns:a16="http://schemas.microsoft.com/office/drawing/2014/main" id="{78D90C49-231C-FADE-7FE0-3261EA283AF0}"/>
                </a:ext>
              </a:extLst>
            </p:cNvPr>
            <p:cNvGraphicFramePr/>
            <p:nvPr>
              <p:extLst>
                <p:ext uri="{D42A27DB-BD31-4B8C-83A1-F6EECF244321}">
                  <p14:modId xmlns:p14="http://schemas.microsoft.com/office/powerpoint/2010/main" val="1738197826"/>
                </p:ext>
              </p:extLst>
            </p:nvPr>
          </p:nvGraphicFramePr>
          <p:xfrm>
            <a:off x="3048000" y="1079500"/>
            <a:ext cx="12192000" cy="8128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cxnSp>
          <p:nvCxnSpPr>
            <p:cNvPr id="26" name="Conexão reta 25">
              <a:extLst>
                <a:ext uri="{FF2B5EF4-FFF2-40B4-BE49-F238E27FC236}">
                  <a16:creationId xmlns:a16="http://schemas.microsoft.com/office/drawing/2014/main" id="{5912A53D-26A7-ECAD-0BDA-BA908E05A5C3}"/>
                </a:ext>
              </a:extLst>
            </p:cNvPr>
            <p:cNvCxnSpPr>
              <a:cxnSpLocks/>
            </p:cNvCxnSpPr>
            <p:nvPr/>
          </p:nvCxnSpPr>
          <p:spPr>
            <a:xfrm flipV="1">
              <a:off x="3048000" y="1761731"/>
              <a:ext cx="0" cy="2726047"/>
            </a:xfrm>
            <a:prstGeom prst="line">
              <a:avLst/>
            </a:prstGeom>
            <a:ln w="19050" cap="flat" cmpd="sng" algn="ctr">
              <a:solidFill>
                <a:srgbClr val="99663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1" name="CaixaDeTexto 30">
              <a:extLst>
                <a:ext uri="{FF2B5EF4-FFF2-40B4-BE49-F238E27FC236}">
                  <a16:creationId xmlns:a16="http://schemas.microsoft.com/office/drawing/2014/main" id="{1E2D5C58-7DA2-4AA8-DE6B-92A13CBA8A00}"/>
                </a:ext>
              </a:extLst>
            </p:cNvPr>
            <p:cNvSpPr txBox="1"/>
            <p:nvPr/>
          </p:nvSpPr>
          <p:spPr>
            <a:xfrm>
              <a:off x="6248400" y="5837111"/>
              <a:ext cx="4167204" cy="2535759"/>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pt-PT" b="1" dirty="0">
                  <a:latin typeface="Inter" panose="020B0604020202020204" charset="0"/>
                  <a:ea typeface="Inter" panose="020B0604020202020204" charset="0"/>
                </a:rPr>
                <a:t>Programa de Promoção de competências</a:t>
              </a:r>
            </a:p>
            <a:p>
              <a:pPr marL="742950" lvl="1" indent="-285750">
                <a:lnSpc>
                  <a:spcPct val="150000"/>
                </a:lnSpc>
                <a:buFont typeface="Arial" panose="020B0604020202020204" pitchFamily="34" charset="0"/>
                <a:buChar char="•"/>
              </a:pPr>
              <a:r>
                <a:rPr lang="pt-PT" dirty="0">
                  <a:latin typeface="Inter" panose="020B0604020202020204" charset="0"/>
                  <a:ea typeface="Inter" panose="020B0604020202020204" charset="0"/>
                </a:rPr>
                <a:t>Flexibilização de estruturas cognitivas desadaptativas;</a:t>
              </a:r>
            </a:p>
            <a:p>
              <a:pPr marL="742950" lvl="1" indent="-285750">
                <a:lnSpc>
                  <a:spcPct val="150000"/>
                </a:lnSpc>
                <a:buFont typeface="Arial" panose="020B0604020202020204" pitchFamily="34" charset="0"/>
                <a:buChar char="•"/>
              </a:pPr>
              <a:r>
                <a:rPr lang="pt-PT" dirty="0">
                  <a:latin typeface="Inter" panose="020B0604020202020204" charset="0"/>
                  <a:ea typeface="Inter" panose="020B0604020202020204" charset="0"/>
                </a:rPr>
                <a:t>Promoção de estratégias de coping;</a:t>
              </a:r>
            </a:p>
          </p:txBody>
        </p:sp>
        <p:sp>
          <p:nvSpPr>
            <p:cNvPr id="35" name="CaixaDeTexto 34">
              <a:extLst>
                <a:ext uri="{FF2B5EF4-FFF2-40B4-BE49-F238E27FC236}">
                  <a16:creationId xmlns:a16="http://schemas.microsoft.com/office/drawing/2014/main" id="{20DCAC52-5C67-F3E1-B432-0C13525C8016}"/>
                </a:ext>
              </a:extLst>
            </p:cNvPr>
            <p:cNvSpPr txBox="1"/>
            <p:nvPr/>
          </p:nvSpPr>
          <p:spPr>
            <a:xfrm>
              <a:off x="3238499" y="1914131"/>
              <a:ext cx="4562443" cy="2535759"/>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pt-PT" b="1" dirty="0">
                  <a:latin typeface="Inter" panose="020B0604020202020204" charset="0"/>
                  <a:ea typeface="Inter" panose="020B0604020202020204" charset="0"/>
                </a:rPr>
                <a:t>Programa de estabilização emocional e adaptação à prisão </a:t>
              </a:r>
            </a:p>
            <a:p>
              <a:pPr marL="742950" lvl="1" indent="-285750">
                <a:lnSpc>
                  <a:spcPct val="150000"/>
                </a:lnSpc>
                <a:buFont typeface="Arial" panose="020B0604020202020204" pitchFamily="34" charset="0"/>
                <a:buChar char="•"/>
              </a:pPr>
              <a:r>
                <a:rPr lang="pt-PT" dirty="0">
                  <a:latin typeface="Inter" panose="020B0604020202020204" charset="0"/>
                  <a:ea typeface="Inter" panose="020B0604020202020204" charset="0"/>
                </a:rPr>
                <a:t>Promoção da adaptação à dinâmica da instituição </a:t>
              </a:r>
            </a:p>
            <a:p>
              <a:pPr marL="742950" lvl="1" indent="-285750">
                <a:lnSpc>
                  <a:spcPct val="150000"/>
                </a:lnSpc>
                <a:buFont typeface="Arial" panose="020B0604020202020204" pitchFamily="34" charset="0"/>
                <a:buChar char="•"/>
              </a:pPr>
              <a:r>
                <a:rPr lang="pt-PT" dirty="0">
                  <a:latin typeface="Inter" panose="020B0604020202020204" charset="0"/>
                  <a:ea typeface="Inter" panose="020B0604020202020204" charset="0"/>
                </a:rPr>
                <a:t>Prevenção de comportamentos de risco </a:t>
              </a:r>
            </a:p>
          </p:txBody>
        </p:sp>
        <p:sp>
          <p:nvSpPr>
            <p:cNvPr id="36" name="CaixaDeTexto 35">
              <a:extLst>
                <a:ext uri="{FF2B5EF4-FFF2-40B4-BE49-F238E27FC236}">
                  <a16:creationId xmlns:a16="http://schemas.microsoft.com/office/drawing/2014/main" id="{6C36D5E7-DBFD-AA1B-DB73-637B0EC6C8C4}"/>
                </a:ext>
              </a:extLst>
            </p:cNvPr>
            <p:cNvSpPr txBox="1"/>
            <p:nvPr/>
          </p:nvSpPr>
          <p:spPr>
            <a:xfrm>
              <a:off x="9296401" y="1914130"/>
              <a:ext cx="4562443" cy="170476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pt-PT" b="1" dirty="0">
                  <a:latin typeface="Inter" panose="020B0604020202020204" charset="0"/>
                  <a:ea typeface="Inter" panose="020B0604020202020204" charset="0"/>
                </a:rPr>
                <a:t>Programas dirigidos às problemáticas específicas.</a:t>
              </a:r>
            </a:p>
            <a:p>
              <a:pPr marL="285750" indent="-285750">
                <a:lnSpc>
                  <a:spcPct val="150000"/>
                </a:lnSpc>
                <a:buFont typeface="Arial" panose="020B0604020202020204" pitchFamily="34" charset="0"/>
                <a:buChar char="•"/>
              </a:pPr>
              <a:r>
                <a:rPr lang="pt-PT" b="1" dirty="0">
                  <a:latin typeface="Inter" panose="020B0604020202020204" charset="0"/>
                  <a:ea typeface="Inter" panose="020B0604020202020204" charset="0"/>
                </a:rPr>
                <a:t>Programas de capacitação e qualificação.</a:t>
              </a:r>
              <a:endParaRPr lang="pt-PT" dirty="0">
                <a:latin typeface="Inter" panose="020B0604020202020204" charset="0"/>
                <a:ea typeface="Inter" panose="020B0604020202020204" charset="0"/>
              </a:endParaRPr>
            </a:p>
          </p:txBody>
        </p:sp>
        <p:sp>
          <p:nvSpPr>
            <p:cNvPr id="37" name="CaixaDeTexto 36">
              <a:extLst>
                <a:ext uri="{FF2B5EF4-FFF2-40B4-BE49-F238E27FC236}">
                  <a16:creationId xmlns:a16="http://schemas.microsoft.com/office/drawing/2014/main" id="{4C8FFDB8-0178-9226-45B6-761E5F6EDB7C}"/>
                </a:ext>
              </a:extLst>
            </p:cNvPr>
            <p:cNvSpPr txBox="1"/>
            <p:nvPr/>
          </p:nvSpPr>
          <p:spPr>
            <a:xfrm>
              <a:off x="12225353" y="5865227"/>
              <a:ext cx="4562443" cy="1289264"/>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pt-PT" b="1" dirty="0">
                  <a:latin typeface="Inter" panose="020B0604020202020204" charset="0"/>
                  <a:ea typeface="Inter" panose="020B0604020202020204" charset="0"/>
                </a:rPr>
                <a:t>Programas de prevenção da reincidência e da recaída </a:t>
              </a:r>
            </a:p>
            <a:p>
              <a:pPr marL="742950" lvl="1" indent="-285750">
                <a:lnSpc>
                  <a:spcPct val="150000"/>
                </a:lnSpc>
                <a:buFont typeface="Arial" panose="020B0604020202020204" pitchFamily="34" charset="0"/>
                <a:buChar char="•"/>
              </a:pPr>
              <a:r>
                <a:rPr lang="pt-PT" dirty="0">
                  <a:latin typeface="Inter" panose="020B0604020202020204" charset="0"/>
                  <a:ea typeface="Inter" panose="020B0604020202020204" charset="0"/>
                </a:rPr>
                <a:t>Preparação da liberdade.</a:t>
              </a:r>
            </a:p>
          </p:txBody>
        </p:sp>
        <p:cxnSp>
          <p:nvCxnSpPr>
            <p:cNvPr id="38" name="Conexão reta 37">
              <a:extLst>
                <a:ext uri="{FF2B5EF4-FFF2-40B4-BE49-F238E27FC236}">
                  <a16:creationId xmlns:a16="http://schemas.microsoft.com/office/drawing/2014/main" id="{EDBEBE3F-449D-7FBB-7E10-F0F0B896DA3C}"/>
                </a:ext>
              </a:extLst>
            </p:cNvPr>
            <p:cNvCxnSpPr>
              <a:cxnSpLocks/>
            </p:cNvCxnSpPr>
            <p:nvPr/>
          </p:nvCxnSpPr>
          <p:spPr>
            <a:xfrm flipV="1">
              <a:off x="8991600" y="1761731"/>
              <a:ext cx="0" cy="2726047"/>
            </a:xfrm>
            <a:prstGeom prst="line">
              <a:avLst/>
            </a:prstGeom>
            <a:ln w="19050" cap="flat" cmpd="sng" algn="ctr">
              <a:solidFill>
                <a:srgbClr val="99663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9" name="Conexão reta 38">
              <a:extLst>
                <a:ext uri="{FF2B5EF4-FFF2-40B4-BE49-F238E27FC236}">
                  <a16:creationId xmlns:a16="http://schemas.microsoft.com/office/drawing/2014/main" id="{0C69E946-7779-4898-94A5-A46E014ED9D4}"/>
                </a:ext>
              </a:extLst>
            </p:cNvPr>
            <p:cNvCxnSpPr>
              <a:cxnSpLocks/>
            </p:cNvCxnSpPr>
            <p:nvPr/>
          </p:nvCxnSpPr>
          <p:spPr>
            <a:xfrm flipV="1">
              <a:off x="11963400" y="5837111"/>
              <a:ext cx="0" cy="2726047"/>
            </a:xfrm>
            <a:prstGeom prst="line">
              <a:avLst/>
            </a:prstGeom>
            <a:ln w="19050" cap="flat" cmpd="sng" algn="ctr">
              <a:solidFill>
                <a:srgbClr val="99663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0" name="Conexão reta 39">
              <a:extLst>
                <a:ext uri="{FF2B5EF4-FFF2-40B4-BE49-F238E27FC236}">
                  <a16:creationId xmlns:a16="http://schemas.microsoft.com/office/drawing/2014/main" id="{2BA1C73D-3EC9-ECBD-3BAE-06FAE0E41B13}"/>
                </a:ext>
              </a:extLst>
            </p:cNvPr>
            <p:cNvCxnSpPr>
              <a:cxnSpLocks/>
            </p:cNvCxnSpPr>
            <p:nvPr/>
          </p:nvCxnSpPr>
          <p:spPr>
            <a:xfrm flipV="1">
              <a:off x="6019800" y="5865227"/>
              <a:ext cx="0" cy="2726047"/>
            </a:xfrm>
            <a:prstGeom prst="line">
              <a:avLst/>
            </a:prstGeom>
            <a:ln w="19050" cap="flat" cmpd="sng" algn="ctr">
              <a:solidFill>
                <a:srgbClr val="99663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sp>
        <p:nvSpPr>
          <p:cNvPr id="42" name="CaixaDeTexto 41">
            <a:extLst>
              <a:ext uri="{FF2B5EF4-FFF2-40B4-BE49-F238E27FC236}">
                <a16:creationId xmlns:a16="http://schemas.microsoft.com/office/drawing/2014/main" id="{0250FFAB-57B6-E599-762A-CB49C0E4D022}"/>
              </a:ext>
            </a:extLst>
          </p:cNvPr>
          <p:cNvSpPr txBox="1"/>
          <p:nvPr/>
        </p:nvSpPr>
        <p:spPr>
          <a:xfrm>
            <a:off x="3626721" y="1207961"/>
            <a:ext cx="7498477" cy="1116139"/>
          </a:xfrm>
          <a:prstGeom prst="rect">
            <a:avLst/>
          </a:prstGeom>
          <a:noFill/>
        </p:spPr>
        <p:txBody>
          <a:bodyPr wrap="square" rtlCol="0">
            <a:spAutoFit/>
          </a:bodyPr>
          <a:lstStyle/>
          <a:p>
            <a:pPr>
              <a:lnSpc>
                <a:spcPct val="200000"/>
              </a:lnSpc>
            </a:pPr>
            <a:r>
              <a:rPr lang="pt-PT" b="1" dirty="0">
                <a:latin typeface="Inter" panose="020B0604020202020204" charset="0"/>
                <a:ea typeface="Inter" panose="020B0604020202020204" charset="0"/>
              </a:rPr>
              <a:t>Figura 2</a:t>
            </a:r>
          </a:p>
          <a:p>
            <a:pPr>
              <a:lnSpc>
                <a:spcPct val="200000"/>
              </a:lnSpc>
            </a:pPr>
            <a:r>
              <a:rPr lang="pt-PT" i="1" dirty="0">
                <a:latin typeface="Inter" panose="020B0604020202020204" charset="0"/>
                <a:ea typeface="Inter" panose="020B0604020202020204" charset="0"/>
              </a:rPr>
              <a:t>Modelo de Intervenção no âmbito dos programas específicos</a:t>
            </a:r>
          </a:p>
        </p:txBody>
      </p:sp>
      <p:sp>
        <p:nvSpPr>
          <p:cNvPr id="43" name="CaixaDeTexto 42">
            <a:extLst>
              <a:ext uri="{FF2B5EF4-FFF2-40B4-BE49-F238E27FC236}">
                <a16:creationId xmlns:a16="http://schemas.microsoft.com/office/drawing/2014/main" id="{B8ACC2C4-3904-350E-A518-4E1DEC1C8003}"/>
              </a:ext>
            </a:extLst>
          </p:cNvPr>
          <p:cNvSpPr txBox="1"/>
          <p:nvPr/>
        </p:nvSpPr>
        <p:spPr>
          <a:xfrm>
            <a:off x="3692861" y="9377814"/>
            <a:ext cx="14280279" cy="562142"/>
          </a:xfrm>
          <a:prstGeom prst="rect">
            <a:avLst/>
          </a:prstGeom>
          <a:noFill/>
        </p:spPr>
        <p:txBody>
          <a:bodyPr wrap="square" rtlCol="0">
            <a:spAutoFit/>
          </a:bodyPr>
          <a:lstStyle/>
          <a:p>
            <a:pPr>
              <a:lnSpc>
                <a:spcPct val="200000"/>
              </a:lnSpc>
            </a:pPr>
            <a:r>
              <a:rPr lang="pt-PT" i="1" dirty="0">
                <a:latin typeface="Inter" panose="020B0604020202020204" charset="0"/>
                <a:ea typeface="Inter" panose="020B0604020202020204" charset="0"/>
              </a:rPr>
              <a:t>Nota. </a:t>
            </a:r>
            <a:r>
              <a:rPr lang="pt-PT" dirty="0">
                <a:latin typeface="Inter" panose="020B0604020202020204" charset="0"/>
                <a:ea typeface="Inter" panose="020B0604020202020204" charset="0"/>
              </a:rPr>
              <a:t>Adaptado de uma sessão formativa ministrada pelo centro de formação CFAE Matosinhos moderada por Jorge Monteiro.  </a:t>
            </a:r>
          </a:p>
        </p:txBody>
      </p:sp>
      <p:sp>
        <p:nvSpPr>
          <p:cNvPr id="6" name="CaixaDeTexto 5">
            <a:extLst>
              <a:ext uri="{FF2B5EF4-FFF2-40B4-BE49-F238E27FC236}">
                <a16:creationId xmlns:a16="http://schemas.microsoft.com/office/drawing/2014/main" id="{8FF58E61-E7BC-9B93-76EF-591F2D4DDAA4}"/>
              </a:ext>
            </a:extLst>
          </p:cNvPr>
          <p:cNvSpPr txBox="1"/>
          <p:nvPr/>
        </p:nvSpPr>
        <p:spPr>
          <a:xfrm>
            <a:off x="11811000" y="616684"/>
            <a:ext cx="5771529" cy="1631216"/>
          </a:xfrm>
          <a:prstGeom prst="rect">
            <a:avLst/>
          </a:prstGeom>
          <a:solidFill>
            <a:srgbClr val="996633"/>
          </a:solidFill>
          <a:ln>
            <a:solidFill>
              <a:schemeClr val="tx1"/>
            </a:solidFill>
          </a:ln>
        </p:spPr>
        <p:txBody>
          <a:bodyPr wrap="square">
            <a:spAutoFit/>
          </a:bodyPr>
          <a:lstStyle/>
          <a:p>
            <a:pPr algn="just"/>
            <a:r>
              <a:rPr lang="pt-PT" sz="2000" dirty="0">
                <a:solidFill>
                  <a:schemeClr val="bg1"/>
                </a:solidFill>
                <a:latin typeface="Inter" panose="020B0604020202020204" charset="0"/>
                <a:ea typeface="Inter" panose="020B0604020202020204" charset="0"/>
              </a:rPr>
              <a:t>Estima-se que quem frequenta um programa especializado, tem menos 15% de probabilidade de vir a cometer um crime comparativamente àqueles que não frequentam (Navalho </a:t>
            </a:r>
            <a:r>
              <a:rPr lang="pt-PT" sz="2000" dirty="0" err="1">
                <a:solidFill>
                  <a:schemeClr val="bg1"/>
                </a:solidFill>
                <a:latin typeface="Inter" panose="020B0604020202020204" charset="0"/>
                <a:ea typeface="Inter" panose="020B0604020202020204" charset="0"/>
              </a:rPr>
              <a:t>et</a:t>
            </a:r>
            <a:r>
              <a:rPr lang="pt-PT" sz="2000" dirty="0">
                <a:solidFill>
                  <a:schemeClr val="bg1"/>
                </a:solidFill>
                <a:latin typeface="Inter" panose="020B0604020202020204" charset="0"/>
                <a:ea typeface="Inter" panose="020B0604020202020204" charset="0"/>
              </a:rPr>
              <a:t> al., 2018). </a:t>
            </a:r>
          </a:p>
        </p:txBody>
      </p:sp>
    </p:spTree>
    <p:extLst>
      <p:ext uri="{BB962C8B-B14F-4D97-AF65-F5344CB8AC3E}">
        <p14:creationId xmlns:p14="http://schemas.microsoft.com/office/powerpoint/2010/main" val="22015697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sp>
        <p:nvSpPr>
          <p:cNvPr id="5" name="TextBox 5"/>
          <p:cNvSpPr txBox="1"/>
          <p:nvPr/>
        </p:nvSpPr>
        <p:spPr>
          <a:xfrm>
            <a:off x="2571750" y="909600"/>
            <a:ext cx="14112827" cy="839589"/>
          </a:xfrm>
          <a:prstGeom prst="rect">
            <a:avLst/>
          </a:prstGeom>
        </p:spPr>
        <p:txBody>
          <a:bodyPr wrap="square" lIns="0" tIns="0" rIns="0" bIns="0" rtlCol="0" anchor="t">
            <a:spAutoFit/>
          </a:bodyPr>
          <a:lstStyle/>
          <a:p>
            <a:pPr algn="ctr">
              <a:lnSpc>
                <a:spcPts val="6470"/>
              </a:lnSpc>
            </a:pPr>
            <a:r>
              <a:rPr lang="en-US" sz="7110" b="1" dirty="0" err="1">
                <a:solidFill>
                  <a:srgbClr val="000000"/>
                </a:solidFill>
                <a:latin typeface="Inter" panose="020B0604020202020204" charset="0"/>
                <a:ea typeface="Inter" panose="020B0604020202020204" charset="0"/>
              </a:rPr>
              <a:t>Envelhecimento</a:t>
            </a:r>
            <a:r>
              <a:rPr lang="en-US" sz="7110" b="1" dirty="0">
                <a:solidFill>
                  <a:srgbClr val="000000"/>
                </a:solidFill>
                <a:latin typeface="Inter" panose="020B0604020202020204" charset="0"/>
                <a:ea typeface="Inter" panose="020B0604020202020204" charset="0"/>
              </a:rPr>
              <a:t> </a:t>
            </a:r>
            <a:r>
              <a:rPr lang="en-US" sz="7110" b="1" dirty="0" err="1">
                <a:solidFill>
                  <a:srgbClr val="000000"/>
                </a:solidFill>
                <a:latin typeface="Inter" panose="020B0604020202020204" charset="0"/>
                <a:ea typeface="Inter" panose="020B0604020202020204" charset="0"/>
              </a:rPr>
              <a:t>nas</a:t>
            </a:r>
            <a:r>
              <a:rPr lang="en-US" sz="7110" b="1" dirty="0">
                <a:solidFill>
                  <a:srgbClr val="000000"/>
                </a:solidFill>
                <a:latin typeface="Inter" panose="020B0604020202020204" charset="0"/>
                <a:ea typeface="Inter" panose="020B0604020202020204" charset="0"/>
              </a:rPr>
              <a:t> </a:t>
            </a:r>
            <a:r>
              <a:rPr lang="en-US" sz="7110" b="1" dirty="0" err="1">
                <a:solidFill>
                  <a:srgbClr val="000000"/>
                </a:solidFill>
                <a:latin typeface="Inter" panose="020B0604020202020204" charset="0"/>
                <a:ea typeface="Inter" panose="020B0604020202020204" charset="0"/>
              </a:rPr>
              <a:t>Prisões</a:t>
            </a:r>
            <a:r>
              <a:rPr lang="en-US" sz="7110" b="1" dirty="0">
                <a:solidFill>
                  <a:srgbClr val="000000"/>
                </a:solidFill>
                <a:latin typeface="Inter" panose="020B0604020202020204" charset="0"/>
                <a:ea typeface="Inter" panose="020B0604020202020204" charset="0"/>
              </a:rPr>
              <a:t> </a:t>
            </a:r>
          </a:p>
        </p:txBody>
      </p:sp>
      <p:sp>
        <p:nvSpPr>
          <p:cNvPr id="9" name="Freeform 9"/>
          <p:cNvSpPr/>
          <p:nvPr/>
        </p:nvSpPr>
        <p:spPr>
          <a:xfrm>
            <a:off x="16313474" y="8825787"/>
            <a:ext cx="2827188" cy="2847900"/>
          </a:xfrm>
          <a:custGeom>
            <a:avLst/>
            <a:gdLst/>
            <a:ahLst/>
            <a:cxnLst/>
            <a:rect l="l" t="t" r="r" b="b"/>
            <a:pathLst>
              <a:path w="2827188" h="2847900">
                <a:moveTo>
                  <a:pt x="0" y="0"/>
                </a:moveTo>
                <a:lnTo>
                  <a:pt x="2827187" y="0"/>
                </a:lnTo>
                <a:lnTo>
                  <a:pt x="2827187" y="2847899"/>
                </a:lnTo>
                <a:lnTo>
                  <a:pt x="0" y="28478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PT" dirty="0"/>
          </a:p>
        </p:txBody>
      </p:sp>
      <p:sp>
        <p:nvSpPr>
          <p:cNvPr id="10" name="Freeform 10"/>
          <p:cNvSpPr/>
          <p:nvPr/>
        </p:nvSpPr>
        <p:spPr>
          <a:xfrm>
            <a:off x="-400099" y="-1826661"/>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PT" dirty="0"/>
          </a:p>
        </p:txBody>
      </p:sp>
      <p:grpSp>
        <p:nvGrpSpPr>
          <p:cNvPr id="11" name="Group 11"/>
          <p:cNvGrpSpPr/>
          <p:nvPr/>
        </p:nvGrpSpPr>
        <p:grpSpPr>
          <a:xfrm>
            <a:off x="14173200" y="9258300"/>
            <a:ext cx="3086100" cy="3086100"/>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alpha val="55686"/>
                </a:srgbClr>
              </a:solidFill>
              <a:prstDash val="solid"/>
              <a:miter/>
            </a:ln>
          </p:spPr>
          <p:txBody>
            <a:bodyPr/>
            <a:lstStyle/>
            <a:p>
              <a:endParaRPr lang="pt-PT" dirty="0"/>
            </a:p>
          </p:txBody>
        </p:sp>
        <p:sp>
          <p:nvSpPr>
            <p:cNvPr id="13" name="TextBox 13"/>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14" name="Group 14"/>
          <p:cNvGrpSpPr/>
          <p:nvPr/>
        </p:nvGrpSpPr>
        <p:grpSpPr>
          <a:xfrm>
            <a:off x="-838200" y="-642717"/>
            <a:ext cx="3086100" cy="3086100"/>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alpha val="55686"/>
                </a:srgbClr>
              </a:solidFill>
              <a:prstDash val="solid"/>
              <a:miter/>
            </a:ln>
          </p:spPr>
          <p:txBody>
            <a:bodyPr/>
            <a:lstStyle/>
            <a:p>
              <a:endParaRPr lang="pt-PT" dirty="0"/>
            </a:p>
          </p:txBody>
        </p:sp>
        <p:sp>
          <p:nvSpPr>
            <p:cNvPr id="16" name="TextBox 1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aphicFrame>
        <p:nvGraphicFramePr>
          <p:cNvPr id="2" name="Tabela 1">
            <a:extLst>
              <a:ext uri="{FF2B5EF4-FFF2-40B4-BE49-F238E27FC236}">
                <a16:creationId xmlns:a16="http://schemas.microsoft.com/office/drawing/2014/main" id="{7AFEEA49-93C7-40A3-7FF5-B754679C4E8A}"/>
              </a:ext>
            </a:extLst>
          </p:cNvPr>
          <p:cNvGraphicFramePr>
            <a:graphicFrameLocks noGrp="1"/>
          </p:cNvGraphicFramePr>
          <p:nvPr>
            <p:extLst>
              <p:ext uri="{D42A27DB-BD31-4B8C-83A1-F6EECF244321}">
                <p14:modId xmlns:p14="http://schemas.microsoft.com/office/powerpoint/2010/main" val="4061658157"/>
              </p:ext>
            </p:extLst>
          </p:nvPr>
        </p:nvGraphicFramePr>
        <p:xfrm>
          <a:off x="2209801" y="4503550"/>
          <a:ext cx="9753597" cy="4373750"/>
        </p:xfrm>
        <a:graphic>
          <a:graphicData uri="http://schemas.openxmlformats.org/drawingml/2006/table">
            <a:tbl>
              <a:tblPr firstRow="1" bandRow="1">
                <a:tableStyleId>{68D230F3-CF80-4859-8CE7-A43EE81993B5}</a:tableStyleId>
              </a:tblPr>
              <a:tblGrid>
                <a:gridCol w="1393371">
                  <a:extLst>
                    <a:ext uri="{9D8B030D-6E8A-4147-A177-3AD203B41FA5}">
                      <a16:colId xmlns:a16="http://schemas.microsoft.com/office/drawing/2014/main" val="3213052289"/>
                    </a:ext>
                  </a:extLst>
                </a:gridCol>
                <a:gridCol w="1393371">
                  <a:extLst>
                    <a:ext uri="{9D8B030D-6E8A-4147-A177-3AD203B41FA5}">
                      <a16:colId xmlns:a16="http://schemas.microsoft.com/office/drawing/2014/main" val="361460121"/>
                    </a:ext>
                  </a:extLst>
                </a:gridCol>
                <a:gridCol w="1393371">
                  <a:extLst>
                    <a:ext uri="{9D8B030D-6E8A-4147-A177-3AD203B41FA5}">
                      <a16:colId xmlns:a16="http://schemas.microsoft.com/office/drawing/2014/main" val="3813942456"/>
                    </a:ext>
                  </a:extLst>
                </a:gridCol>
                <a:gridCol w="1393371">
                  <a:extLst>
                    <a:ext uri="{9D8B030D-6E8A-4147-A177-3AD203B41FA5}">
                      <a16:colId xmlns:a16="http://schemas.microsoft.com/office/drawing/2014/main" val="277943413"/>
                    </a:ext>
                  </a:extLst>
                </a:gridCol>
                <a:gridCol w="1393371">
                  <a:extLst>
                    <a:ext uri="{9D8B030D-6E8A-4147-A177-3AD203B41FA5}">
                      <a16:colId xmlns:a16="http://schemas.microsoft.com/office/drawing/2014/main" val="4181578560"/>
                    </a:ext>
                  </a:extLst>
                </a:gridCol>
                <a:gridCol w="1393371">
                  <a:extLst>
                    <a:ext uri="{9D8B030D-6E8A-4147-A177-3AD203B41FA5}">
                      <a16:colId xmlns:a16="http://schemas.microsoft.com/office/drawing/2014/main" val="1710807110"/>
                    </a:ext>
                  </a:extLst>
                </a:gridCol>
                <a:gridCol w="1393371">
                  <a:extLst>
                    <a:ext uri="{9D8B030D-6E8A-4147-A177-3AD203B41FA5}">
                      <a16:colId xmlns:a16="http://schemas.microsoft.com/office/drawing/2014/main" val="2135106240"/>
                    </a:ext>
                  </a:extLst>
                </a:gridCol>
              </a:tblGrid>
              <a:tr h="437375">
                <a:tc>
                  <a:txBody>
                    <a:bodyPr/>
                    <a:lstStyle/>
                    <a:p>
                      <a:pPr algn="ctr"/>
                      <a:r>
                        <a:rPr lang="pt-PT" dirty="0"/>
                        <a:t>Anos</a:t>
                      </a:r>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pt-PT" dirty="0"/>
                        <a:t>Total</a:t>
                      </a:r>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pt-PT" dirty="0"/>
                        <a:t>16-18</a:t>
                      </a:r>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pt-PT" dirty="0"/>
                        <a:t>19-24</a:t>
                      </a:r>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pt-PT" dirty="0"/>
                        <a:t>25-39</a:t>
                      </a:r>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pt-PT" dirty="0"/>
                        <a:t>40-59</a:t>
                      </a:r>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pt-PT" dirty="0"/>
                        <a:t>60 ou mais</a:t>
                      </a:r>
                    </a:p>
                  </a:txBody>
                  <a:tcPr>
                    <a:lnL>
                      <a:noFill/>
                    </a:lnL>
                    <a:lnR>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28346573"/>
                  </a:ext>
                </a:extLst>
              </a:tr>
              <a:tr h="437375">
                <a:tc>
                  <a:txBody>
                    <a:bodyPr/>
                    <a:lstStyle/>
                    <a:p>
                      <a:pPr algn="ctr"/>
                      <a:r>
                        <a:rPr lang="pt-PT" dirty="0"/>
                        <a:t>2014</a:t>
                      </a:r>
                    </a:p>
                  </a:txBody>
                  <a:tcPr>
                    <a:lnL>
                      <a:noFill/>
                    </a:lnL>
                    <a:lnR>
                      <a:noFill/>
                    </a:lnR>
                    <a:lnT w="12700" cmpd="sng">
                      <a:noFill/>
                    </a:lnT>
                    <a:lnB>
                      <a:noFill/>
                    </a:lnB>
                    <a:lnTlToBr w="12700" cmpd="sng">
                      <a:noFill/>
                      <a:prstDash val="solid"/>
                    </a:lnTlToBr>
                    <a:lnBlToTr w="12700" cmpd="sng">
                      <a:noFill/>
                      <a:prstDash val="solid"/>
                    </a:lnBlToTr>
                    <a:solidFill>
                      <a:srgbClr val="996633">
                        <a:alpha val="20000"/>
                      </a:srgbClr>
                    </a:solidFill>
                  </a:tcPr>
                </a:tc>
                <a:tc>
                  <a:txBody>
                    <a:bodyPr/>
                    <a:lstStyle/>
                    <a:p>
                      <a:pPr algn="ctr"/>
                      <a:r>
                        <a:rPr lang="pt-PT" dirty="0"/>
                        <a:t>14.003</a:t>
                      </a:r>
                    </a:p>
                  </a:txBody>
                  <a:tcPr>
                    <a:lnL>
                      <a:noFill/>
                    </a:lnL>
                    <a:lnR>
                      <a:noFill/>
                    </a:lnR>
                    <a:lnT w="12700" cmpd="sng">
                      <a:noFill/>
                    </a:lnT>
                    <a:lnB>
                      <a:noFill/>
                    </a:lnB>
                    <a:lnTlToBr w="12700" cmpd="sng">
                      <a:noFill/>
                      <a:prstDash val="solid"/>
                    </a:lnTlToBr>
                    <a:lnBlToTr w="12700" cmpd="sng">
                      <a:noFill/>
                      <a:prstDash val="solid"/>
                    </a:lnBlToTr>
                    <a:solidFill>
                      <a:srgbClr val="996633">
                        <a:alpha val="20000"/>
                      </a:srgbClr>
                    </a:solidFill>
                  </a:tcPr>
                </a:tc>
                <a:tc>
                  <a:txBody>
                    <a:bodyPr/>
                    <a:lstStyle/>
                    <a:p>
                      <a:pPr algn="ctr"/>
                      <a:r>
                        <a:rPr lang="pt-PT" dirty="0"/>
                        <a:t>55</a:t>
                      </a:r>
                    </a:p>
                  </a:txBody>
                  <a:tcPr>
                    <a:lnL>
                      <a:noFill/>
                    </a:lnL>
                    <a:lnR>
                      <a:noFill/>
                    </a:lnR>
                    <a:lnT w="12700" cmpd="sng">
                      <a:noFill/>
                    </a:lnT>
                    <a:lnB>
                      <a:noFill/>
                    </a:lnB>
                    <a:lnTlToBr w="12700" cmpd="sng">
                      <a:noFill/>
                      <a:prstDash val="solid"/>
                    </a:lnTlToBr>
                    <a:lnBlToTr w="12700" cmpd="sng">
                      <a:noFill/>
                      <a:prstDash val="solid"/>
                    </a:lnBlToTr>
                    <a:solidFill>
                      <a:srgbClr val="996633">
                        <a:alpha val="20000"/>
                      </a:srgbClr>
                    </a:solidFill>
                  </a:tcPr>
                </a:tc>
                <a:tc>
                  <a:txBody>
                    <a:bodyPr/>
                    <a:lstStyle/>
                    <a:p>
                      <a:pPr algn="ctr"/>
                      <a:r>
                        <a:rPr lang="pt-PT" dirty="0"/>
                        <a:t>1.344</a:t>
                      </a:r>
                    </a:p>
                  </a:txBody>
                  <a:tcPr>
                    <a:lnL>
                      <a:noFill/>
                    </a:lnL>
                    <a:lnR>
                      <a:noFill/>
                    </a:lnR>
                    <a:lnT w="12700" cmpd="sng">
                      <a:noFill/>
                    </a:lnT>
                    <a:lnB>
                      <a:noFill/>
                    </a:lnB>
                    <a:lnTlToBr w="12700" cmpd="sng">
                      <a:noFill/>
                      <a:prstDash val="solid"/>
                    </a:lnTlToBr>
                    <a:lnBlToTr w="12700" cmpd="sng">
                      <a:noFill/>
                      <a:prstDash val="solid"/>
                    </a:lnBlToTr>
                    <a:solidFill>
                      <a:srgbClr val="996633">
                        <a:alpha val="20000"/>
                      </a:srgbClr>
                    </a:solidFill>
                  </a:tcPr>
                </a:tc>
                <a:tc>
                  <a:txBody>
                    <a:bodyPr/>
                    <a:lstStyle/>
                    <a:p>
                      <a:pPr algn="ctr"/>
                      <a:r>
                        <a:rPr lang="pt-PT" dirty="0"/>
                        <a:t>6.944</a:t>
                      </a:r>
                    </a:p>
                  </a:txBody>
                  <a:tcPr>
                    <a:lnL>
                      <a:noFill/>
                    </a:lnL>
                    <a:lnR>
                      <a:noFill/>
                    </a:lnR>
                    <a:lnT w="12700" cmpd="sng">
                      <a:noFill/>
                    </a:lnT>
                    <a:lnB>
                      <a:noFill/>
                    </a:lnB>
                    <a:lnTlToBr w="12700" cmpd="sng">
                      <a:noFill/>
                      <a:prstDash val="solid"/>
                    </a:lnTlToBr>
                    <a:lnBlToTr w="12700" cmpd="sng">
                      <a:noFill/>
                      <a:prstDash val="solid"/>
                    </a:lnBlToTr>
                    <a:solidFill>
                      <a:srgbClr val="996633">
                        <a:alpha val="20000"/>
                      </a:srgbClr>
                    </a:solidFill>
                  </a:tcPr>
                </a:tc>
                <a:tc>
                  <a:txBody>
                    <a:bodyPr/>
                    <a:lstStyle/>
                    <a:p>
                      <a:pPr algn="ctr"/>
                      <a:r>
                        <a:rPr lang="pt-PT" dirty="0"/>
                        <a:t>4.967</a:t>
                      </a:r>
                    </a:p>
                  </a:txBody>
                  <a:tcPr>
                    <a:lnL>
                      <a:noFill/>
                    </a:lnL>
                    <a:lnR>
                      <a:noFill/>
                    </a:lnR>
                    <a:lnT w="12700" cmpd="sng">
                      <a:noFill/>
                    </a:lnT>
                    <a:lnB>
                      <a:noFill/>
                    </a:lnB>
                    <a:lnTlToBr w="12700" cmpd="sng">
                      <a:noFill/>
                      <a:prstDash val="solid"/>
                    </a:lnTlToBr>
                    <a:lnBlToTr w="12700" cmpd="sng">
                      <a:noFill/>
                      <a:prstDash val="solid"/>
                    </a:lnBlToTr>
                    <a:solidFill>
                      <a:srgbClr val="996633">
                        <a:alpha val="20000"/>
                      </a:srgbClr>
                    </a:solidFill>
                  </a:tcPr>
                </a:tc>
                <a:tc>
                  <a:txBody>
                    <a:bodyPr/>
                    <a:lstStyle/>
                    <a:p>
                      <a:pPr algn="ctr"/>
                      <a:r>
                        <a:rPr lang="pt-PT" dirty="0"/>
                        <a:t>693</a:t>
                      </a:r>
                    </a:p>
                  </a:txBody>
                  <a:tcPr>
                    <a:lnL>
                      <a:noFill/>
                    </a:lnL>
                    <a:lnR>
                      <a:noFill/>
                    </a:lnR>
                    <a:lnT w="12700" cmpd="sng">
                      <a:noFill/>
                    </a:lnT>
                    <a:lnB>
                      <a:noFill/>
                    </a:lnB>
                    <a:lnTlToBr w="12700" cmpd="sng">
                      <a:noFill/>
                      <a:prstDash val="solid"/>
                    </a:lnTlToBr>
                    <a:lnBlToTr w="12700" cmpd="sng">
                      <a:noFill/>
                      <a:prstDash val="solid"/>
                    </a:lnBlToTr>
                    <a:solidFill>
                      <a:srgbClr val="996633">
                        <a:alpha val="20000"/>
                      </a:srgbClr>
                    </a:solidFill>
                  </a:tcPr>
                </a:tc>
                <a:extLst>
                  <a:ext uri="{0D108BD9-81ED-4DB2-BD59-A6C34878D82A}">
                    <a16:rowId xmlns:a16="http://schemas.microsoft.com/office/drawing/2014/main" val="1087336457"/>
                  </a:ext>
                </a:extLst>
              </a:tr>
              <a:tr h="437375">
                <a:tc>
                  <a:txBody>
                    <a:bodyPr/>
                    <a:lstStyle/>
                    <a:p>
                      <a:pPr algn="ctr"/>
                      <a:r>
                        <a:rPr lang="pt-PT" dirty="0"/>
                        <a:t>2015</a:t>
                      </a: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pt-PT" dirty="0"/>
                        <a:t>14.222</a:t>
                      </a: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pt-PT" dirty="0"/>
                        <a:t>41</a:t>
                      </a: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pt-PT" dirty="0"/>
                        <a:t>1.213</a:t>
                      </a: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pt-PT" dirty="0"/>
                        <a:t>6.909</a:t>
                      </a: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pt-PT" dirty="0"/>
                        <a:t>5.300</a:t>
                      </a: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pt-PT" dirty="0"/>
                        <a:t>758</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85673514"/>
                  </a:ext>
                </a:extLst>
              </a:tr>
              <a:tr h="437375">
                <a:tc>
                  <a:txBody>
                    <a:bodyPr/>
                    <a:lstStyle/>
                    <a:p>
                      <a:pPr algn="ctr"/>
                      <a:r>
                        <a:rPr lang="pt-PT" dirty="0"/>
                        <a:t>2016</a:t>
                      </a:r>
                    </a:p>
                  </a:txBody>
                  <a:tcPr>
                    <a:lnL>
                      <a:noFill/>
                    </a:lnL>
                    <a:lnR>
                      <a:noFill/>
                    </a:lnR>
                    <a:lnT>
                      <a:noFill/>
                    </a:lnT>
                    <a:lnB>
                      <a:noFill/>
                    </a:lnB>
                    <a:lnTlToBr w="12700" cmpd="sng">
                      <a:noFill/>
                      <a:prstDash val="solid"/>
                    </a:lnTlToBr>
                    <a:lnBlToTr w="12700" cmpd="sng">
                      <a:noFill/>
                      <a:prstDash val="solid"/>
                    </a:lnBlToTr>
                    <a:solidFill>
                      <a:srgbClr val="996633">
                        <a:alpha val="20000"/>
                      </a:srgbClr>
                    </a:solidFill>
                  </a:tcPr>
                </a:tc>
                <a:tc>
                  <a:txBody>
                    <a:bodyPr/>
                    <a:lstStyle/>
                    <a:p>
                      <a:pPr algn="ctr"/>
                      <a:r>
                        <a:rPr lang="pt-PT" dirty="0"/>
                        <a:t>13.779</a:t>
                      </a:r>
                    </a:p>
                  </a:txBody>
                  <a:tcPr>
                    <a:lnL>
                      <a:noFill/>
                    </a:lnL>
                    <a:lnR>
                      <a:noFill/>
                    </a:lnR>
                    <a:lnT>
                      <a:noFill/>
                    </a:lnT>
                    <a:lnB>
                      <a:noFill/>
                    </a:lnB>
                    <a:lnTlToBr w="12700" cmpd="sng">
                      <a:noFill/>
                      <a:prstDash val="solid"/>
                    </a:lnTlToBr>
                    <a:lnBlToTr w="12700" cmpd="sng">
                      <a:noFill/>
                      <a:prstDash val="solid"/>
                    </a:lnBlToTr>
                    <a:solidFill>
                      <a:srgbClr val="996633">
                        <a:alpha val="20000"/>
                      </a:srgbClr>
                    </a:solidFill>
                  </a:tcPr>
                </a:tc>
                <a:tc>
                  <a:txBody>
                    <a:bodyPr/>
                    <a:lstStyle/>
                    <a:p>
                      <a:pPr algn="ctr"/>
                      <a:r>
                        <a:rPr lang="pt-PT" dirty="0"/>
                        <a:t>44</a:t>
                      </a:r>
                    </a:p>
                  </a:txBody>
                  <a:tcPr>
                    <a:lnL>
                      <a:noFill/>
                    </a:lnL>
                    <a:lnR>
                      <a:noFill/>
                    </a:lnR>
                    <a:lnT>
                      <a:noFill/>
                    </a:lnT>
                    <a:lnB>
                      <a:noFill/>
                    </a:lnB>
                    <a:lnTlToBr w="12700" cmpd="sng">
                      <a:noFill/>
                      <a:prstDash val="solid"/>
                    </a:lnTlToBr>
                    <a:lnBlToTr w="12700" cmpd="sng">
                      <a:noFill/>
                      <a:prstDash val="solid"/>
                    </a:lnBlToTr>
                    <a:solidFill>
                      <a:srgbClr val="996633">
                        <a:alpha val="20000"/>
                      </a:srgbClr>
                    </a:solidFill>
                  </a:tcPr>
                </a:tc>
                <a:tc>
                  <a:txBody>
                    <a:bodyPr/>
                    <a:lstStyle/>
                    <a:p>
                      <a:pPr algn="ctr"/>
                      <a:r>
                        <a:rPr lang="pt-PT" dirty="0"/>
                        <a:t>1.058</a:t>
                      </a:r>
                    </a:p>
                  </a:txBody>
                  <a:tcPr>
                    <a:lnL>
                      <a:noFill/>
                    </a:lnL>
                    <a:lnR>
                      <a:noFill/>
                    </a:lnR>
                    <a:lnT>
                      <a:noFill/>
                    </a:lnT>
                    <a:lnB>
                      <a:noFill/>
                    </a:lnB>
                    <a:lnTlToBr w="12700" cmpd="sng">
                      <a:noFill/>
                      <a:prstDash val="solid"/>
                    </a:lnTlToBr>
                    <a:lnBlToTr w="12700" cmpd="sng">
                      <a:noFill/>
                      <a:prstDash val="solid"/>
                    </a:lnBlToTr>
                    <a:solidFill>
                      <a:srgbClr val="996633">
                        <a:alpha val="20000"/>
                      </a:srgbClr>
                    </a:solidFill>
                  </a:tcPr>
                </a:tc>
                <a:tc>
                  <a:txBody>
                    <a:bodyPr/>
                    <a:lstStyle/>
                    <a:p>
                      <a:pPr algn="ctr"/>
                      <a:r>
                        <a:rPr lang="pt-PT" dirty="0"/>
                        <a:t>6.621</a:t>
                      </a:r>
                    </a:p>
                  </a:txBody>
                  <a:tcPr>
                    <a:lnL>
                      <a:noFill/>
                    </a:lnL>
                    <a:lnR>
                      <a:noFill/>
                    </a:lnR>
                    <a:lnT>
                      <a:noFill/>
                    </a:lnT>
                    <a:lnB>
                      <a:noFill/>
                    </a:lnB>
                    <a:lnTlToBr w="12700" cmpd="sng">
                      <a:noFill/>
                      <a:prstDash val="solid"/>
                    </a:lnTlToBr>
                    <a:lnBlToTr w="12700" cmpd="sng">
                      <a:noFill/>
                      <a:prstDash val="solid"/>
                    </a:lnBlToTr>
                    <a:solidFill>
                      <a:srgbClr val="996633">
                        <a:alpha val="20000"/>
                      </a:srgbClr>
                    </a:solidFill>
                  </a:tcPr>
                </a:tc>
                <a:tc>
                  <a:txBody>
                    <a:bodyPr/>
                    <a:lstStyle/>
                    <a:p>
                      <a:pPr algn="ctr"/>
                      <a:r>
                        <a:rPr lang="pt-PT" dirty="0"/>
                        <a:t>5.300</a:t>
                      </a:r>
                    </a:p>
                  </a:txBody>
                  <a:tcPr>
                    <a:lnL>
                      <a:noFill/>
                    </a:lnL>
                    <a:lnR>
                      <a:noFill/>
                    </a:lnR>
                    <a:lnT>
                      <a:noFill/>
                    </a:lnT>
                    <a:lnB>
                      <a:noFill/>
                    </a:lnB>
                    <a:lnTlToBr w="12700" cmpd="sng">
                      <a:noFill/>
                      <a:prstDash val="solid"/>
                    </a:lnTlToBr>
                    <a:lnBlToTr w="12700" cmpd="sng">
                      <a:noFill/>
                      <a:prstDash val="solid"/>
                    </a:lnBlToTr>
                    <a:solidFill>
                      <a:srgbClr val="996633">
                        <a:alpha val="20000"/>
                      </a:srgbClr>
                    </a:solidFill>
                  </a:tcPr>
                </a:tc>
                <a:tc>
                  <a:txBody>
                    <a:bodyPr/>
                    <a:lstStyle/>
                    <a:p>
                      <a:pPr algn="ctr"/>
                      <a:r>
                        <a:rPr lang="pt-PT" dirty="0"/>
                        <a:t>755</a:t>
                      </a:r>
                    </a:p>
                  </a:txBody>
                  <a:tcPr>
                    <a:lnL>
                      <a:noFill/>
                    </a:lnL>
                    <a:lnR>
                      <a:noFill/>
                    </a:lnR>
                    <a:lnT>
                      <a:noFill/>
                    </a:lnT>
                    <a:lnB>
                      <a:noFill/>
                    </a:lnB>
                    <a:lnTlToBr w="12700" cmpd="sng">
                      <a:noFill/>
                      <a:prstDash val="solid"/>
                    </a:lnTlToBr>
                    <a:lnBlToTr w="12700" cmpd="sng">
                      <a:noFill/>
                      <a:prstDash val="solid"/>
                    </a:lnBlToTr>
                    <a:solidFill>
                      <a:srgbClr val="996633">
                        <a:alpha val="20000"/>
                      </a:srgbClr>
                    </a:solidFill>
                  </a:tcPr>
                </a:tc>
                <a:extLst>
                  <a:ext uri="{0D108BD9-81ED-4DB2-BD59-A6C34878D82A}">
                    <a16:rowId xmlns:a16="http://schemas.microsoft.com/office/drawing/2014/main" val="2186588887"/>
                  </a:ext>
                </a:extLst>
              </a:tr>
              <a:tr h="437375">
                <a:tc>
                  <a:txBody>
                    <a:bodyPr/>
                    <a:lstStyle/>
                    <a:p>
                      <a:pPr algn="ctr"/>
                      <a:r>
                        <a:rPr lang="pt-PT" dirty="0"/>
                        <a:t>2017</a:t>
                      </a: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pt-PT" dirty="0"/>
                        <a:t>13.440</a:t>
                      </a: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pt-PT" dirty="0"/>
                        <a:t>42</a:t>
                      </a: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pt-PT" dirty="0"/>
                        <a:t>922</a:t>
                      </a: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pt-PT" dirty="0"/>
                        <a:t>6.241</a:t>
                      </a: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pt-PT" dirty="0"/>
                        <a:t>5.418</a:t>
                      </a: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pt-PT" dirty="0"/>
                        <a:t>817</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3529089"/>
                  </a:ext>
                </a:extLst>
              </a:tr>
              <a:tr h="437375">
                <a:tc>
                  <a:txBody>
                    <a:bodyPr/>
                    <a:lstStyle/>
                    <a:p>
                      <a:pPr algn="ctr"/>
                      <a:r>
                        <a:rPr lang="pt-PT" dirty="0"/>
                        <a:t>2018</a:t>
                      </a:r>
                    </a:p>
                  </a:txBody>
                  <a:tcPr>
                    <a:lnL>
                      <a:noFill/>
                    </a:lnL>
                    <a:lnR>
                      <a:noFill/>
                    </a:lnR>
                    <a:lnT>
                      <a:noFill/>
                    </a:lnT>
                    <a:lnB>
                      <a:noFill/>
                    </a:lnB>
                    <a:lnTlToBr w="12700" cmpd="sng">
                      <a:noFill/>
                      <a:prstDash val="solid"/>
                    </a:lnTlToBr>
                    <a:lnBlToTr w="12700" cmpd="sng">
                      <a:noFill/>
                      <a:prstDash val="solid"/>
                    </a:lnBlToTr>
                    <a:solidFill>
                      <a:srgbClr val="996633">
                        <a:alpha val="20000"/>
                      </a:srgbClr>
                    </a:solidFill>
                  </a:tcPr>
                </a:tc>
                <a:tc>
                  <a:txBody>
                    <a:bodyPr/>
                    <a:lstStyle/>
                    <a:p>
                      <a:pPr algn="ctr"/>
                      <a:r>
                        <a:rPr lang="pt-PT" dirty="0"/>
                        <a:t>12.867</a:t>
                      </a:r>
                    </a:p>
                  </a:txBody>
                  <a:tcPr>
                    <a:lnL>
                      <a:noFill/>
                    </a:lnL>
                    <a:lnR>
                      <a:noFill/>
                    </a:lnR>
                    <a:lnT>
                      <a:noFill/>
                    </a:lnT>
                    <a:lnB>
                      <a:noFill/>
                    </a:lnB>
                    <a:lnTlToBr w="12700" cmpd="sng">
                      <a:noFill/>
                      <a:prstDash val="solid"/>
                    </a:lnTlToBr>
                    <a:lnBlToTr w="12700" cmpd="sng">
                      <a:noFill/>
                      <a:prstDash val="solid"/>
                    </a:lnBlToTr>
                    <a:solidFill>
                      <a:srgbClr val="996633">
                        <a:alpha val="20000"/>
                      </a:srgbClr>
                    </a:solidFill>
                  </a:tcPr>
                </a:tc>
                <a:tc>
                  <a:txBody>
                    <a:bodyPr/>
                    <a:lstStyle/>
                    <a:p>
                      <a:pPr algn="ctr"/>
                      <a:r>
                        <a:rPr lang="pt-PT" dirty="0"/>
                        <a:t>43</a:t>
                      </a:r>
                    </a:p>
                  </a:txBody>
                  <a:tcPr>
                    <a:lnL>
                      <a:noFill/>
                    </a:lnL>
                    <a:lnR>
                      <a:noFill/>
                    </a:lnR>
                    <a:lnT>
                      <a:noFill/>
                    </a:lnT>
                    <a:lnB>
                      <a:noFill/>
                    </a:lnB>
                    <a:lnTlToBr w="12700" cmpd="sng">
                      <a:noFill/>
                      <a:prstDash val="solid"/>
                    </a:lnTlToBr>
                    <a:lnBlToTr w="12700" cmpd="sng">
                      <a:noFill/>
                      <a:prstDash val="solid"/>
                    </a:lnBlToTr>
                    <a:solidFill>
                      <a:srgbClr val="996633">
                        <a:alpha val="20000"/>
                      </a:srgbClr>
                    </a:solidFill>
                  </a:tcPr>
                </a:tc>
                <a:tc>
                  <a:txBody>
                    <a:bodyPr/>
                    <a:lstStyle/>
                    <a:p>
                      <a:pPr algn="ctr"/>
                      <a:r>
                        <a:rPr lang="pt-PT" dirty="0"/>
                        <a:t>857</a:t>
                      </a:r>
                    </a:p>
                  </a:txBody>
                  <a:tcPr>
                    <a:lnL>
                      <a:noFill/>
                    </a:lnL>
                    <a:lnR>
                      <a:noFill/>
                    </a:lnR>
                    <a:lnT>
                      <a:noFill/>
                    </a:lnT>
                    <a:lnB>
                      <a:noFill/>
                    </a:lnB>
                    <a:lnTlToBr w="12700" cmpd="sng">
                      <a:noFill/>
                      <a:prstDash val="solid"/>
                    </a:lnTlToBr>
                    <a:lnBlToTr w="12700" cmpd="sng">
                      <a:noFill/>
                      <a:prstDash val="solid"/>
                    </a:lnBlToTr>
                    <a:solidFill>
                      <a:srgbClr val="996633">
                        <a:alpha val="20000"/>
                      </a:srgbClr>
                    </a:solidFill>
                  </a:tcPr>
                </a:tc>
                <a:tc>
                  <a:txBody>
                    <a:bodyPr/>
                    <a:lstStyle/>
                    <a:p>
                      <a:pPr algn="ctr"/>
                      <a:r>
                        <a:rPr lang="pt-PT" dirty="0"/>
                        <a:t>5.986</a:t>
                      </a:r>
                    </a:p>
                  </a:txBody>
                  <a:tcPr>
                    <a:lnL>
                      <a:noFill/>
                    </a:lnL>
                    <a:lnR>
                      <a:noFill/>
                    </a:lnR>
                    <a:lnT>
                      <a:noFill/>
                    </a:lnT>
                    <a:lnB>
                      <a:noFill/>
                    </a:lnB>
                    <a:lnTlToBr w="12700" cmpd="sng">
                      <a:noFill/>
                      <a:prstDash val="solid"/>
                    </a:lnTlToBr>
                    <a:lnBlToTr w="12700" cmpd="sng">
                      <a:noFill/>
                      <a:prstDash val="solid"/>
                    </a:lnBlToTr>
                    <a:solidFill>
                      <a:srgbClr val="996633">
                        <a:alpha val="20000"/>
                      </a:srgbClr>
                    </a:solidFill>
                  </a:tcPr>
                </a:tc>
                <a:tc>
                  <a:txBody>
                    <a:bodyPr/>
                    <a:lstStyle/>
                    <a:p>
                      <a:pPr algn="ctr"/>
                      <a:r>
                        <a:rPr lang="pt-PT" dirty="0"/>
                        <a:t>5.151</a:t>
                      </a:r>
                    </a:p>
                  </a:txBody>
                  <a:tcPr>
                    <a:lnL>
                      <a:noFill/>
                    </a:lnL>
                    <a:lnR>
                      <a:noFill/>
                    </a:lnR>
                    <a:lnT>
                      <a:noFill/>
                    </a:lnT>
                    <a:lnB>
                      <a:noFill/>
                    </a:lnB>
                    <a:lnTlToBr w="12700" cmpd="sng">
                      <a:noFill/>
                      <a:prstDash val="solid"/>
                    </a:lnTlToBr>
                    <a:lnBlToTr w="12700" cmpd="sng">
                      <a:noFill/>
                      <a:prstDash val="solid"/>
                    </a:lnBlToTr>
                    <a:solidFill>
                      <a:srgbClr val="996633">
                        <a:alpha val="20000"/>
                      </a:srgbClr>
                    </a:solidFill>
                  </a:tcPr>
                </a:tc>
                <a:tc>
                  <a:txBody>
                    <a:bodyPr/>
                    <a:lstStyle/>
                    <a:p>
                      <a:pPr algn="ctr"/>
                      <a:r>
                        <a:rPr lang="pt-PT" dirty="0"/>
                        <a:t>830</a:t>
                      </a:r>
                    </a:p>
                  </a:txBody>
                  <a:tcPr>
                    <a:lnL>
                      <a:noFill/>
                    </a:lnL>
                    <a:lnR>
                      <a:noFill/>
                    </a:lnR>
                    <a:lnT>
                      <a:noFill/>
                    </a:lnT>
                    <a:lnB>
                      <a:noFill/>
                    </a:lnB>
                    <a:lnTlToBr w="12700" cmpd="sng">
                      <a:noFill/>
                      <a:prstDash val="solid"/>
                    </a:lnTlToBr>
                    <a:lnBlToTr w="12700" cmpd="sng">
                      <a:noFill/>
                      <a:prstDash val="solid"/>
                    </a:lnBlToTr>
                    <a:solidFill>
                      <a:srgbClr val="996633">
                        <a:alpha val="20000"/>
                      </a:srgbClr>
                    </a:solidFill>
                  </a:tcPr>
                </a:tc>
                <a:extLst>
                  <a:ext uri="{0D108BD9-81ED-4DB2-BD59-A6C34878D82A}">
                    <a16:rowId xmlns:a16="http://schemas.microsoft.com/office/drawing/2014/main" val="2078612919"/>
                  </a:ext>
                </a:extLst>
              </a:tr>
              <a:tr h="437375">
                <a:tc>
                  <a:txBody>
                    <a:bodyPr/>
                    <a:lstStyle/>
                    <a:p>
                      <a:pPr algn="ctr"/>
                      <a:r>
                        <a:rPr lang="pt-PT" dirty="0"/>
                        <a:t>2019</a:t>
                      </a: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pt-PT" dirty="0"/>
                        <a:t>12.793</a:t>
                      </a: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pt-PT" dirty="0"/>
                        <a:t>31</a:t>
                      </a: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pt-PT" dirty="0"/>
                        <a:t>846</a:t>
                      </a: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pt-PT" dirty="0"/>
                        <a:t>5.763</a:t>
                      </a: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pt-PT" dirty="0"/>
                        <a:t>5.289</a:t>
                      </a: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pt-PT" dirty="0"/>
                        <a:t>864</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34572495"/>
                  </a:ext>
                </a:extLst>
              </a:tr>
              <a:tr h="437375">
                <a:tc>
                  <a:txBody>
                    <a:bodyPr/>
                    <a:lstStyle/>
                    <a:p>
                      <a:pPr algn="ctr"/>
                      <a:r>
                        <a:rPr lang="pt-PT" dirty="0"/>
                        <a:t>2020</a:t>
                      </a:r>
                    </a:p>
                  </a:txBody>
                  <a:tcPr>
                    <a:lnL>
                      <a:noFill/>
                    </a:lnL>
                    <a:lnR>
                      <a:noFill/>
                    </a:lnR>
                    <a:lnT>
                      <a:noFill/>
                    </a:lnT>
                    <a:lnB>
                      <a:noFill/>
                    </a:lnB>
                    <a:lnTlToBr w="12700" cmpd="sng">
                      <a:noFill/>
                      <a:prstDash val="solid"/>
                    </a:lnTlToBr>
                    <a:lnBlToTr w="12700" cmpd="sng">
                      <a:noFill/>
                      <a:prstDash val="solid"/>
                    </a:lnBlToTr>
                    <a:solidFill>
                      <a:srgbClr val="996633">
                        <a:alpha val="20000"/>
                      </a:srgbClr>
                    </a:solidFill>
                  </a:tcPr>
                </a:tc>
                <a:tc>
                  <a:txBody>
                    <a:bodyPr/>
                    <a:lstStyle/>
                    <a:p>
                      <a:pPr algn="ctr"/>
                      <a:r>
                        <a:rPr lang="pt-PT" dirty="0"/>
                        <a:t>11.412</a:t>
                      </a:r>
                    </a:p>
                  </a:txBody>
                  <a:tcPr>
                    <a:lnL>
                      <a:noFill/>
                    </a:lnL>
                    <a:lnR>
                      <a:noFill/>
                    </a:lnR>
                    <a:lnT>
                      <a:noFill/>
                    </a:lnT>
                    <a:lnB>
                      <a:noFill/>
                    </a:lnB>
                    <a:lnTlToBr w="12700" cmpd="sng">
                      <a:noFill/>
                      <a:prstDash val="solid"/>
                    </a:lnTlToBr>
                    <a:lnBlToTr w="12700" cmpd="sng">
                      <a:noFill/>
                      <a:prstDash val="solid"/>
                    </a:lnBlToTr>
                    <a:solidFill>
                      <a:srgbClr val="996633">
                        <a:alpha val="20000"/>
                      </a:srgbClr>
                    </a:solidFill>
                  </a:tcPr>
                </a:tc>
                <a:tc>
                  <a:txBody>
                    <a:bodyPr/>
                    <a:lstStyle/>
                    <a:p>
                      <a:pPr algn="ctr"/>
                      <a:r>
                        <a:rPr lang="pt-PT" dirty="0"/>
                        <a:t>38</a:t>
                      </a:r>
                    </a:p>
                  </a:txBody>
                  <a:tcPr>
                    <a:lnL>
                      <a:noFill/>
                    </a:lnL>
                    <a:lnR>
                      <a:noFill/>
                    </a:lnR>
                    <a:lnT>
                      <a:noFill/>
                    </a:lnT>
                    <a:lnB>
                      <a:noFill/>
                    </a:lnB>
                    <a:lnTlToBr w="12700" cmpd="sng">
                      <a:noFill/>
                      <a:prstDash val="solid"/>
                    </a:lnTlToBr>
                    <a:lnBlToTr w="12700" cmpd="sng">
                      <a:noFill/>
                      <a:prstDash val="solid"/>
                    </a:lnBlToTr>
                    <a:solidFill>
                      <a:srgbClr val="996633">
                        <a:alpha val="20000"/>
                      </a:srgbClr>
                    </a:solidFill>
                  </a:tcPr>
                </a:tc>
                <a:tc>
                  <a:txBody>
                    <a:bodyPr/>
                    <a:lstStyle/>
                    <a:p>
                      <a:pPr algn="ctr"/>
                      <a:r>
                        <a:rPr lang="pt-PT" dirty="0"/>
                        <a:t>721</a:t>
                      </a:r>
                    </a:p>
                  </a:txBody>
                  <a:tcPr>
                    <a:lnL>
                      <a:noFill/>
                    </a:lnL>
                    <a:lnR>
                      <a:noFill/>
                    </a:lnR>
                    <a:lnT>
                      <a:noFill/>
                    </a:lnT>
                    <a:lnB>
                      <a:noFill/>
                    </a:lnB>
                    <a:lnTlToBr w="12700" cmpd="sng">
                      <a:noFill/>
                      <a:prstDash val="solid"/>
                    </a:lnTlToBr>
                    <a:lnBlToTr w="12700" cmpd="sng">
                      <a:noFill/>
                      <a:prstDash val="solid"/>
                    </a:lnBlToTr>
                    <a:solidFill>
                      <a:srgbClr val="996633">
                        <a:alpha val="20000"/>
                      </a:srgbClr>
                    </a:solidFill>
                  </a:tcPr>
                </a:tc>
                <a:tc>
                  <a:txBody>
                    <a:bodyPr/>
                    <a:lstStyle/>
                    <a:p>
                      <a:pPr algn="ctr"/>
                      <a:r>
                        <a:rPr lang="pt-PT" dirty="0"/>
                        <a:t>5.020</a:t>
                      </a:r>
                    </a:p>
                  </a:txBody>
                  <a:tcPr>
                    <a:lnL>
                      <a:noFill/>
                    </a:lnL>
                    <a:lnR>
                      <a:noFill/>
                    </a:lnR>
                    <a:lnT>
                      <a:noFill/>
                    </a:lnT>
                    <a:lnB>
                      <a:noFill/>
                    </a:lnB>
                    <a:lnTlToBr w="12700" cmpd="sng">
                      <a:noFill/>
                      <a:prstDash val="solid"/>
                    </a:lnTlToBr>
                    <a:lnBlToTr w="12700" cmpd="sng">
                      <a:noFill/>
                      <a:prstDash val="solid"/>
                    </a:lnBlToTr>
                    <a:solidFill>
                      <a:srgbClr val="996633">
                        <a:alpha val="20000"/>
                      </a:srgbClr>
                    </a:solidFill>
                  </a:tcPr>
                </a:tc>
                <a:tc>
                  <a:txBody>
                    <a:bodyPr/>
                    <a:lstStyle/>
                    <a:p>
                      <a:pPr algn="ctr"/>
                      <a:r>
                        <a:rPr lang="pt-PT" dirty="0"/>
                        <a:t>4.744</a:t>
                      </a:r>
                    </a:p>
                  </a:txBody>
                  <a:tcPr>
                    <a:lnL>
                      <a:noFill/>
                    </a:lnL>
                    <a:lnR>
                      <a:noFill/>
                    </a:lnR>
                    <a:lnT>
                      <a:noFill/>
                    </a:lnT>
                    <a:lnB>
                      <a:noFill/>
                    </a:lnB>
                    <a:lnTlToBr w="12700" cmpd="sng">
                      <a:noFill/>
                      <a:prstDash val="solid"/>
                    </a:lnTlToBr>
                    <a:lnBlToTr w="12700" cmpd="sng">
                      <a:noFill/>
                      <a:prstDash val="solid"/>
                    </a:lnBlToTr>
                    <a:solidFill>
                      <a:srgbClr val="996633">
                        <a:alpha val="20000"/>
                      </a:srgbClr>
                    </a:solidFill>
                  </a:tcPr>
                </a:tc>
                <a:tc>
                  <a:txBody>
                    <a:bodyPr/>
                    <a:lstStyle/>
                    <a:p>
                      <a:pPr algn="ctr"/>
                      <a:r>
                        <a:rPr lang="pt-PT" dirty="0"/>
                        <a:t>889</a:t>
                      </a:r>
                    </a:p>
                  </a:txBody>
                  <a:tcPr>
                    <a:lnL>
                      <a:noFill/>
                    </a:lnL>
                    <a:lnR>
                      <a:noFill/>
                    </a:lnR>
                    <a:lnT>
                      <a:noFill/>
                    </a:lnT>
                    <a:lnB>
                      <a:noFill/>
                    </a:lnB>
                    <a:lnTlToBr w="12700" cmpd="sng">
                      <a:noFill/>
                      <a:prstDash val="solid"/>
                    </a:lnTlToBr>
                    <a:lnBlToTr w="12700" cmpd="sng">
                      <a:noFill/>
                      <a:prstDash val="solid"/>
                    </a:lnBlToTr>
                    <a:solidFill>
                      <a:srgbClr val="996633">
                        <a:alpha val="20000"/>
                      </a:srgbClr>
                    </a:solidFill>
                  </a:tcPr>
                </a:tc>
                <a:extLst>
                  <a:ext uri="{0D108BD9-81ED-4DB2-BD59-A6C34878D82A}">
                    <a16:rowId xmlns:a16="http://schemas.microsoft.com/office/drawing/2014/main" val="3956872503"/>
                  </a:ext>
                </a:extLst>
              </a:tr>
              <a:tr h="437375">
                <a:tc>
                  <a:txBody>
                    <a:bodyPr/>
                    <a:lstStyle/>
                    <a:p>
                      <a:pPr algn="ctr"/>
                      <a:r>
                        <a:rPr lang="pt-PT" dirty="0"/>
                        <a:t>2021</a:t>
                      </a: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pt-PT" dirty="0"/>
                        <a:t>11.588</a:t>
                      </a: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pt-PT" dirty="0"/>
                        <a:t>38</a:t>
                      </a: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pt-PT" dirty="0"/>
                        <a:t>693</a:t>
                      </a: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pt-PT" dirty="0"/>
                        <a:t>4.941</a:t>
                      </a: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pt-PT" dirty="0"/>
                        <a:t>4.969</a:t>
                      </a: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pt-PT" dirty="0"/>
                        <a:t>945</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10093909"/>
                  </a:ext>
                </a:extLst>
              </a:tr>
              <a:tr h="437375">
                <a:tc>
                  <a:txBody>
                    <a:bodyPr/>
                    <a:lstStyle/>
                    <a:p>
                      <a:pPr algn="ctr"/>
                      <a:r>
                        <a:rPr lang="pt-PT" dirty="0"/>
                        <a:t>2022</a:t>
                      </a:r>
                    </a:p>
                  </a:txBody>
                  <a:tcPr>
                    <a:lnL>
                      <a:noFill/>
                    </a:lnL>
                    <a:lnR>
                      <a:noFill/>
                    </a:lnR>
                    <a:lnT>
                      <a:noFill/>
                    </a:lnT>
                    <a:lnB w="12700" cmpd="sng">
                      <a:noFill/>
                    </a:lnB>
                    <a:lnTlToBr w="12700" cmpd="sng">
                      <a:noFill/>
                      <a:prstDash val="solid"/>
                    </a:lnTlToBr>
                    <a:lnBlToTr w="12700" cmpd="sng">
                      <a:noFill/>
                      <a:prstDash val="solid"/>
                    </a:lnBlToTr>
                    <a:solidFill>
                      <a:srgbClr val="996633">
                        <a:alpha val="20000"/>
                      </a:srgbClr>
                    </a:solidFill>
                  </a:tcPr>
                </a:tc>
                <a:tc>
                  <a:txBody>
                    <a:bodyPr/>
                    <a:lstStyle/>
                    <a:p>
                      <a:pPr algn="ctr"/>
                      <a:r>
                        <a:rPr lang="pt-PT" dirty="0"/>
                        <a:t>12.383</a:t>
                      </a:r>
                    </a:p>
                  </a:txBody>
                  <a:tcPr>
                    <a:lnL>
                      <a:noFill/>
                    </a:lnL>
                    <a:lnR>
                      <a:noFill/>
                    </a:lnR>
                    <a:lnT>
                      <a:noFill/>
                    </a:lnT>
                    <a:lnB w="12700" cmpd="sng">
                      <a:noFill/>
                    </a:lnB>
                    <a:lnTlToBr w="12700" cmpd="sng">
                      <a:noFill/>
                      <a:prstDash val="solid"/>
                    </a:lnTlToBr>
                    <a:lnBlToTr w="12700" cmpd="sng">
                      <a:noFill/>
                      <a:prstDash val="solid"/>
                    </a:lnBlToTr>
                    <a:solidFill>
                      <a:srgbClr val="996633">
                        <a:alpha val="20000"/>
                      </a:srgbClr>
                    </a:solidFill>
                  </a:tcPr>
                </a:tc>
                <a:tc>
                  <a:txBody>
                    <a:bodyPr/>
                    <a:lstStyle/>
                    <a:p>
                      <a:pPr algn="ctr"/>
                      <a:r>
                        <a:rPr lang="pt-PT" dirty="0"/>
                        <a:t>50</a:t>
                      </a:r>
                    </a:p>
                  </a:txBody>
                  <a:tcPr>
                    <a:lnL>
                      <a:noFill/>
                    </a:lnL>
                    <a:lnR>
                      <a:noFill/>
                    </a:lnR>
                    <a:lnT>
                      <a:noFill/>
                    </a:lnT>
                    <a:lnB w="12700" cmpd="sng">
                      <a:noFill/>
                    </a:lnB>
                    <a:lnTlToBr w="12700" cmpd="sng">
                      <a:noFill/>
                      <a:prstDash val="solid"/>
                    </a:lnTlToBr>
                    <a:lnBlToTr w="12700" cmpd="sng">
                      <a:noFill/>
                      <a:prstDash val="solid"/>
                    </a:lnBlToTr>
                    <a:solidFill>
                      <a:srgbClr val="996633">
                        <a:alpha val="20000"/>
                      </a:srgbClr>
                    </a:solidFill>
                  </a:tcPr>
                </a:tc>
                <a:tc>
                  <a:txBody>
                    <a:bodyPr/>
                    <a:lstStyle/>
                    <a:p>
                      <a:pPr algn="ctr"/>
                      <a:r>
                        <a:rPr lang="pt-PT" dirty="0"/>
                        <a:t>761</a:t>
                      </a:r>
                    </a:p>
                  </a:txBody>
                  <a:tcPr>
                    <a:lnL>
                      <a:noFill/>
                    </a:lnL>
                    <a:lnR>
                      <a:noFill/>
                    </a:lnR>
                    <a:lnT>
                      <a:noFill/>
                    </a:lnT>
                    <a:lnB w="12700" cmpd="sng">
                      <a:noFill/>
                    </a:lnB>
                    <a:lnTlToBr w="12700" cmpd="sng">
                      <a:noFill/>
                      <a:prstDash val="solid"/>
                    </a:lnTlToBr>
                    <a:lnBlToTr w="12700" cmpd="sng">
                      <a:noFill/>
                      <a:prstDash val="solid"/>
                    </a:lnBlToTr>
                    <a:solidFill>
                      <a:srgbClr val="996633">
                        <a:alpha val="20000"/>
                      </a:srgbClr>
                    </a:solidFill>
                  </a:tcPr>
                </a:tc>
                <a:tc>
                  <a:txBody>
                    <a:bodyPr/>
                    <a:lstStyle/>
                    <a:p>
                      <a:pPr algn="ctr"/>
                      <a:r>
                        <a:rPr lang="pt-PT" dirty="0"/>
                        <a:t>5.113</a:t>
                      </a:r>
                    </a:p>
                  </a:txBody>
                  <a:tcPr>
                    <a:lnL>
                      <a:noFill/>
                    </a:lnL>
                    <a:lnR>
                      <a:noFill/>
                    </a:lnR>
                    <a:lnT>
                      <a:noFill/>
                    </a:lnT>
                    <a:lnB w="12700" cmpd="sng">
                      <a:noFill/>
                    </a:lnB>
                    <a:lnTlToBr w="12700" cmpd="sng">
                      <a:noFill/>
                      <a:prstDash val="solid"/>
                    </a:lnTlToBr>
                    <a:lnBlToTr w="12700" cmpd="sng">
                      <a:noFill/>
                      <a:prstDash val="solid"/>
                    </a:lnBlToTr>
                    <a:solidFill>
                      <a:srgbClr val="996633">
                        <a:alpha val="20000"/>
                      </a:srgbClr>
                    </a:solidFill>
                  </a:tcPr>
                </a:tc>
                <a:tc>
                  <a:txBody>
                    <a:bodyPr/>
                    <a:lstStyle/>
                    <a:p>
                      <a:pPr algn="ctr"/>
                      <a:r>
                        <a:rPr lang="pt-PT" dirty="0"/>
                        <a:t>5.437</a:t>
                      </a:r>
                    </a:p>
                  </a:txBody>
                  <a:tcPr>
                    <a:lnL>
                      <a:noFill/>
                    </a:lnL>
                    <a:lnR>
                      <a:noFill/>
                    </a:lnR>
                    <a:lnT>
                      <a:noFill/>
                    </a:lnT>
                    <a:lnB w="12700" cmpd="sng">
                      <a:noFill/>
                    </a:lnB>
                    <a:lnTlToBr w="12700" cmpd="sng">
                      <a:noFill/>
                      <a:prstDash val="solid"/>
                    </a:lnTlToBr>
                    <a:lnBlToTr w="12700" cmpd="sng">
                      <a:noFill/>
                      <a:prstDash val="solid"/>
                    </a:lnBlToTr>
                    <a:solidFill>
                      <a:srgbClr val="996633">
                        <a:alpha val="20000"/>
                      </a:srgbClr>
                    </a:solidFill>
                  </a:tcPr>
                </a:tc>
                <a:tc>
                  <a:txBody>
                    <a:bodyPr/>
                    <a:lstStyle/>
                    <a:p>
                      <a:pPr algn="ctr"/>
                      <a:r>
                        <a:rPr lang="pt-PT" dirty="0"/>
                        <a:t>1.020</a:t>
                      </a:r>
                    </a:p>
                  </a:txBody>
                  <a:tcPr>
                    <a:lnL>
                      <a:noFill/>
                    </a:lnL>
                    <a:lnR>
                      <a:noFill/>
                    </a:lnR>
                    <a:lnT>
                      <a:noFill/>
                    </a:lnT>
                    <a:lnB w="12700" cmpd="sng">
                      <a:noFill/>
                    </a:lnB>
                    <a:lnTlToBr w="12700" cmpd="sng">
                      <a:noFill/>
                      <a:prstDash val="solid"/>
                    </a:lnTlToBr>
                    <a:lnBlToTr w="12700" cmpd="sng">
                      <a:noFill/>
                      <a:prstDash val="solid"/>
                    </a:lnBlToTr>
                    <a:solidFill>
                      <a:srgbClr val="996633">
                        <a:alpha val="20000"/>
                      </a:srgbClr>
                    </a:solidFill>
                  </a:tcPr>
                </a:tc>
                <a:extLst>
                  <a:ext uri="{0D108BD9-81ED-4DB2-BD59-A6C34878D82A}">
                    <a16:rowId xmlns:a16="http://schemas.microsoft.com/office/drawing/2014/main" val="3432749919"/>
                  </a:ext>
                </a:extLst>
              </a:tr>
            </a:tbl>
          </a:graphicData>
        </a:graphic>
      </p:graphicFrame>
      <p:sp>
        <p:nvSpPr>
          <p:cNvPr id="3" name="CaixaDeTexto 2">
            <a:extLst>
              <a:ext uri="{FF2B5EF4-FFF2-40B4-BE49-F238E27FC236}">
                <a16:creationId xmlns:a16="http://schemas.microsoft.com/office/drawing/2014/main" id="{A0FE363A-4C20-7BCC-7792-67A8FB1B1ADE}"/>
              </a:ext>
            </a:extLst>
          </p:cNvPr>
          <p:cNvSpPr txBox="1"/>
          <p:nvPr/>
        </p:nvSpPr>
        <p:spPr>
          <a:xfrm>
            <a:off x="2209800" y="3182557"/>
            <a:ext cx="7239000" cy="1122743"/>
          </a:xfrm>
          <a:prstGeom prst="rect">
            <a:avLst/>
          </a:prstGeom>
          <a:noFill/>
        </p:spPr>
        <p:txBody>
          <a:bodyPr wrap="square" rtlCol="0">
            <a:spAutoFit/>
          </a:bodyPr>
          <a:lstStyle/>
          <a:p>
            <a:pPr>
              <a:lnSpc>
                <a:spcPct val="200000"/>
              </a:lnSpc>
            </a:pPr>
            <a:r>
              <a:rPr lang="pt-PT" b="1" dirty="0"/>
              <a:t>Tabela 1</a:t>
            </a:r>
          </a:p>
          <a:p>
            <a:pPr>
              <a:lnSpc>
                <a:spcPct val="200000"/>
              </a:lnSpc>
            </a:pPr>
            <a:r>
              <a:rPr lang="pt-PT" i="1" dirty="0"/>
              <a:t>Total de reclusos por faixa etária  </a:t>
            </a:r>
          </a:p>
        </p:txBody>
      </p:sp>
      <p:sp>
        <p:nvSpPr>
          <p:cNvPr id="7" name="CaixaDeTexto 6">
            <a:extLst>
              <a:ext uri="{FF2B5EF4-FFF2-40B4-BE49-F238E27FC236}">
                <a16:creationId xmlns:a16="http://schemas.microsoft.com/office/drawing/2014/main" id="{F5E8FE0B-87E4-48AC-6784-2C95EDA1FDB3}"/>
              </a:ext>
            </a:extLst>
          </p:cNvPr>
          <p:cNvSpPr txBox="1"/>
          <p:nvPr/>
        </p:nvSpPr>
        <p:spPr>
          <a:xfrm>
            <a:off x="2133600" y="8765755"/>
            <a:ext cx="7239000" cy="568745"/>
          </a:xfrm>
          <a:prstGeom prst="rect">
            <a:avLst/>
          </a:prstGeom>
          <a:noFill/>
        </p:spPr>
        <p:txBody>
          <a:bodyPr wrap="square" rtlCol="0">
            <a:spAutoFit/>
          </a:bodyPr>
          <a:lstStyle/>
          <a:p>
            <a:pPr>
              <a:lnSpc>
                <a:spcPct val="200000"/>
              </a:lnSpc>
            </a:pPr>
            <a:r>
              <a:rPr lang="pt-PT" i="1" dirty="0"/>
              <a:t>Nota</a:t>
            </a:r>
            <a:r>
              <a:rPr lang="pt-PT" dirty="0"/>
              <a:t>. Fonte/entidade: </a:t>
            </a:r>
            <a:r>
              <a:rPr lang="pt-PT" dirty="0" err="1"/>
              <a:t>Pordata</a:t>
            </a:r>
            <a:endParaRPr lang="pt-PT" i="1" dirty="0"/>
          </a:p>
        </p:txBody>
      </p:sp>
      <p:sp>
        <p:nvSpPr>
          <p:cNvPr id="8" name="CaixaDeTexto 7">
            <a:extLst>
              <a:ext uri="{FF2B5EF4-FFF2-40B4-BE49-F238E27FC236}">
                <a16:creationId xmlns:a16="http://schemas.microsoft.com/office/drawing/2014/main" id="{7F7CCA41-4785-2369-72E1-E43B7297C8F4}"/>
              </a:ext>
            </a:extLst>
          </p:cNvPr>
          <p:cNvSpPr txBox="1"/>
          <p:nvPr/>
        </p:nvSpPr>
        <p:spPr>
          <a:xfrm>
            <a:off x="11173840" y="2095500"/>
            <a:ext cx="6656960" cy="1938992"/>
          </a:xfrm>
          <a:prstGeom prst="rect">
            <a:avLst/>
          </a:prstGeom>
          <a:solidFill>
            <a:srgbClr val="996633"/>
          </a:solidFill>
          <a:ln>
            <a:solidFill>
              <a:schemeClr val="tx1"/>
            </a:solidFill>
          </a:ln>
        </p:spPr>
        <p:txBody>
          <a:bodyPr wrap="square">
            <a:spAutoFit/>
          </a:bodyPr>
          <a:lstStyle/>
          <a:p>
            <a:pPr algn="just"/>
            <a:r>
              <a:rPr lang="pt-PT" sz="2000" dirty="0">
                <a:solidFill>
                  <a:schemeClr val="bg1"/>
                </a:solidFill>
                <a:latin typeface="Inter" panose="020B0604020202020204" charset="0"/>
                <a:ea typeface="Inter" panose="020B0604020202020204" charset="0"/>
              </a:rPr>
              <a:t>“A idade média da população prisional revela no decurso do tempo uma tendência constante para crescer (…) no espaço de cinco anos, o universo recluso teve um envelhecimento, em termos médios, superior a dois anos” (Moreira &amp; Martins, 2018, p. 171). </a:t>
            </a:r>
          </a:p>
        </p:txBody>
      </p:sp>
      <p:sp>
        <p:nvSpPr>
          <p:cNvPr id="17" name="CaixaDeTexto 16">
            <a:extLst>
              <a:ext uri="{FF2B5EF4-FFF2-40B4-BE49-F238E27FC236}">
                <a16:creationId xmlns:a16="http://schemas.microsoft.com/office/drawing/2014/main" id="{FF026BAE-E5DC-E1EC-CBD3-334C45B6CB2A}"/>
              </a:ext>
            </a:extLst>
          </p:cNvPr>
          <p:cNvSpPr txBox="1"/>
          <p:nvPr/>
        </p:nvSpPr>
        <p:spPr>
          <a:xfrm>
            <a:off x="12778090" y="5792331"/>
            <a:ext cx="5205110" cy="2246769"/>
          </a:xfrm>
          <a:prstGeom prst="rect">
            <a:avLst/>
          </a:prstGeom>
          <a:noFill/>
          <a:ln w="38100">
            <a:solidFill>
              <a:srgbClr val="996633"/>
            </a:solidFill>
          </a:ln>
        </p:spPr>
        <p:txBody>
          <a:bodyPr wrap="square">
            <a:spAutoFit/>
          </a:bodyPr>
          <a:lstStyle/>
          <a:p>
            <a:pPr algn="just"/>
            <a:r>
              <a:rPr lang="pt-PT" sz="2000" dirty="0">
                <a:latin typeface="Inter" panose="020B0604020202020204" charset="0"/>
                <a:ea typeface="Inter" panose="020B0604020202020204" charset="0"/>
              </a:rPr>
              <a:t>“Cerca de metade da população reclusa (46%), apesar de ser abusivo associá-la à velhice, concentra-se em dois grupos etários que extravasam as margens sociológicas habitualmente associadas à juventude” (Moreira &amp; Martins, 2018, p. 172).</a:t>
            </a:r>
          </a:p>
        </p:txBody>
      </p:sp>
      <p:cxnSp>
        <p:nvCxnSpPr>
          <p:cNvPr id="19" name="Conexão reta unidirecional 18">
            <a:extLst>
              <a:ext uri="{FF2B5EF4-FFF2-40B4-BE49-F238E27FC236}">
                <a16:creationId xmlns:a16="http://schemas.microsoft.com/office/drawing/2014/main" id="{72BFDFC1-AD78-065C-7483-AD3FEEB7B131}"/>
              </a:ext>
            </a:extLst>
          </p:cNvPr>
          <p:cNvCxnSpPr/>
          <p:nvPr/>
        </p:nvCxnSpPr>
        <p:spPr>
          <a:xfrm>
            <a:off x="12039598" y="6896100"/>
            <a:ext cx="685802" cy="0"/>
          </a:xfrm>
          <a:prstGeom prst="straightConnector1">
            <a:avLst/>
          </a:prstGeom>
          <a:ln w="57150">
            <a:solidFill>
              <a:srgbClr val="996633"/>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exão reta unidirecional 22">
            <a:extLst>
              <a:ext uri="{FF2B5EF4-FFF2-40B4-BE49-F238E27FC236}">
                <a16:creationId xmlns:a16="http://schemas.microsoft.com/office/drawing/2014/main" id="{11A80DD0-E381-6F4C-D75D-C249816C42B8}"/>
              </a:ext>
            </a:extLst>
          </p:cNvPr>
          <p:cNvCxnSpPr/>
          <p:nvPr/>
        </p:nvCxnSpPr>
        <p:spPr>
          <a:xfrm>
            <a:off x="12039598" y="8648700"/>
            <a:ext cx="685802" cy="0"/>
          </a:xfrm>
          <a:prstGeom prst="straightConnector1">
            <a:avLst/>
          </a:prstGeom>
          <a:ln w="57150">
            <a:solidFill>
              <a:srgbClr val="996633"/>
            </a:solidFill>
            <a:tailEnd type="triangle"/>
          </a:ln>
        </p:spPr>
        <p:style>
          <a:lnRef idx="1">
            <a:schemeClr val="accent1"/>
          </a:lnRef>
          <a:fillRef idx="0">
            <a:schemeClr val="accent1"/>
          </a:fillRef>
          <a:effectRef idx="0">
            <a:schemeClr val="accent1"/>
          </a:effectRef>
          <a:fontRef idx="minor">
            <a:schemeClr val="tx1"/>
          </a:fontRef>
        </p:style>
      </p:cxnSp>
      <p:sp>
        <p:nvSpPr>
          <p:cNvPr id="24" name="CaixaDeTexto 23">
            <a:extLst>
              <a:ext uri="{FF2B5EF4-FFF2-40B4-BE49-F238E27FC236}">
                <a16:creationId xmlns:a16="http://schemas.microsoft.com/office/drawing/2014/main" id="{3D1C9C8F-8EC6-65DF-F847-0DAEE506859F}"/>
              </a:ext>
            </a:extLst>
          </p:cNvPr>
          <p:cNvSpPr txBox="1"/>
          <p:nvPr/>
        </p:nvSpPr>
        <p:spPr>
          <a:xfrm>
            <a:off x="12801600" y="8420100"/>
            <a:ext cx="2989634" cy="400110"/>
          </a:xfrm>
          <a:prstGeom prst="rect">
            <a:avLst/>
          </a:prstGeom>
          <a:solidFill>
            <a:srgbClr val="996633"/>
          </a:solidFill>
          <a:ln w="38100">
            <a:solidFill>
              <a:srgbClr val="996633"/>
            </a:solidFill>
          </a:ln>
        </p:spPr>
        <p:txBody>
          <a:bodyPr wrap="square">
            <a:spAutoFit/>
          </a:bodyPr>
          <a:lstStyle/>
          <a:p>
            <a:pPr algn="just"/>
            <a:r>
              <a:rPr lang="pt-PT" sz="2000" dirty="0">
                <a:solidFill>
                  <a:schemeClr val="bg1"/>
                </a:solidFill>
                <a:latin typeface="Inter" panose="020B0604020202020204" charset="0"/>
                <a:ea typeface="Inter" panose="020B0604020202020204" charset="0"/>
              </a:rPr>
              <a:t>Em 2022 cerca de 52%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sp>
        <p:nvSpPr>
          <p:cNvPr id="8" name="TextBox 6">
            <a:extLst>
              <a:ext uri="{FF2B5EF4-FFF2-40B4-BE49-F238E27FC236}">
                <a16:creationId xmlns:a16="http://schemas.microsoft.com/office/drawing/2014/main" id="{4E237D17-BAF6-02C4-F507-7D66614CC158}"/>
              </a:ext>
            </a:extLst>
          </p:cNvPr>
          <p:cNvSpPr txBox="1"/>
          <p:nvPr/>
        </p:nvSpPr>
        <p:spPr>
          <a:xfrm>
            <a:off x="1568305" y="2746647"/>
            <a:ext cx="15526421" cy="2060308"/>
          </a:xfrm>
          <a:prstGeom prst="rect">
            <a:avLst/>
          </a:prstGeom>
        </p:spPr>
        <p:txBody>
          <a:bodyPr wrap="square" lIns="0" tIns="0" rIns="0" bIns="0" rtlCol="0" anchor="t">
            <a:spAutoFit/>
          </a:bodyPr>
          <a:lstStyle/>
          <a:p>
            <a:pPr marL="342900" indent="-342900" algn="l">
              <a:lnSpc>
                <a:spcPct val="150000"/>
              </a:lnSpc>
              <a:buFont typeface="Arial" panose="020B0604020202020204" pitchFamily="34" charset="0"/>
              <a:buChar char="•"/>
            </a:pPr>
            <a:r>
              <a:rPr lang="en-US" sz="2300" dirty="0" err="1">
                <a:solidFill>
                  <a:srgbClr val="000000"/>
                </a:solidFill>
                <a:latin typeface="Inter"/>
              </a:rPr>
              <a:t>Há</a:t>
            </a:r>
            <a:r>
              <a:rPr lang="en-US" sz="2300" dirty="0">
                <a:solidFill>
                  <a:srgbClr val="000000"/>
                </a:solidFill>
                <a:latin typeface="Inter"/>
              </a:rPr>
              <a:t> </a:t>
            </a:r>
            <a:r>
              <a:rPr lang="en-US" sz="2300" dirty="0" err="1">
                <a:solidFill>
                  <a:srgbClr val="000000"/>
                </a:solidFill>
                <a:latin typeface="Inter"/>
              </a:rPr>
              <a:t>uma</a:t>
            </a:r>
            <a:r>
              <a:rPr lang="en-US" sz="2300" dirty="0">
                <a:solidFill>
                  <a:srgbClr val="000000"/>
                </a:solidFill>
                <a:latin typeface="Inter"/>
              </a:rPr>
              <a:t> </a:t>
            </a:r>
            <a:r>
              <a:rPr lang="en-US" sz="2300" dirty="0" err="1">
                <a:solidFill>
                  <a:srgbClr val="000000"/>
                </a:solidFill>
                <a:latin typeface="Inter"/>
              </a:rPr>
              <a:t>série</a:t>
            </a:r>
            <a:r>
              <a:rPr lang="en-US" sz="2300" dirty="0">
                <a:solidFill>
                  <a:srgbClr val="000000"/>
                </a:solidFill>
                <a:latin typeface="Inter"/>
              </a:rPr>
              <a:t> de </a:t>
            </a:r>
            <a:r>
              <a:rPr lang="en-US" sz="2300" dirty="0" err="1">
                <a:solidFill>
                  <a:srgbClr val="000000"/>
                </a:solidFill>
                <a:latin typeface="Inter"/>
              </a:rPr>
              <a:t>desafios</a:t>
            </a:r>
            <a:r>
              <a:rPr lang="en-US" sz="2300" dirty="0">
                <a:solidFill>
                  <a:srgbClr val="000000"/>
                </a:solidFill>
                <a:latin typeface="Inter"/>
              </a:rPr>
              <a:t> </a:t>
            </a:r>
            <a:r>
              <a:rPr lang="en-US" sz="2300" dirty="0" err="1">
                <a:solidFill>
                  <a:srgbClr val="000000"/>
                </a:solidFill>
                <a:latin typeface="Inter"/>
              </a:rPr>
              <a:t>especiais</a:t>
            </a:r>
            <a:r>
              <a:rPr lang="en-US" sz="2300" dirty="0">
                <a:solidFill>
                  <a:srgbClr val="000000"/>
                </a:solidFill>
                <a:latin typeface="Inter"/>
              </a:rPr>
              <a:t> que as </a:t>
            </a:r>
            <a:r>
              <a:rPr lang="en-US" sz="2300" dirty="0" err="1">
                <a:solidFill>
                  <a:srgbClr val="000000"/>
                </a:solidFill>
                <a:latin typeface="Inter"/>
              </a:rPr>
              <a:t>pessoas</a:t>
            </a:r>
            <a:r>
              <a:rPr lang="en-US" sz="2300" dirty="0">
                <a:solidFill>
                  <a:srgbClr val="000000"/>
                </a:solidFill>
                <a:latin typeface="Inter"/>
              </a:rPr>
              <a:t> </a:t>
            </a:r>
            <a:r>
              <a:rPr lang="en-US" sz="2300" dirty="0" err="1">
                <a:solidFill>
                  <a:srgbClr val="000000"/>
                </a:solidFill>
                <a:latin typeface="Inter"/>
              </a:rPr>
              <a:t>em</a:t>
            </a:r>
            <a:r>
              <a:rPr lang="en-US" sz="2300" dirty="0">
                <a:solidFill>
                  <a:srgbClr val="000000"/>
                </a:solidFill>
                <a:latin typeface="Inter"/>
              </a:rPr>
              <a:t> </a:t>
            </a:r>
            <a:r>
              <a:rPr lang="en-US" sz="2300" dirty="0" err="1">
                <a:solidFill>
                  <a:srgbClr val="000000"/>
                </a:solidFill>
                <a:latin typeface="Inter"/>
              </a:rPr>
              <a:t>idade</a:t>
            </a:r>
            <a:r>
              <a:rPr lang="en-US" sz="2300" dirty="0">
                <a:solidFill>
                  <a:srgbClr val="000000"/>
                </a:solidFill>
                <a:latin typeface="Inter"/>
              </a:rPr>
              <a:t> </a:t>
            </a:r>
            <a:r>
              <a:rPr lang="en-US" sz="2300" dirty="0" err="1">
                <a:solidFill>
                  <a:srgbClr val="000000"/>
                </a:solidFill>
                <a:latin typeface="Inter"/>
              </a:rPr>
              <a:t>avançada</a:t>
            </a:r>
            <a:r>
              <a:rPr lang="en-US" sz="2300" dirty="0">
                <a:solidFill>
                  <a:srgbClr val="000000"/>
                </a:solidFill>
                <a:latin typeface="Inter"/>
              </a:rPr>
              <a:t> </a:t>
            </a:r>
            <a:r>
              <a:rPr lang="en-US" sz="2300" dirty="0" err="1">
                <a:solidFill>
                  <a:srgbClr val="000000"/>
                </a:solidFill>
                <a:latin typeface="Inter"/>
              </a:rPr>
              <a:t>nas</a:t>
            </a:r>
            <a:r>
              <a:rPr lang="en-US" sz="2300" dirty="0">
                <a:solidFill>
                  <a:srgbClr val="000000"/>
                </a:solidFill>
                <a:latin typeface="Inter"/>
              </a:rPr>
              <a:t> </a:t>
            </a:r>
            <a:r>
              <a:rPr lang="en-US" sz="2300" dirty="0" err="1">
                <a:solidFill>
                  <a:srgbClr val="000000"/>
                </a:solidFill>
                <a:latin typeface="Inter"/>
              </a:rPr>
              <a:t>prisões</a:t>
            </a:r>
            <a:r>
              <a:rPr lang="en-US" sz="2300" dirty="0">
                <a:solidFill>
                  <a:srgbClr val="000000"/>
                </a:solidFill>
                <a:latin typeface="Inter"/>
              </a:rPr>
              <a:t> </a:t>
            </a:r>
            <a:r>
              <a:rPr lang="en-US" sz="2300" dirty="0" err="1">
                <a:solidFill>
                  <a:srgbClr val="000000"/>
                </a:solidFill>
                <a:latin typeface="Inter"/>
              </a:rPr>
              <a:t>têm</a:t>
            </a:r>
            <a:r>
              <a:rPr lang="en-US" sz="2300" dirty="0">
                <a:solidFill>
                  <a:srgbClr val="000000"/>
                </a:solidFill>
                <a:latin typeface="Inter"/>
              </a:rPr>
              <a:t> de </a:t>
            </a:r>
            <a:r>
              <a:rPr lang="en-US" sz="2300" dirty="0" err="1">
                <a:solidFill>
                  <a:srgbClr val="000000"/>
                </a:solidFill>
                <a:latin typeface="Inter"/>
              </a:rPr>
              <a:t>enfrentar</a:t>
            </a:r>
            <a:r>
              <a:rPr lang="en-US" sz="2300" dirty="0">
                <a:solidFill>
                  <a:srgbClr val="000000"/>
                </a:solidFill>
                <a:latin typeface="Inter"/>
              </a:rPr>
              <a:t>, </a:t>
            </a:r>
            <a:r>
              <a:rPr lang="en-US" sz="2300" dirty="0" err="1">
                <a:solidFill>
                  <a:srgbClr val="000000"/>
                </a:solidFill>
                <a:latin typeface="Inter"/>
              </a:rPr>
              <a:t>desde</a:t>
            </a:r>
            <a:r>
              <a:rPr lang="en-US" sz="2300" dirty="0">
                <a:solidFill>
                  <a:srgbClr val="000000"/>
                </a:solidFill>
                <a:latin typeface="Inter"/>
              </a:rPr>
              <a:t> </a:t>
            </a:r>
            <a:r>
              <a:rPr lang="en-US" sz="2300" dirty="0" err="1">
                <a:solidFill>
                  <a:srgbClr val="000000"/>
                </a:solidFill>
                <a:latin typeface="Inter"/>
              </a:rPr>
              <a:t>alterações</a:t>
            </a:r>
            <a:r>
              <a:rPr lang="en-US" sz="2300" dirty="0">
                <a:solidFill>
                  <a:srgbClr val="000000"/>
                </a:solidFill>
                <a:latin typeface="Inter"/>
              </a:rPr>
              <a:t> </a:t>
            </a:r>
            <a:r>
              <a:rPr lang="en-US" sz="2300" dirty="0" err="1">
                <a:solidFill>
                  <a:srgbClr val="000000"/>
                </a:solidFill>
                <a:latin typeface="Inter"/>
              </a:rPr>
              <a:t>na</a:t>
            </a:r>
            <a:r>
              <a:rPr lang="en-US" sz="2300" dirty="0">
                <a:solidFill>
                  <a:srgbClr val="000000"/>
                </a:solidFill>
                <a:latin typeface="Inter"/>
              </a:rPr>
              <a:t> </a:t>
            </a:r>
            <a:r>
              <a:rPr lang="en-US" sz="2300" dirty="0" err="1">
                <a:solidFill>
                  <a:srgbClr val="000000"/>
                </a:solidFill>
                <a:latin typeface="Inter"/>
              </a:rPr>
              <a:t>capacidade</a:t>
            </a:r>
            <a:r>
              <a:rPr lang="en-US" sz="2300" dirty="0">
                <a:solidFill>
                  <a:srgbClr val="000000"/>
                </a:solidFill>
                <a:latin typeface="Inter"/>
              </a:rPr>
              <a:t> </a:t>
            </a:r>
            <a:r>
              <a:rPr lang="en-US" sz="2300" dirty="0" err="1">
                <a:solidFill>
                  <a:srgbClr val="000000"/>
                </a:solidFill>
                <a:latin typeface="Inter"/>
              </a:rPr>
              <a:t>funcional</a:t>
            </a:r>
            <a:r>
              <a:rPr lang="en-US" sz="2300" dirty="0">
                <a:solidFill>
                  <a:srgbClr val="000000"/>
                </a:solidFill>
                <a:latin typeface="Inter"/>
              </a:rPr>
              <a:t>, </a:t>
            </a:r>
            <a:r>
              <a:rPr lang="en-US" sz="2300" dirty="0" err="1">
                <a:solidFill>
                  <a:srgbClr val="000000"/>
                </a:solidFill>
                <a:latin typeface="Inter"/>
              </a:rPr>
              <a:t>segurança</a:t>
            </a:r>
            <a:r>
              <a:rPr lang="en-US" sz="2300" dirty="0">
                <a:solidFill>
                  <a:srgbClr val="000000"/>
                </a:solidFill>
                <a:latin typeface="Inter"/>
              </a:rPr>
              <a:t> </a:t>
            </a:r>
            <a:r>
              <a:rPr lang="en-US" sz="2300" dirty="0" err="1">
                <a:solidFill>
                  <a:srgbClr val="000000"/>
                </a:solidFill>
                <a:latin typeface="Inter"/>
              </a:rPr>
              <a:t>pessoal</a:t>
            </a:r>
            <a:r>
              <a:rPr lang="en-US" sz="2300" dirty="0">
                <a:solidFill>
                  <a:srgbClr val="000000"/>
                </a:solidFill>
                <a:latin typeface="Inter"/>
              </a:rPr>
              <a:t> e </a:t>
            </a:r>
            <a:r>
              <a:rPr lang="en-US" sz="2300" dirty="0" err="1">
                <a:solidFill>
                  <a:srgbClr val="000000"/>
                </a:solidFill>
                <a:latin typeface="Inter"/>
              </a:rPr>
              <a:t>questões</a:t>
            </a:r>
            <a:r>
              <a:rPr lang="en-US" sz="2300" dirty="0">
                <a:solidFill>
                  <a:srgbClr val="000000"/>
                </a:solidFill>
                <a:latin typeface="Inter"/>
              </a:rPr>
              <a:t> do </a:t>
            </a:r>
            <a:r>
              <a:rPr lang="en-US" sz="2300" dirty="0" err="1">
                <a:solidFill>
                  <a:srgbClr val="000000"/>
                </a:solidFill>
                <a:latin typeface="Inter"/>
              </a:rPr>
              <a:t>foro</a:t>
            </a:r>
            <a:r>
              <a:rPr lang="en-US" sz="2300" dirty="0">
                <a:solidFill>
                  <a:srgbClr val="000000"/>
                </a:solidFill>
                <a:latin typeface="Inter"/>
              </a:rPr>
              <a:t> social (Petersilia, 2003). </a:t>
            </a:r>
          </a:p>
          <a:p>
            <a:pPr marL="342900" indent="-342900" algn="l">
              <a:lnSpc>
                <a:spcPct val="150000"/>
              </a:lnSpc>
              <a:buFont typeface="Arial" panose="020B0604020202020204" pitchFamily="34" charset="0"/>
              <a:buChar char="•"/>
            </a:pPr>
            <a:r>
              <a:rPr lang="en-US" sz="2300" dirty="0">
                <a:solidFill>
                  <a:srgbClr val="000000"/>
                </a:solidFill>
                <a:latin typeface="Inter"/>
              </a:rPr>
              <a:t>A </a:t>
            </a:r>
            <a:r>
              <a:rPr lang="en-US" sz="2300" dirty="0" err="1">
                <a:solidFill>
                  <a:srgbClr val="000000"/>
                </a:solidFill>
                <a:latin typeface="Inter"/>
              </a:rPr>
              <a:t>reinserção</a:t>
            </a:r>
            <a:r>
              <a:rPr lang="en-US" sz="2300" dirty="0">
                <a:solidFill>
                  <a:srgbClr val="000000"/>
                </a:solidFill>
                <a:latin typeface="Inter"/>
              </a:rPr>
              <a:t> social </a:t>
            </a:r>
            <a:r>
              <a:rPr lang="en-US" sz="2300" dirty="0" err="1">
                <a:solidFill>
                  <a:srgbClr val="000000"/>
                </a:solidFill>
                <a:latin typeface="Inter"/>
              </a:rPr>
              <a:t>desta</a:t>
            </a:r>
            <a:r>
              <a:rPr lang="en-US" sz="2300" dirty="0">
                <a:solidFill>
                  <a:srgbClr val="000000"/>
                </a:solidFill>
                <a:latin typeface="Inter"/>
              </a:rPr>
              <a:t> </a:t>
            </a:r>
            <a:r>
              <a:rPr lang="en-US" sz="2300" dirty="0" err="1">
                <a:solidFill>
                  <a:srgbClr val="000000"/>
                </a:solidFill>
                <a:latin typeface="Inter"/>
              </a:rPr>
              <a:t>população</a:t>
            </a:r>
            <a:r>
              <a:rPr lang="en-US" sz="2300" dirty="0">
                <a:solidFill>
                  <a:srgbClr val="000000"/>
                </a:solidFill>
                <a:latin typeface="Inter"/>
              </a:rPr>
              <a:t> </a:t>
            </a:r>
            <a:r>
              <a:rPr lang="en-US" sz="2300" dirty="0" err="1">
                <a:solidFill>
                  <a:srgbClr val="000000"/>
                </a:solidFill>
                <a:latin typeface="Inter"/>
              </a:rPr>
              <a:t>exige</a:t>
            </a:r>
            <a:r>
              <a:rPr lang="en-US" sz="2300" dirty="0">
                <a:solidFill>
                  <a:srgbClr val="000000"/>
                </a:solidFill>
                <a:latin typeface="Inter"/>
              </a:rPr>
              <a:t>, </a:t>
            </a:r>
            <a:r>
              <a:rPr lang="en-US" sz="2300" dirty="0" err="1">
                <a:solidFill>
                  <a:srgbClr val="000000"/>
                </a:solidFill>
                <a:latin typeface="Inter"/>
              </a:rPr>
              <a:t>assim</a:t>
            </a:r>
            <a:r>
              <a:rPr lang="en-US" sz="2300" dirty="0">
                <a:solidFill>
                  <a:srgbClr val="000000"/>
                </a:solidFill>
                <a:latin typeface="Inter"/>
              </a:rPr>
              <a:t>, outro </a:t>
            </a:r>
            <a:r>
              <a:rPr lang="en-US" sz="2300" dirty="0" err="1">
                <a:solidFill>
                  <a:srgbClr val="000000"/>
                </a:solidFill>
                <a:latin typeface="Inter"/>
              </a:rPr>
              <a:t>tipo</a:t>
            </a:r>
            <a:r>
              <a:rPr lang="en-US" sz="2300" dirty="0">
                <a:solidFill>
                  <a:srgbClr val="000000"/>
                </a:solidFill>
                <a:latin typeface="Inter"/>
              </a:rPr>
              <a:t> de </a:t>
            </a:r>
            <a:r>
              <a:rPr lang="en-US" sz="2300" dirty="0" err="1">
                <a:solidFill>
                  <a:srgbClr val="000000"/>
                </a:solidFill>
                <a:latin typeface="Inter"/>
              </a:rPr>
              <a:t>desafios</a:t>
            </a:r>
            <a:r>
              <a:rPr lang="en-US" sz="2300" dirty="0">
                <a:solidFill>
                  <a:srgbClr val="000000"/>
                </a:solidFill>
                <a:latin typeface="Inter"/>
              </a:rPr>
              <a:t>. </a:t>
            </a:r>
          </a:p>
          <a:p>
            <a:pPr marL="342900" indent="-342900" algn="l">
              <a:lnSpc>
                <a:spcPct val="150000"/>
              </a:lnSpc>
              <a:buFont typeface="Arial" panose="020B0604020202020204" pitchFamily="34" charset="0"/>
              <a:buChar char="•"/>
            </a:pPr>
            <a:endParaRPr lang="en-US" sz="2300" dirty="0">
              <a:solidFill>
                <a:srgbClr val="000000"/>
              </a:solidFill>
              <a:latin typeface="Inter"/>
            </a:endParaRPr>
          </a:p>
        </p:txBody>
      </p:sp>
      <p:sp>
        <p:nvSpPr>
          <p:cNvPr id="6" name="TextBox 6"/>
          <p:cNvSpPr txBox="1"/>
          <p:nvPr/>
        </p:nvSpPr>
        <p:spPr>
          <a:xfrm>
            <a:off x="1568305" y="4366640"/>
            <a:ext cx="15526421" cy="2591222"/>
          </a:xfrm>
          <a:prstGeom prst="rect">
            <a:avLst/>
          </a:prstGeom>
        </p:spPr>
        <p:txBody>
          <a:bodyPr wrap="square" lIns="0" tIns="0" rIns="0" bIns="0" rtlCol="0" anchor="t">
            <a:spAutoFit/>
          </a:bodyPr>
          <a:lstStyle/>
          <a:p>
            <a:pPr marL="342900" indent="-342900" algn="l">
              <a:lnSpc>
                <a:spcPct val="150000"/>
              </a:lnSpc>
              <a:buFont typeface="Arial" panose="020B0604020202020204" pitchFamily="34" charset="0"/>
              <a:buChar char="•"/>
            </a:pPr>
            <a:r>
              <a:rPr lang="en-US" sz="2300" dirty="0">
                <a:solidFill>
                  <a:srgbClr val="996633"/>
                </a:solidFill>
                <a:latin typeface="Inter"/>
              </a:rPr>
              <a:t>O </a:t>
            </a:r>
            <a:r>
              <a:rPr lang="en-US" sz="2300" dirty="0" err="1">
                <a:solidFill>
                  <a:srgbClr val="996633"/>
                </a:solidFill>
                <a:latin typeface="Inter"/>
              </a:rPr>
              <a:t>artigo</a:t>
            </a:r>
            <a:r>
              <a:rPr lang="en-US" sz="2300" dirty="0">
                <a:solidFill>
                  <a:srgbClr val="996633"/>
                </a:solidFill>
                <a:latin typeface="Inter"/>
              </a:rPr>
              <a:t> 4, </a:t>
            </a:r>
            <a:r>
              <a:rPr lang="en-US" sz="2300" dirty="0" err="1">
                <a:solidFill>
                  <a:srgbClr val="996633"/>
                </a:solidFill>
                <a:latin typeface="Inter"/>
              </a:rPr>
              <a:t>referente</a:t>
            </a:r>
            <a:r>
              <a:rPr lang="en-US" sz="2300" dirty="0">
                <a:solidFill>
                  <a:srgbClr val="996633"/>
                </a:solidFill>
                <a:latin typeface="Inter"/>
              </a:rPr>
              <a:t> </a:t>
            </a:r>
            <a:r>
              <a:rPr lang="en-US" sz="2300" dirty="0" err="1">
                <a:solidFill>
                  <a:srgbClr val="996633"/>
                </a:solidFill>
                <a:latin typeface="Inter"/>
              </a:rPr>
              <a:t>aos</a:t>
            </a:r>
            <a:r>
              <a:rPr lang="en-US" sz="2300" dirty="0">
                <a:solidFill>
                  <a:srgbClr val="996633"/>
                </a:solidFill>
                <a:latin typeface="Inter"/>
              </a:rPr>
              <a:t> </a:t>
            </a:r>
            <a:r>
              <a:rPr lang="en-US" sz="2300" dirty="0" err="1">
                <a:solidFill>
                  <a:srgbClr val="996633"/>
                </a:solidFill>
                <a:latin typeface="Inter"/>
              </a:rPr>
              <a:t>princípios</a:t>
            </a:r>
            <a:r>
              <a:rPr lang="en-US" sz="2300" dirty="0">
                <a:solidFill>
                  <a:srgbClr val="996633"/>
                </a:solidFill>
                <a:latin typeface="Inter"/>
              </a:rPr>
              <a:t> </a:t>
            </a:r>
            <a:r>
              <a:rPr lang="en-US" sz="2300" dirty="0" err="1">
                <a:solidFill>
                  <a:srgbClr val="996633"/>
                </a:solidFill>
                <a:latin typeface="Inter"/>
              </a:rPr>
              <a:t>orientadores</a:t>
            </a:r>
            <a:r>
              <a:rPr lang="en-US" sz="2300" dirty="0">
                <a:solidFill>
                  <a:srgbClr val="996633"/>
                </a:solidFill>
                <a:latin typeface="Inter"/>
              </a:rPr>
              <a:t> e </a:t>
            </a:r>
            <a:r>
              <a:rPr lang="en-US" sz="2300" dirty="0" err="1">
                <a:solidFill>
                  <a:srgbClr val="996633"/>
                </a:solidFill>
                <a:latin typeface="Inter"/>
              </a:rPr>
              <a:t>especiais</a:t>
            </a:r>
            <a:r>
              <a:rPr lang="en-US" sz="2300" dirty="0">
                <a:solidFill>
                  <a:srgbClr val="996633"/>
                </a:solidFill>
                <a:latin typeface="Inter"/>
              </a:rPr>
              <a:t> do </a:t>
            </a:r>
            <a:r>
              <a:rPr lang="en-US" sz="2300" dirty="0" err="1">
                <a:solidFill>
                  <a:srgbClr val="996633"/>
                </a:solidFill>
                <a:latin typeface="Inter"/>
              </a:rPr>
              <a:t>Decreto</a:t>
            </a:r>
            <a:r>
              <a:rPr lang="en-US" sz="2300" dirty="0">
                <a:solidFill>
                  <a:srgbClr val="996633"/>
                </a:solidFill>
                <a:latin typeface="Inter"/>
              </a:rPr>
              <a:t> de Lei nº115/2009, </a:t>
            </a:r>
            <a:r>
              <a:rPr lang="en-US" sz="2300" dirty="0" err="1">
                <a:solidFill>
                  <a:srgbClr val="996633"/>
                </a:solidFill>
                <a:latin typeface="Inter"/>
              </a:rPr>
              <a:t>alínea</a:t>
            </a:r>
            <a:r>
              <a:rPr lang="en-US" sz="2300" dirty="0">
                <a:solidFill>
                  <a:srgbClr val="996633"/>
                </a:solidFill>
                <a:latin typeface="Inter"/>
              </a:rPr>
              <a:t> 2, de 12 de </a:t>
            </a:r>
            <a:r>
              <a:rPr lang="en-US" sz="2300" dirty="0" err="1">
                <a:solidFill>
                  <a:srgbClr val="996633"/>
                </a:solidFill>
                <a:latin typeface="Inter"/>
              </a:rPr>
              <a:t>Outubro</a:t>
            </a:r>
            <a:r>
              <a:rPr lang="en-US" sz="2300" dirty="0">
                <a:solidFill>
                  <a:srgbClr val="996633"/>
                </a:solidFill>
                <a:latin typeface="Inter"/>
              </a:rPr>
              <a:t> </a:t>
            </a:r>
            <a:r>
              <a:rPr lang="en-US" sz="2300" dirty="0" err="1">
                <a:solidFill>
                  <a:srgbClr val="996633"/>
                </a:solidFill>
                <a:latin typeface="Inter"/>
              </a:rPr>
              <a:t>diz</a:t>
            </a:r>
            <a:r>
              <a:rPr lang="en-US" sz="2300" dirty="0">
                <a:solidFill>
                  <a:srgbClr val="996633"/>
                </a:solidFill>
                <a:latin typeface="Inter"/>
              </a:rPr>
              <a:t> que </a:t>
            </a:r>
            <a:r>
              <a:rPr lang="en-US" sz="2300" i="1" dirty="0">
                <a:solidFill>
                  <a:srgbClr val="996633"/>
                </a:solidFill>
                <a:latin typeface="Inter"/>
              </a:rPr>
              <a:t>“a </a:t>
            </a:r>
            <a:r>
              <a:rPr lang="en-US" sz="2300" i="1" dirty="0" err="1">
                <a:solidFill>
                  <a:srgbClr val="996633"/>
                </a:solidFill>
                <a:latin typeface="Inter"/>
              </a:rPr>
              <a:t>execução</a:t>
            </a:r>
            <a:r>
              <a:rPr lang="en-US" sz="2300" i="1" dirty="0">
                <a:solidFill>
                  <a:srgbClr val="996633"/>
                </a:solidFill>
                <a:latin typeface="Inter"/>
              </a:rPr>
              <a:t> d</a:t>
            </a:r>
            <a:r>
              <a:rPr lang="pt-PT" sz="2300" i="1" dirty="0">
                <a:solidFill>
                  <a:srgbClr val="996633"/>
                </a:solidFill>
                <a:latin typeface="Inter"/>
              </a:rPr>
              <a:t>as penas e medidas privativas da liberdade a maiores de 65 anos deve respeitar as suas necessidades específicas e o seu estado de saúde e de autonomia, nomeadamente garantindo-lhes o auxílio necessário nas atividades da vida diária e assegurando-lhes condições de alojamento, segurança, atividades e programas especialmente adequados</a:t>
            </a:r>
            <a:r>
              <a:rPr lang="en-US" sz="2300" i="1" dirty="0">
                <a:solidFill>
                  <a:srgbClr val="996633"/>
                </a:solidFill>
                <a:latin typeface="Inter"/>
              </a:rPr>
              <a:t>”. </a:t>
            </a:r>
          </a:p>
        </p:txBody>
      </p:sp>
      <p:sp>
        <p:nvSpPr>
          <p:cNvPr id="9" name="Freeform 9"/>
          <p:cNvSpPr/>
          <p:nvPr/>
        </p:nvSpPr>
        <p:spPr>
          <a:xfrm>
            <a:off x="-260881" y="8863050"/>
            <a:ext cx="2827188" cy="2847900"/>
          </a:xfrm>
          <a:custGeom>
            <a:avLst/>
            <a:gdLst/>
            <a:ahLst/>
            <a:cxnLst/>
            <a:rect l="l" t="t" r="r" b="b"/>
            <a:pathLst>
              <a:path w="2827188" h="2847900">
                <a:moveTo>
                  <a:pt x="0" y="0"/>
                </a:moveTo>
                <a:lnTo>
                  <a:pt x="2827187" y="0"/>
                </a:lnTo>
                <a:lnTo>
                  <a:pt x="2827187" y="2847899"/>
                </a:lnTo>
                <a:lnTo>
                  <a:pt x="0" y="284789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t-PT" dirty="0"/>
          </a:p>
        </p:txBody>
      </p:sp>
      <p:sp>
        <p:nvSpPr>
          <p:cNvPr id="10" name="Freeform 10"/>
          <p:cNvSpPr/>
          <p:nvPr/>
        </p:nvSpPr>
        <p:spPr>
          <a:xfrm>
            <a:off x="-400099" y="-1826661"/>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t-PT" dirty="0"/>
          </a:p>
        </p:txBody>
      </p:sp>
      <p:grpSp>
        <p:nvGrpSpPr>
          <p:cNvPr id="11" name="Group 11"/>
          <p:cNvGrpSpPr/>
          <p:nvPr/>
        </p:nvGrpSpPr>
        <p:grpSpPr>
          <a:xfrm>
            <a:off x="-822252" y="9220200"/>
            <a:ext cx="3086100" cy="3086100"/>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alpha val="55686"/>
                </a:srgbClr>
              </a:solidFill>
              <a:prstDash val="solid"/>
              <a:miter/>
            </a:ln>
          </p:spPr>
          <p:txBody>
            <a:bodyPr/>
            <a:lstStyle/>
            <a:p>
              <a:endParaRPr lang="pt-PT" dirty="0"/>
            </a:p>
          </p:txBody>
        </p:sp>
        <p:sp>
          <p:nvSpPr>
            <p:cNvPr id="13" name="TextBox 13"/>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14" name="Group 14"/>
          <p:cNvGrpSpPr/>
          <p:nvPr/>
        </p:nvGrpSpPr>
        <p:grpSpPr>
          <a:xfrm>
            <a:off x="-1111574" y="-631655"/>
            <a:ext cx="3086100" cy="3086100"/>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alpha val="55686"/>
                </a:srgbClr>
              </a:solidFill>
              <a:prstDash val="solid"/>
              <a:miter/>
            </a:ln>
          </p:spPr>
          <p:txBody>
            <a:bodyPr/>
            <a:lstStyle/>
            <a:p>
              <a:endParaRPr lang="pt-PT" dirty="0"/>
            </a:p>
          </p:txBody>
        </p:sp>
        <p:sp>
          <p:nvSpPr>
            <p:cNvPr id="16" name="TextBox 1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sp>
        <p:nvSpPr>
          <p:cNvPr id="17" name="TextBox 6">
            <a:extLst>
              <a:ext uri="{FF2B5EF4-FFF2-40B4-BE49-F238E27FC236}">
                <a16:creationId xmlns:a16="http://schemas.microsoft.com/office/drawing/2014/main" id="{BF08E469-ECB9-8E49-6C82-2234B79BD637}"/>
              </a:ext>
            </a:extLst>
          </p:cNvPr>
          <p:cNvSpPr txBox="1"/>
          <p:nvPr/>
        </p:nvSpPr>
        <p:spPr>
          <a:xfrm>
            <a:off x="1587355" y="6919762"/>
            <a:ext cx="15526421" cy="998478"/>
          </a:xfrm>
          <a:prstGeom prst="rect">
            <a:avLst/>
          </a:prstGeom>
        </p:spPr>
        <p:txBody>
          <a:bodyPr wrap="square" lIns="0" tIns="0" rIns="0" bIns="0" rtlCol="0" anchor="t">
            <a:spAutoFit/>
          </a:bodyPr>
          <a:lstStyle/>
          <a:p>
            <a:pPr marL="342900" indent="-342900" algn="l">
              <a:lnSpc>
                <a:spcPct val="150000"/>
              </a:lnSpc>
              <a:buFont typeface="Arial" panose="020B0604020202020204" pitchFamily="34" charset="0"/>
              <a:buChar char="•"/>
            </a:pPr>
            <a:r>
              <a:rPr lang="pt-PT" sz="2300">
                <a:solidFill>
                  <a:srgbClr val="000000"/>
                </a:solidFill>
                <a:latin typeface="Inter"/>
              </a:rPr>
              <a:t>Na legislação este é o único artigo orientado de forma clara para a população reclusa em idade avançada (Ferreira </a:t>
            </a:r>
            <a:r>
              <a:rPr lang="pt-PT" sz="2300" dirty="0" err="1">
                <a:solidFill>
                  <a:srgbClr val="000000"/>
                </a:solidFill>
                <a:latin typeface="Inter"/>
              </a:rPr>
              <a:t>et</a:t>
            </a:r>
            <a:r>
              <a:rPr lang="pt-PT" sz="2300" dirty="0">
                <a:solidFill>
                  <a:srgbClr val="000000"/>
                </a:solidFill>
                <a:latin typeface="Inter"/>
              </a:rPr>
              <a:t> al., 2017). </a:t>
            </a:r>
          </a:p>
        </p:txBody>
      </p:sp>
      <p:sp>
        <p:nvSpPr>
          <p:cNvPr id="5" name="TextBox 5"/>
          <p:cNvSpPr txBox="1"/>
          <p:nvPr/>
        </p:nvSpPr>
        <p:spPr>
          <a:xfrm>
            <a:off x="-76200" y="1382350"/>
            <a:ext cx="18364200" cy="839589"/>
          </a:xfrm>
          <a:prstGeom prst="rect">
            <a:avLst/>
          </a:prstGeom>
        </p:spPr>
        <p:txBody>
          <a:bodyPr wrap="square" lIns="0" tIns="0" rIns="0" bIns="0" rtlCol="0" anchor="t">
            <a:spAutoFit/>
          </a:bodyPr>
          <a:lstStyle/>
          <a:p>
            <a:pPr algn="ctr">
              <a:lnSpc>
                <a:spcPts val="6470"/>
              </a:lnSpc>
            </a:pPr>
            <a:r>
              <a:rPr lang="en-US" sz="7110" b="1" dirty="0" err="1">
                <a:solidFill>
                  <a:srgbClr val="000000"/>
                </a:solidFill>
                <a:latin typeface="Inter" panose="020B0604020202020204" charset="0"/>
                <a:ea typeface="Inter" panose="020B0604020202020204" charset="0"/>
              </a:rPr>
              <a:t>Reinserção</a:t>
            </a:r>
            <a:r>
              <a:rPr lang="en-US" sz="7110" b="1" dirty="0">
                <a:solidFill>
                  <a:srgbClr val="000000"/>
                </a:solidFill>
                <a:latin typeface="Inter" panose="020B0604020202020204" charset="0"/>
                <a:ea typeface="Inter" panose="020B0604020202020204" charset="0"/>
              </a:rPr>
              <a:t> Social e </a:t>
            </a:r>
            <a:r>
              <a:rPr lang="en-US" sz="7110" b="1" dirty="0" err="1">
                <a:solidFill>
                  <a:srgbClr val="000000"/>
                </a:solidFill>
                <a:latin typeface="Inter" panose="020B0604020202020204" charset="0"/>
                <a:ea typeface="Inter" panose="020B0604020202020204" charset="0"/>
              </a:rPr>
              <a:t>Envelhecimento</a:t>
            </a:r>
            <a:endParaRPr lang="en-US" sz="7110" b="1" dirty="0">
              <a:solidFill>
                <a:srgbClr val="000000"/>
              </a:solidFill>
              <a:latin typeface="Inter" panose="020B0604020202020204" charset="0"/>
              <a:ea typeface="Inter" panose="020B0604020202020204" charset="0"/>
            </a:endParaRPr>
          </a:p>
        </p:txBody>
      </p:sp>
    </p:spTree>
    <p:extLst>
      <p:ext uri="{BB962C8B-B14F-4D97-AF65-F5344CB8AC3E}">
        <p14:creationId xmlns:p14="http://schemas.microsoft.com/office/powerpoint/2010/main" val="1948455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sp>
        <p:nvSpPr>
          <p:cNvPr id="26" name="AutoShape 26"/>
          <p:cNvSpPr/>
          <p:nvPr/>
        </p:nvSpPr>
        <p:spPr>
          <a:xfrm>
            <a:off x="6867878" y="2140712"/>
            <a:ext cx="9418320" cy="0"/>
          </a:xfrm>
          <a:prstGeom prst="line">
            <a:avLst/>
          </a:prstGeom>
          <a:ln w="47625" cap="flat">
            <a:solidFill>
              <a:srgbClr val="97745A"/>
            </a:solidFill>
            <a:prstDash val="solid"/>
            <a:headEnd type="none" w="sm" len="sm"/>
            <a:tailEnd type="none" w="sm" len="sm"/>
          </a:ln>
        </p:spPr>
        <p:txBody>
          <a:bodyPr/>
          <a:lstStyle/>
          <a:p>
            <a:endParaRPr lang="pt-PT"/>
          </a:p>
        </p:txBody>
      </p:sp>
      <p:sp>
        <p:nvSpPr>
          <p:cNvPr id="27" name="Freeform 27"/>
          <p:cNvSpPr/>
          <p:nvPr/>
        </p:nvSpPr>
        <p:spPr>
          <a:xfrm>
            <a:off x="13459010" y="8487728"/>
            <a:ext cx="2827188" cy="2847900"/>
          </a:xfrm>
          <a:custGeom>
            <a:avLst/>
            <a:gdLst/>
            <a:ahLst/>
            <a:cxnLst/>
            <a:rect l="l" t="t" r="r" b="b"/>
            <a:pathLst>
              <a:path w="2827188" h="2847900">
                <a:moveTo>
                  <a:pt x="0" y="0"/>
                </a:moveTo>
                <a:lnTo>
                  <a:pt x="2827188" y="0"/>
                </a:lnTo>
                <a:lnTo>
                  <a:pt x="2827188" y="2847899"/>
                </a:lnTo>
                <a:lnTo>
                  <a:pt x="0" y="28478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PT"/>
          </a:p>
        </p:txBody>
      </p:sp>
      <p:grpSp>
        <p:nvGrpSpPr>
          <p:cNvPr id="28" name="Group 28"/>
          <p:cNvGrpSpPr/>
          <p:nvPr/>
        </p:nvGrpSpPr>
        <p:grpSpPr>
          <a:xfrm>
            <a:off x="16744950" y="-1543050"/>
            <a:ext cx="3086100" cy="3086100"/>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endParaRPr lang="pt-PT"/>
            </a:p>
          </p:txBody>
        </p:sp>
        <p:sp>
          <p:nvSpPr>
            <p:cNvPr id="30" name="TextBox 3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31" name="Group 31"/>
          <p:cNvGrpSpPr/>
          <p:nvPr/>
        </p:nvGrpSpPr>
        <p:grpSpPr>
          <a:xfrm>
            <a:off x="11385585" y="9258300"/>
            <a:ext cx="3086100" cy="3086100"/>
            <a:chOff x="0" y="0"/>
            <a:chExt cx="812800" cy="812800"/>
          </a:xfrm>
        </p:grpSpPr>
        <p:sp>
          <p:nvSpPr>
            <p:cNvPr id="32" name="Freeform 3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endParaRPr lang="pt-PT"/>
            </a:p>
          </p:txBody>
        </p:sp>
        <p:sp>
          <p:nvSpPr>
            <p:cNvPr id="33" name="TextBox 33"/>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43" name="AutoShape 26">
            <a:extLst>
              <a:ext uri="{FF2B5EF4-FFF2-40B4-BE49-F238E27FC236}">
                <a16:creationId xmlns:a16="http://schemas.microsoft.com/office/drawing/2014/main" id="{BC44B920-76F5-0704-3318-5C2CE629A2E5}"/>
              </a:ext>
            </a:extLst>
          </p:cNvPr>
          <p:cNvSpPr/>
          <p:nvPr/>
        </p:nvSpPr>
        <p:spPr>
          <a:xfrm>
            <a:off x="1752600" y="8877300"/>
            <a:ext cx="9418320" cy="0"/>
          </a:xfrm>
          <a:prstGeom prst="line">
            <a:avLst/>
          </a:prstGeom>
          <a:ln w="47625" cap="flat">
            <a:solidFill>
              <a:srgbClr val="97745A"/>
            </a:solidFill>
            <a:prstDash val="solid"/>
            <a:headEnd type="none" w="sm" len="sm"/>
            <a:tailEnd type="none" w="sm" len="sm"/>
          </a:ln>
        </p:spPr>
        <p:txBody>
          <a:bodyPr/>
          <a:lstStyle/>
          <a:p>
            <a:endParaRPr lang="pt-PT"/>
          </a:p>
        </p:txBody>
      </p:sp>
      <p:pic>
        <p:nvPicPr>
          <p:cNvPr id="45" name="Imagem 44">
            <a:extLst>
              <a:ext uri="{FF2B5EF4-FFF2-40B4-BE49-F238E27FC236}">
                <a16:creationId xmlns:a16="http://schemas.microsoft.com/office/drawing/2014/main" id="{C87EBEAC-C47F-506B-4730-6C51ED8F4B1F}"/>
              </a:ext>
            </a:extLst>
          </p:cNvPr>
          <p:cNvPicPr>
            <a:picLocks noChangeAspect="1"/>
          </p:cNvPicPr>
          <p:nvPr/>
        </p:nvPicPr>
        <p:blipFill>
          <a:blip r:embed="rId5"/>
          <a:stretch>
            <a:fillRect/>
          </a:stretch>
        </p:blipFill>
        <p:spPr>
          <a:xfrm>
            <a:off x="1418519" y="2247900"/>
            <a:ext cx="5058481" cy="4115374"/>
          </a:xfrm>
          <a:prstGeom prst="rect">
            <a:avLst/>
          </a:prstGeom>
        </p:spPr>
      </p:pic>
      <p:pic>
        <p:nvPicPr>
          <p:cNvPr id="47" name="Imagem 46">
            <a:extLst>
              <a:ext uri="{FF2B5EF4-FFF2-40B4-BE49-F238E27FC236}">
                <a16:creationId xmlns:a16="http://schemas.microsoft.com/office/drawing/2014/main" id="{4AD85908-71E3-4CB2-036A-9C3EC9CE2E28}"/>
              </a:ext>
            </a:extLst>
          </p:cNvPr>
          <p:cNvPicPr>
            <a:picLocks noChangeAspect="1"/>
          </p:cNvPicPr>
          <p:nvPr/>
        </p:nvPicPr>
        <p:blipFill>
          <a:blip r:embed="rId6"/>
          <a:stretch>
            <a:fillRect/>
          </a:stretch>
        </p:blipFill>
        <p:spPr>
          <a:xfrm>
            <a:off x="8382000" y="2452716"/>
            <a:ext cx="7992590" cy="3705742"/>
          </a:xfrm>
          <a:prstGeom prst="rect">
            <a:avLst/>
          </a:prstGeom>
        </p:spPr>
      </p:pic>
      <p:pic>
        <p:nvPicPr>
          <p:cNvPr id="49" name="Imagem 48">
            <a:extLst>
              <a:ext uri="{FF2B5EF4-FFF2-40B4-BE49-F238E27FC236}">
                <a16:creationId xmlns:a16="http://schemas.microsoft.com/office/drawing/2014/main" id="{EA446AB0-08D8-BAE0-7E4C-9BD7F5647A1F}"/>
              </a:ext>
            </a:extLst>
          </p:cNvPr>
          <p:cNvPicPr>
            <a:picLocks noChangeAspect="1"/>
          </p:cNvPicPr>
          <p:nvPr/>
        </p:nvPicPr>
        <p:blipFill>
          <a:blip r:embed="rId7"/>
          <a:stretch>
            <a:fillRect/>
          </a:stretch>
        </p:blipFill>
        <p:spPr>
          <a:xfrm>
            <a:off x="2903193" y="6629548"/>
            <a:ext cx="11698333" cy="1981477"/>
          </a:xfrm>
          <a:prstGeom prst="rect">
            <a:avLst/>
          </a:prstGeom>
        </p:spPr>
      </p:pic>
      <p:sp>
        <p:nvSpPr>
          <p:cNvPr id="2" name="CaixaDeTexto 1">
            <a:extLst>
              <a:ext uri="{FF2B5EF4-FFF2-40B4-BE49-F238E27FC236}">
                <a16:creationId xmlns:a16="http://schemas.microsoft.com/office/drawing/2014/main" id="{E0479A98-2C07-1910-1340-F65A7D0E77B9}"/>
              </a:ext>
            </a:extLst>
          </p:cNvPr>
          <p:cNvSpPr txBox="1"/>
          <p:nvPr/>
        </p:nvSpPr>
        <p:spPr>
          <a:xfrm>
            <a:off x="7081238" y="1142601"/>
            <a:ext cx="8991600" cy="800219"/>
          </a:xfrm>
          <a:prstGeom prst="rect">
            <a:avLst/>
          </a:prstGeom>
          <a:noFill/>
          <a:ln w="38100">
            <a:solidFill>
              <a:srgbClr val="996633"/>
            </a:solidFill>
          </a:ln>
        </p:spPr>
        <p:txBody>
          <a:bodyPr wrap="square" rtlCol="0">
            <a:spAutoFit/>
          </a:bodyPr>
          <a:lstStyle/>
          <a:p>
            <a:pPr algn="just"/>
            <a:r>
              <a:rPr lang="pt-PT" sz="2300" b="1" dirty="0">
                <a:latin typeface="Inter" panose="020B0604020202020204" charset="0"/>
                <a:ea typeface="Inter" panose="020B0604020202020204" charset="0"/>
              </a:rPr>
              <a:t>População Alvo</a:t>
            </a:r>
            <a:r>
              <a:rPr lang="pt-PT" sz="2300" dirty="0">
                <a:latin typeface="Inter" panose="020B0604020202020204" charset="0"/>
                <a:ea typeface="Inter" panose="020B0604020202020204" charset="0"/>
              </a:rPr>
              <a:t>: Indivíduos do sexo masculino, com 60 anos ou mais, ex-reclusos.</a:t>
            </a:r>
          </a:p>
        </p:txBody>
      </p:sp>
    </p:spTree>
    <p:extLst>
      <p:ext uri="{BB962C8B-B14F-4D97-AF65-F5344CB8AC3E}">
        <p14:creationId xmlns:p14="http://schemas.microsoft.com/office/powerpoint/2010/main" val="747462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pSp>
        <p:nvGrpSpPr>
          <p:cNvPr id="2" name="Group 2"/>
          <p:cNvGrpSpPr/>
          <p:nvPr/>
        </p:nvGrpSpPr>
        <p:grpSpPr>
          <a:xfrm>
            <a:off x="15135225" y="84045"/>
            <a:ext cx="3086100" cy="308610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endParaRPr lang="pt-PT" dirty="0"/>
            </a:p>
          </p:txBody>
        </p:sp>
        <p:sp>
          <p:nvSpPr>
            <p:cNvPr id="4" name="TextBox 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sp>
        <p:nvSpPr>
          <p:cNvPr id="13" name="Freeform 13"/>
          <p:cNvSpPr/>
          <p:nvPr/>
        </p:nvSpPr>
        <p:spPr>
          <a:xfrm>
            <a:off x="297012" y="8267700"/>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PT" dirty="0"/>
          </a:p>
        </p:txBody>
      </p:sp>
      <p:grpSp>
        <p:nvGrpSpPr>
          <p:cNvPr id="5" name="Group 5"/>
          <p:cNvGrpSpPr/>
          <p:nvPr/>
        </p:nvGrpSpPr>
        <p:grpSpPr>
          <a:xfrm>
            <a:off x="167556" y="7886700"/>
            <a:ext cx="3086100" cy="6858614"/>
            <a:chOff x="-58322" y="-1069784"/>
            <a:chExt cx="812800" cy="1806384"/>
          </a:xfrm>
        </p:grpSpPr>
        <p:sp>
          <p:nvSpPr>
            <p:cNvPr id="6" name="Freeform 6"/>
            <p:cNvSpPr/>
            <p:nvPr/>
          </p:nvSpPr>
          <p:spPr>
            <a:xfrm>
              <a:off x="-58322" y="-1069784"/>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endParaRPr lang="pt-PT" dirty="0"/>
            </a:p>
          </p:txBody>
        </p:sp>
        <p:sp>
          <p:nvSpPr>
            <p:cNvPr id="7" name="TextBox 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sp>
        <p:nvSpPr>
          <p:cNvPr id="10" name="TextBox 10"/>
          <p:cNvSpPr txBox="1"/>
          <p:nvPr/>
        </p:nvSpPr>
        <p:spPr>
          <a:xfrm>
            <a:off x="4000500" y="705448"/>
            <a:ext cx="10287000" cy="839589"/>
          </a:xfrm>
          <a:prstGeom prst="rect">
            <a:avLst/>
          </a:prstGeom>
        </p:spPr>
        <p:txBody>
          <a:bodyPr wrap="square" lIns="0" tIns="0" rIns="0" bIns="0" rtlCol="0" anchor="t">
            <a:spAutoFit/>
          </a:bodyPr>
          <a:lstStyle/>
          <a:p>
            <a:pPr algn="ctr">
              <a:lnSpc>
                <a:spcPts val="6470"/>
              </a:lnSpc>
            </a:pPr>
            <a:r>
              <a:rPr lang="en-US" sz="7110" b="1" dirty="0" err="1">
                <a:solidFill>
                  <a:srgbClr val="000000"/>
                </a:solidFill>
                <a:latin typeface="Inter "/>
              </a:rPr>
              <a:t>Necessidades</a:t>
            </a:r>
            <a:endParaRPr lang="en-US" sz="7110" b="1" dirty="0">
              <a:solidFill>
                <a:srgbClr val="000000"/>
              </a:solidFill>
              <a:latin typeface="Inter "/>
            </a:endParaRPr>
          </a:p>
        </p:txBody>
      </p:sp>
      <p:sp>
        <p:nvSpPr>
          <p:cNvPr id="14" name="Freeform 14"/>
          <p:cNvSpPr/>
          <p:nvPr/>
        </p:nvSpPr>
        <p:spPr>
          <a:xfrm>
            <a:off x="15264681" y="-450320"/>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PT" dirty="0"/>
          </a:p>
        </p:txBody>
      </p:sp>
      <p:sp>
        <p:nvSpPr>
          <p:cNvPr id="15" name="CaixaDeTexto 14">
            <a:extLst>
              <a:ext uri="{FF2B5EF4-FFF2-40B4-BE49-F238E27FC236}">
                <a16:creationId xmlns:a16="http://schemas.microsoft.com/office/drawing/2014/main" id="{3A11108C-D460-09B0-BF30-1F1012809B54}"/>
              </a:ext>
            </a:extLst>
          </p:cNvPr>
          <p:cNvSpPr txBox="1"/>
          <p:nvPr/>
        </p:nvSpPr>
        <p:spPr>
          <a:xfrm>
            <a:off x="1543050" y="2789646"/>
            <a:ext cx="15830550" cy="4972964"/>
          </a:xfrm>
          <a:prstGeom prst="rect">
            <a:avLst/>
          </a:prstGeom>
          <a:noFill/>
        </p:spPr>
        <p:txBody>
          <a:bodyPr wrap="square" rtlCol="0">
            <a:spAutoFit/>
          </a:bodyPr>
          <a:lstStyle/>
          <a:p>
            <a:pPr marL="285750" indent="-285750">
              <a:lnSpc>
                <a:spcPct val="200000"/>
              </a:lnSpc>
              <a:buFont typeface="Arial" panose="020B0604020202020204" pitchFamily="34" charset="0"/>
              <a:buChar char="•"/>
            </a:pPr>
            <a:r>
              <a:rPr lang="pt-PT" sz="2300" dirty="0">
                <a:latin typeface="Inter" panose="020B0604020202020204" charset="0"/>
                <a:ea typeface="Inter" panose="020B0604020202020204" charset="0"/>
              </a:rPr>
              <a:t>As pessoas desta faixa etária, apresentam uma rede social menor, o que aumenta a probabilidade de isolamento social.</a:t>
            </a:r>
          </a:p>
          <a:p>
            <a:pPr marL="285750" indent="-285750">
              <a:lnSpc>
                <a:spcPct val="200000"/>
              </a:lnSpc>
              <a:buFont typeface="Arial" panose="020B0604020202020204" pitchFamily="34" charset="0"/>
              <a:buChar char="•"/>
            </a:pPr>
            <a:r>
              <a:rPr lang="pt-PT" sz="2300" dirty="0">
                <a:latin typeface="Inter" panose="020B0604020202020204" charset="0"/>
                <a:ea typeface="Inter" panose="020B0604020202020204" charset="0"/>
              </a:rPr>
              <a:t>A reincidência acaba por ser uma opção devido a necessidades político-sociais, económicas e de saúde, o que aumenta a probabilidade de não terem para onde ir.</a:t>
            </a:r>
          </a:p>
          <a:p>
            <a:pPr marL="285750" indent="-285750">
              <a:lnSpc>
                <a:spcPct val="200000"/>
              </a:lnSpc>
              <a:buFont typeface="Arial" panose="020B0604020202020204" pitchFamily="34" charset="0"/>
              <a:buChar char="•"/>
            </a:pPr>
            <a:r>
              <a:rPr lang="pt-PT" sz="2300" dirty="0">
                <a:latin typeface="Inter" panose="020B0604020202020204" charset="0"/>
                <a:ea typeface="Inter" panose="020B0604020202020204" charset="0"/>
              </a:rPr>
              <a:t>Nesta faixa etária apresentam mais dificuldades físicas e de estado de saúde em geral.</a:t>
            </a:r>
          </a:p>
          <a:p>
            <a:pPr marL="285750" indent="-285750">
              <a:lnSpc>
                <a:spcPct val="200000"/>
              </a:lnSpc>
              <a:buFont typeface="Arial" panose="020B0604020202020204" pitchFamily="34" charset="0"/>
              <a:buChar char="•"/>
            </a:pPr>
            <a:r>
              <a:rPr lang="pt-PT" sz="2300" dirty="0">
                <a:latin typeface="Inter" panose="020B0604020202020204" charset="0"/>
                <a:ea typeface="Inter" panose="020B0604020202020204" charset="0"/>
              </a:rPr>
              <a:t>O resultado da institucionalização prisional engloba a perda de identidade e privacidade.</a:t>
            </a:r>
          </a:p>
          <a:p>
            <a:pPr marL="285750" indent="-285750">
              <a:lnSpc>
                <a:spcPct val="200000"/>
              </a:lnSpc>
              <a:buFont typeface="Arial" panose="020B0604020202020204" pitchFamily="34" charset="0"/>
              <a:buChar char="•"/>
            </a:pPr>
            <a:r>
              <a:rPr lang="pt-PT" sz="2300" dirty="0">
                <a:latin typeface="Inter" panose="020B0604020202020204" charset="0"/>
                <a:ea typeface="Inter" panose="020B0604020202020204" charset="0"/>
              </a:rPr>
              <a:t>Acresce a tudo isto o carater estigmatizante das prisões.</a:t>
            </a:r>
          </a:p>
        </p:txBody>
      </p:sp>
      <p:sp>
        <p:nvSpPr>
          <p:cNvPr id="16" name="CaixaDeTexto 15">
            <a:extLst>
              <a:ext uri="{FF2B5EF4-FFF2-40B4-BE49-F238E27FC236}">
                <a16:creationId xmlns:a16="http://schemas.microsoft.com/office/drawing/2014/main" id="{566737D2-9DA5-1550-0AE5-9ECBCA3AC411}"/>
              </a:ext>
            </a:extLst>
          </p:cNvPr>
          <p:cNvSpPr txBox="1"/>
          <p:nvPr/>
        </p:nvSpPr>
        <p:spPr>
          <a:xfrm>
            <a:off x="5257800" y="9105901"/>
            <a:ext cx="13182600" cy="369332"/>
          </a:xfrm>
          <a:prstGeom prst="rect">
            <a:avLst/>
          </a:prstGeom>
          <a:noFill/>
        </p:spPr>
        <p:txBody>
          <a:bodyPr wrap="square" rtlCol="0">
            <a:spAutoFit/>
          </a:bodyPr>
          <a:lstStyle/>
          <a:p>
            <a:r>
              <a:rPr lang="pt-PT" sz="1800" dirty="0">
                <a:latin typeface="Inter" panose="020B0604020202020204" charset="0"/>
                <a:ea typeface="Inter" panose="020B0604020202020204" charset="0"/>
              </a:rPr>
              <a:t>(Cordeiro, 2018; </a:t>
            </a:r>
            <a:r>
              <a:rPr lang="pt-PT" sz="1800" dirty="0" err="1">
                <a:latin typeface="Inter" panose="020B0604020202020204" charset="0"/>
                <a:ea typeface="Inter" panose="020B0604020202020204" charset="0"/>
              </a:rPr>
              <a:t>Kamigaki</a:t>
            </a:r>
            <a:r>
              <a:rPr lang="pt-PT" sz="1800" dirty="0">
                <a:latin typeface="Inter" panose="020B0604020202020204" charset="0"/>
                <a:ea typeface="Inter" panose="020B0604020202020204" charset="0"/>
              </a:rPr>
              <a:t> &amp; </a:t>
            </a:r>
            <a:r>
              <a:rPr lang="pt-PT" sz="1800" dirty="0" err="1">
                <a:latin typeface="Inter" panose="020B0604020202020204" charset="0"/>
                <a:ea typeface="Inter" panose="020B0604020202020204" charset="0"/>
              </a:rPr>
              <a:t>Yokotani</a:t>
            </a:r>
            <a:r>
              <a:rPr lang="pt-PT" sz="1800" dirty="0">
                <a:latin typeface="Inter" panose="020B0604020202020204" charset="0"/>
                <a:ea typeface="Inter" panose="020B0604020202020204" charset="0"/>
              </a:rPr>
              <a:t>, 2014; Martins &amp; </a:t>
            </a:r>
            <a:r>
              <a:rPr lang="pt-PT" sz="1800" dirty="0" err="1">
                <a:latin typeface="Inter" panose="020B0604020202020204" charset="0"/>
                <a:ea typeface="Inter" panose="020B0604020202020204" charset="0"/>
              </a:rPr>
              <a:t>Casasnovas</a:t>
            </a:r>
            <a:r>
              <a:rPr lang="pt-PT" sz="1800" dirty="0">
                <a:latin typeface="Inter" panose="020B0604020202020204" charset="0"/>
                <a:ea typeface="Inter" panose="020B0604020202020204" charset="0"/>
              </a:rPr>
              <a:t>, 2014; </a:t>
            </a:r>
            <a:r>
              <a:rPr lang="pt-PT" sz="1800" dirty="0" err="1">
                <a:latin typeface="Inter" panose="020B0604020202020204" charset="0"/>
                <a:ea typeface="Inter" panose="020B0604020202020204" charset="0"/>
              </a:rPr>
              <a:t>Petersilia</a:t>
            </a:r>
            <a:r>
              <a:rPr lang="pt-PT" sz="1800" dirty="0">
                <a:latin typeface="Inter" panose="020B0604020202020204" charset="0"/>
                <a:ea typeface="Inter" panose="020B0604020202020204" charset="0"/>
              </a:rPr>
              <a:t>, 2003; Santos, 2015; Seixo, 2020)</a:t>
            </a:r>
            <a:endParaRPr lang="pt-P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sp>
        <p:nvSpPr>
          <p:cNvPr id="4" name="TextBox 4"/>
          <p:cNvSpPr txBox="1"/>
          <p:nvPr/>
        </p:nvSpPr>
        <p:spPr>
          <a:xfrm>
            <a:off x="2444987" y="770241"/>
            <a:ext cx="13299552" cy="839589"/>
          </a:xfrm>
          <a:prstGeom prst="rect">
            <a:avLst/>
          </a:prstGeom>
        </p:spPr>
        <p:txBody>
          <a:bodyPr wrap="square" lIns="0" tIns="0" rIns="0" bIns="0" rtlCol="0" anchor="t">
            <a:spAutoFit/>
          </a:bodyPr>
          <a:lstStyle/>
          <a:p>
            <a:pPr algn="ctr">
              <a:lnSpc>
                <a:spcPts val="6470"/>
              </a:lnSpc>
            </a:pPr>
            <a:r>
              <a:rPr lang="en-US" sz="7110" b="1" dirty="0">
                <a:solidFill>
                  <a:srgbClr val="000000"/>
                </a:solidFill>
                <a:latin typeface="Inter" panose="020B0604020202020204" charset="0"/>
                <a:ea typeface="Inter" panose="020B0604020202020204" charset="0"/>
              </a:rPr>
              <a:t>Estado </a:t>
            </a:r>
            <a:r>
              <a:rPr lang="en-US" sz="7110" b="1" dirty="0" err="1">
                <a:solidFill>
                  <a:srgbClr val="000000"/>
                </a:solidFill>
                <a:latin typeface="Inter" panose="020B0604020202020204" charset="0"/>
                <a:ea typeface="Inter" panose="020B0604020202020204" charset="0"/>
              </a:rPr>
              <a:t>Atual</a:t>
            </a:r>
            <a:r>
              <a:rPr lang="en-US" sz="7110" b="1" dirty="0">
                <a:solidFill>
                  <a:srgbClr val="000000"/>
                </a:solidFill>
                <a:latin typeface="Inter" panose="020B0604020202020204" charset="0"/>
                <a:ea typeface="Inter" panose="020B0604020202020204" charset="0"/>
              </a:rPr>
              <a:t> vs. </a:t>
            </a:r>
            <a:r>
              <a:rPr lang="en-US" sz="7110" b="1" dirty="0" err="1">
                <a:solidFill>
                  <a:srgbClr val="000000"/>
                </a:solidFill>
                <a:latin typeface="Inter" panose="020B0604020202020204" charset="0"/>
                <a:ea typeface="Inter" panose="020B0604020202020204" charset="0"/>
              </a:rPr>
              <a:t>Desejado</a:t>
            </a:r>
            <a:r>
              <a:rPr lang="en-US" sz="7110" b="1" dirty="0">
                <a:solidFill>
                  <a:srgbClr val="000000"/>
                </a:solidFill>
                <a:latin typeface="Inter" panose="020B0604020202020204" charset="0"/>
                <a:ea typeface="Inter" panose="020B0604020202020204" charset="0"/>
              </a:rPr>
              <a:t> </a:t>
            </a:r>
          </a:p>
        </p:txBody>
      </p:sp>
      <p:grpSp>
        <p:nvGrpSpPr>
          <p:cNvPr id="11" name="Group 11"/>
          <p:cNvGrpSpPr/>
          <p:nvPr/>
        </p:nvGrpSpPr>
        <p:grpSpPr>
          <a:xfrm>
            <a:off x="15938876" y="-812936"/>
            <a:ext cx="3086100" cy="3086100"/>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endParaRPr lang="pt-PT" dirty="0"/>
            </a:p>
          </p:txBody>
        </p:sp>
        <p:sp>
          <p:nvSpPr>
            <p:cNvPr id="13" name="TextBox 13"/>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sp>
        <p:nvSpPr>
          <p:cNvPr id="14" name="Freeform 14"/>
          <p:cNvSpPr/>
          <p:nvPr/>
        </p:nvSpPr>
        <p:spPr>
          <a:xfrm>
            <a:off x="16487110" y="-574736"/>
            <a:ext cx="2827188" cy="2847900"/>
          </a:xfrm>
          <a:custGeom>
            <a:avLst/>
            <a:gdLst/>
            <a:ahLst/>
            <a:cxnLst/>
            <a:rect l="l" t="t" r="r" b="b"/>
            <a:pathLst>
              <a:path w="2827188" h="2847900">
                <a:moveTo>
                  <a:pt x="0" y="0"/>
                </a:moveTo>
                <a:lnTo>
                  <a:pt x="2827187" y="0"/>
                </a:lnTo>
                <a:lnTo>
                  <a:pt x="2827187" y="2847900"/>
                </a:lnTo>
                <a:lnTo>
                  <a:pt x="0" y="2847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t-PT" dirty="0"/>
          </a:p>
        </p:txBody>
      </p:sp>
      <p:pic>
        <p:nvPicPr>
          <p:cNvPr id="17" name="Imagem 16">
            <a:extLst>
              <a:ext uri="{FF2B5EF4-FFF2-40B4-BE49-F238E27FC236}">
                <a16:creationId xmlns:a16="http://schemas.microsoft.com/office/drawing/2014/main" id="{B9A97D4D-C48B-1935-5FD2-16E361688948}"/>
              </a:ext>
            </a:extLst>
          </p:cNvPr>
          <p:cNvPicPr>
            <a:picLocks noChangeAspect="1"/>
          </p:cNvPicPr>
          <p:nvPr/>
        </p:nvPicPr>
        <p:blipFill>
          <a:blip r:embed="rId4"/>
          <a:stretch>
            <a:fillRect/>
          </a:stretch>
        </p:blipFill>
        <p:spPr>
          <a:xfrm>
            <a:off x="228599" y="1767942"/>
            <a:ext cx="8042911" cy="1775358"/>
          </a:xfrm>
          <a:prstGeom prst="rect">
            <a:avLst/>
          </a:prstGeom>
        </p:spPr>
      </p:pic>
      <p:sp>
        <p:nvSpPr>
          <p:cNvPr id="3" name="CaixaDeTexto 2">
            <a:extLst>
              <a:ext uri="{FF2B5EF4-FFF2-40B4-BE49-F238E27FC236}">
                <a16:creationId xmlns:a16="http://schemas.microsoft.com/office/drawing/2014/main" id="{D88488E4-56E4-DB50-74C8-5842A6B557BA}"/>
              </a:ext>
            </a:extLst>
          </p:cNvPr>
          <p:cNvSpPr txBox="1"/>
          <p:nvPr/>
        </p:nvSpPr>
        <p:spPr>
          <a:xfrm>
            <a:off x="609600" y="5147067"/>
            <a:ext cx="5258711" cy="4232056"/>
          </a:xfrm>
          <a:prstGeom prst="rect">
            <a:avLst/>
          </a:prstGeom>
          <a:noFill/>
          <a:ln>
            <a:solidFill>
              <a:srgbClr val="996633"/>
            </a:solidFill>
          </a:ln>
        </p:spPr>
        <p:txBody>
          <a:bodyPr wrap="square" rtlCol="0">
            <a:spAutoFit/>
          </a:bodyPr>
          <a:lstStyle/>
          <a:p>
            <a:pPr marL="342900" indent="-342900">
              <a:lnSpc>
                <a:spcPct val="200000"/>
              </a:lnSpc>
              <a:buFont typeface="Arial" panose="020B0604020202020204" pitchFamily="34" charset="0"/>
              <a:buChar char="•"/>
            </a:pPr>
            <a:r>
              <a:rPr lang="pt-PT" sz="2300" dirty="0">
                <a:latin typeface="Inter" panose="020B0604020202020204" charset="0"/>
                <a:ea typeface="Inter" panose="020B0604020202020204" charset="0"/>
              </a:rPr>
              <a:t>A RESHAPE é uma organização que tem como missão “garantir a reinserção digna de todas as pessoas que estão ou estiveram presas”. Esta organização tem apoio da DGRSP.	 </a:t>
            </a:r>
          </a:p>
        </p:txBody>
      </p:sp>
      <p:sp>
        <p:nvSpPr>
          <p:cNvPr id="7" name="Seta: Para Baixo 6">
            <a:extLst>
              <a:ext uri="{FF2B5EF4-FFF2-40B4-BE49-F238E27FC236}">
                <a16:creationId xmlns:a16="http://schemas.microsoft.com/office/drawing/2014/main" id="{1215DFA0-4F54-955F-C07E-25A9EEF3C8F5}"/>
              </a:ext>
            </a:extLst>
          </p:cNvPr>
          <p:cNvSpPr/>
          <p:nvPr/>
        </p:nvSpPr>
        <p:spPr>
          <a:xfrm>
            <a:off x="2737491" y="3664920"/>
            <a:ext cx="761999" cy="1295400"/>
          </a:xfrm>
          <a:prstGeom prst="downArrow">
            <a:avLst/>
          </a:prstGeom>
          <a:solidFill>
            <a:srgbClr val="996633"/>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8" name="Seta: Para a Direita 7">
            <a:extLst>
              <a:ext uri="{FF2B5EF4-FFF2-40B4-BE49-F238E27FC236}">
                <a16:creationId xmlns:a16="http://schemas.microsoft.com/office/drawing/2014/main" id="{E29CDC5E-E9E4-9887-F56C-8E31319EEC0F}"/>
              </a:ext>
            </a:extLst>
          </p:cNvPr>
          <p:cNvSpPr/>
          <p:nvPr/>
        </p:nvSpPr>
        <p:spPr>
          <a:xfrm>
            <a:off x="8458200" y="2324100"/>
            <a:ext cx="1371600" cy="625598"/>
          </a:xfrm>
          <a:prstGeom prst="rightArrow">
            <a:avLst/>
          </a:prstGeom>
          <a:solidFill>
            <a:srgbClr val="996633"/>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6" name="TextBox 13">
            <a:extLst>
              <a:ext uri="{FF2B5EF4-FFF2-40B4-BE49-F238E27FC236}">
                <a16:creationId xmlns:a16="http://schemas.microsoft.com/office/drawing/2014/main" id="{DA823645-7696-F0F8-B42D-F3BCD64E8C34}"/>
              </a:ext>
            </a:extLst>
          </p:cNvPr>
          <p:cNvSpPr txBox="1"/>
          <p:nvPr/>
        </p:nvSpPr>
        <p:spPr>
          <a:xfrm>
            <a:off x="7177683" y="6126361"/>
            <a:ext cx="2507456" cy="2652117"/>
          </a:xfrm>
          <a:prstGeom prst="rect">
            <a:avLst/>
          </a:prstGeom>
        </p:spPr>
        <p:txBody>
          <a:bodyPr lIns="50800" tIns="50800" rIns="50800" bIns="50800" rtlCol="0" anchor="ctr"/>
          <a:lstStyle/>
          <a:p>
            <a:pPr algn="ctr">
              <a:lnSpc>
                <a:spcPts val="2659"/>
              </a:lnSpc>
            </a:pPr>
            <a:endParaRPr dirty="0"/>
          </a:p>
        </p:txBody>
      </p:sp>
      <p:sp>
        <p:nvSpPr>
          <p:cNvPr id="19" name="Oval 18">
            <a:extLst>
              <a:ext uri="{FF2B5EF4-FFF2-40B4-BE49-F238E27FC236}">
                <a16:creationId xmlns:a16="http://schemas.microsoft.com/office/drawing/2014/main" id="{EB1D0CF3-E392-E793-BE03-291DB093A46F}"/>
              </a:ext>
            </a:extLst>
          </p:cNvPr>
          <p:cNvSpPr/>
          <p:nvPr/>
        </p:nvSpPr>
        <p:spPr>
          <a:xfrm>
            <a:off x="7692330" y="6239722"/>
            <a:ext cx="3131939" cy="2903339"/>
          </a:xfrm>
          <a:prstGeom prst="ellipse">
            <a:avLst/>
          </a:prstGeom>
          <a:solidFill>
            <a:srgbClr val="996633"/>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sz="2300" dirty="0">
                <a:latin typeface="Inter" panose="020B0604020202020204" charset="0"/>
                <a:ea typeface="Inter" panose="020B0604020202020204" charset="0"/>
              </a:rPr>
              <a:t>E programas específicos para a população em idade avançada?</a:t>
            </a:r>
          </a:p>
        </p:txBody>
      </p:sp>
      <p:sp>
        <p:nvSpPr>
          <p:cNvPr id="18" name="CaixaDeTexto 17">
            <a:extLst>
              <a:ext uri="{FF2B5EF4-FFF2-40B4-BE49-F238E27FC236}">
                <a16:creationId xmlns:a16="http://schemas.microsoft.com/office/drawing/2014/main" id="{57CC797F-3335-3D5B-B38E-85AF75F9B617}"/>
              </a:ext>
            </a:extLst>
          </p:cNvPr>
          <p:cNvSpPr txBox="1"/>
          <p:nvPr/>
        </p:nvSpPr>
        <p:spPr>
          <a:xfrm>
            <a:off x="10119122" y="1808748"/>
            <a:ext cx="6367988" cy="3524170"/>
          </a:xfrm>
          <a:prstGeom prst="rect">
            <a:avLst/>
          </a:prstGeom>
          <a:noFill/>
          <a:ln>
            <a:solidFill>
              <a:srgbClr val="996633"/>
            </a:solidFill>
          </a:ln>
        </p:spPr>
        <p:txBody>
          <a:bodyPr wrap="square" rtlCol="0">
            <a:spAutoFit/>
          </a:bodyPr>
          <a:lstStyle/>
          <a:p>
            <a:pPr marL="342900" indent="-342900">
              <a:lnSpc>
                <a:spcPct val="200000"/>
              </a:lnSpc>
              <a:buFont typeface="Arial" panose="020B0604020202020204" pitchFamily="34" charset="0"/>
              <a:buChar char="•"/>
            </a:pPr>
            <a:r>
              <a:rPr lang="pt-PT" sz="2300" dirty="0">
                <a:latin typeface="Inter" panose="020B0604020202020204" charset="0"/>
                <a:ea typeface="Inter" panose="020B0604020202020204" charset="0"/>
              </a:rPr>
              <a:t>Temos o exemplo também do projeto português </a:t>
            </a:r>
            <a:r>
              <a:rPr lang="pt-PT" sz="2300" b="1" dirty="0">
                <a:latin typeface="Inter" panose="020B0604020202020204" charset="0"/>
                <a:ea typeface="Inter" panose="020B0604020202020204" charset="0"/>
              </a:rPr>
              <a:t>“Tomando rumo”, </a:t>
            </a:r>
            <a:r>
              <a:rPr lang="pt-PT" sz="2300" dirty="0">
                <a:latin typeface="Inter" panose="020B0604020202020204" charset="0"/>
                <a:ea typeface="Inter" panose="020B0604020202020204" charset="0"/>
              </a:rPr>
              <a:t>criado pela associação Diálogo e </a:t>
            </a:r>
            <a:r>
              <a:rPr lang="pt-PT" sz="2300" dirty="0" err="1">
                <a:latin typeface="Inter" panose="020B0604020202020204" charset="0"/>
                <a:ea typeface="Inter" panose="020B0604020202020204" charset="0"/>
              </a:rPr>
              <a:t>Acção</a:t>
            </a:r>
            <a:r>
              <a:rPr lang="pt-PT" sz="2300" dirty="0">
                <a:latin typeface="Inter" panose="020B0604020202020204" charset="0"/>
                <a:ea typeface="Inter" panose="020B0604020202020204" charset="0"/>
              </a:rPr>
              <a:t>. Esta associação está implicada em ajudar ex-reclusos na reintegração social.</a:t>
            </a:r>
          </a:p>
        </p:txBody>
      </p:sp>
      <p:pic>
        <p:nvPicPr>
          <p:cNvPr id="23" name="Gráfico 22" descr="Ponto de Interrogação com preenchimento sólido">
            <a:extLst>
              <a:ext uri="{FF2B5EF4-FFF2-40B4-BE49-F238E27FC236}">
                <a16:creationId xmlns:a16="http://schemas.microsoft.com/office/drawing/2014/main" id="{F6200D94-192A-B7E3-905D-635DBB42196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3106400" y="6646156"/>
            <a:ext cx="2092078" cy="209207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2486025" cy="10287000"/>
            <a:chOff x="0" y="0"/>
            <a:chExt cx="654756" cy="2709333"/>
          </a:xfrm>
        </p:grpSpPr>
        <p:sp>
          <p:nvSpPr>
            <p:cNvPr id="3" name="Freeform 3"/>
            <p:cNvSpPr/>
            <p:nvPr/>
          </p:nvSpPr>
          <p:spPr>
            <a:xfrm>
              <a:off x="0" y="0"/>
              <a:ext cx="654756" cy="2709333"/>
            </a:xfrm>
            <a:custGeom>
              <a:avLst/>
              <a:gdLst/>
              <a:ahLst/>
              <a:cxnLst/>
              <a:rect l="l" t="t" r="r" b="b"/>
              <a:pathLst>
                <a:path w="654756" h="2709333">
                  <a:moveTo>
                    <a:pt x="0" y="0"/>
                  </a:moveTo>
                  <a:lnTo>
                    <a:pt x="654756" y="0"/>
                  </a:lnTo>
                  <a:lnTo>
                    <a:pt x="654756" y="2709333"/>
                  </a:lnTo>
                  <a:lnTo>
                    <a:pt x="0" y="2709333"/>
                  </a:lnTo>
                  <a:close/>
                </a:path>
              </a:pathLst>
            </a:custGeom>
            <a:solidFill>
              <a:srgbClr val="97745A"/>
            </a:solidFill>
          </p:spPr>
          <p:txBody>
            <a:bodyPr/>
            <a:lstStyle/>
            <a:p>
              <a:endParaRPr lang="pt-PT" dirty="0"/>
            </a:p>
          </p:txBody>
        </p:sp>
        <p:sp>
          <p:nvSpPr>
            <p:cNvPr id="4" name="TextBox 4"/>
            <p:cNvSpPr txBox="1"/>
            <p:nvPr/>
          </p:nvSpPr>
          <p:spPr>
            <a:xfrm>
              <a:off x="0" y="-38100"/>
              <a:ext cx="654756" cy="2747433"/>
            </a:xfrm>
            <a:prstGeom prst="rect">
              <a:avLst/>
            </a:prstGeom>
          </p:spPr>
          <p:txBody>
            <a:bodyPr lIns="50800" tIns="50800" rIns="50800" bIns="50800" rtlCol="0" anchor="ctr"/>
            <a:lstStyle/>
            <a:p>
              <a:pPr algn="ctr">
                <a:lnSpc>
                  <a:spcPts val="2659"/>
                </a:lnSpc>
              </a:pPr>
              <a:endParaRPr dirty="0"/>
            </a:p>
          </p:txBody>
        </p:sp>
      </p:grpSp>
      <p:sp>
        <p:nvSpPr>
          <p:cNvPr id="5" name="TextBox 5"/>
          <p:cNvSpPr txBox="1"/>
          <p:nvPr/>
        </p:nvSpPr>
        <p:spPr>
          <a:xfrm>
            <a:off x="2486025" y="524098"/>
            <a:ext cx="15801975" cy="961802"/>
          </a:xfrm>
          <a:prstGeom prst="rect">
            <a:avLst/>
          </a:prstGeom>
        </p:spPr>
        <p:txBody>
          <a:bodyPr wrap="square" lIns="0" tIns="0" rIns="0" bIns="0" rtlCol="0" anchor="t">
            <a:spAutoFit/>
          </a:bodyPr>
          <a:lstStyle/>
          <a:p>
            <a:pPr algn="ctr">
              <a:lnSpc>
                <a:spcPts val="7536"/>
              </a:lnSpc>
            </a:pPr>
            <a:r>
              <a:rPr lang="en-US" sz="7110" b="1" dirty="0">
                <a:solidFill>
                  <a:srgbClr val="000000"/>
                </a:solidFill>
                <a:latin typeface="Inter" panose="020B0604020202020204" charset="0"/>
                <a:ea typeface="Inter" panose="020B0604020202020204" charset="0"/>
              </a:rPr>
              <a:t>Contextualização </a:t>
            </a:r>
            <a:r>
              <a:rPr lang="en-US" sz="7110" b="1" dirty="0" err="1">
                <a:solidFill>
                  <a:srgbClr val="000000"/>
                </a:solidFill>
                <a:latin typeface="Inter" panose="020B0604020202020204" charset="0"/>
                <a:ea typeface="Inter" panose="020B0604020202020204" charset="0"/>
              </a:rPr>
              <a:t>Teórica</a:t>
            </a:r>
            <a:endParaRPr lang="en-US" sz="7110" b="1" dirty="0">
              <a:solidFill>
                <a:srgbClr val="000000"/>
              </a:solidFill>
              <a:latin typeface="Inter" panose="020B0604020202020204" charset="0"/>
              <a:ea typeface="Inter" panose="020B0604020202020204" charset="0"/>
            </a:endParaRPr>
          </a:p>
        </p:txBody>
      </p:sp>
      <p:sp>
        <p:nvSpPr>
          <p:cNvPr id="11" name="Freeform 11"/>
          <p:cNvSpPr/>
          <p:nvPr/>
        </p:nvSpPr>
        <p:spPr>
          <a:xfrm>
            <a:off x="1072431" y="8863050"/>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t-PT" dirty="0"/>
          </a:p>
        </p:txBody>
      </p:sp>
      <p:grpSp>
        <p:nvGrpSpPr>
          <p:cNvPr id="12" name="Group 12"/>
          <p:cNvGrpSpPr/>
          <p:nvPr/>
        </p:nvGrpSpPr>
        <p:grpSpPr>
          <a:xfrm>
            <a:off x="1243012" y="-1794853"/>
            <a:ext cx="3086100" cy="308610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endParaRPr lang="pt-PT" dirty="0"/>
            </a:p>
          </p:txBody>
        </p:sp>
        <p:sp>
          <p:nvSpPr>
            <p:cNvPr id="14" name="TextBox 1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15" name="Group 15"/>
          <p:cNvGrpSpPr/>
          <p:nvPr/>
        </p:nvGrpSpPr>
        <p:grpSpPr>
          <a:xfrm>
            <a:off x="-1343025" y="6690703"/>
            <a:ext cx="3086100" cy="30861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DDD1C2"/>
              </a:solidFill>
              <a:prstDash val="solid"/>
              <a:miter/>
            </a:ln>
          </p:spPr>
          <p:txBody>
            <a:bodyPr/>
            <a:lstStyle/>
            <a:p>
              <a:endParaRPr lang="pt-PT" dirty="0"/>
            </a:p>
          </p:txBody>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sp>
        <p:nvSpPr>
          <p:cNvPr id="18" name="CaixaDeTexto 17">
            <a:extLst>
              <a:ext uri="{FF2B5EF4-FFF2-40B4-BE49-F238E27FC236}">
                <a16:creationId xmlns:a16="http://schemas.microsoft.com/office/drawing/2014/main" id="{74E4CC07-8FD3-C392-3939-9051929428C5}"/>
              </a:ext>
            </a:extLst>
          </p:cNvPr>
          <p:cNvSpPr txBox="1"/>
          <p:nvPr/>
        </p:nvSpPr>
        <p:spPr>
          <a:xfrm>
            <a:off x="3270455" y="1771053"/>
            <a:ext cx="13792200" cy="3762248"/>
          </a:xfrm>
          <a:prstGeom prst="rect">
            <a:avLst/>
          </a:prstGeom>
          <a:noFill/>
        </p:spPr>
        <p:txBody>
          <a:bodyPr wrap="square" rtlCol="0">
            <a:spAutoFit/>
          </a:bodyPr>
          <a:lstStyle/>
          <a:p>
            <a:pPr>
              <a:lnSpc>
                <a:spcPct val="200000"/>
              </a:lnSpc>
            </a:pPr>
            <a:r>
              <a:rPr lang="pt-PT" sz="2960" b="1" dirty="0">
                <a:latin typeface="Inter" panose="020B0604020202020204" charset="0"/>
                <a:ea typeface="Inter" panose="020B0604020202020204" charset="0"/>
              </a:rPr>
              <a:t>Reinserção social</a:t>
            </a:r>
          </a:p>
          <a:p>
            <a:pPr marL="285750" indent="-285750">
              <a:lnSpc>
                <a:spcPct val="200000"/>
              </a:lnSpc>
              <a:buFont typeface="Arial" panose="020B0604020202020204" pitchFamily="34" charset="0"/>
              <a:buChar char="•"/>
            </a:pPr>
            <a:r>
              <a:rPr lang="pt-PT" sz="2300" dirty="0">
                <a:latin typeface="Inter" panose="020B0604020202020204" charset="0"/>
                <a:ea typeface="Inter" panose="020B0604020202020204" charset="0"/>
              </a:rPr>
              <a:t>É um conjunto de medidas que tem como objetivo reintegrar os ex-reclusos na sociedade. O objetivo da reinserção social é que os ex-reclusos beneficiem dos seus direitos, diminuir as consequências negativas na vida privada de liberdade e reduzir o risco de reincidência, acautelando tanto o bem-estar do mesmo como da comunidade </a:t>
            </a:r>
            <a:r>
              <a:rPr lang="pt-PT" sz="2400" dirty="0"/>
              <a:t>(Amaro &amp; Costa, 2019)</a:t>
            </a:r>
            <a:r>
              <a:rPr lang="pt-PT" sz="2300" dirty="0">
                <a:latin typeface="Inter" panose="020B0604020202020204" charset="0"/>
                <a:ea typeface="Inter" panose="020B0604020202020204" charset="0"/>
              </a:rPr>
              <a:t>. </a:t>
            </a:r>
          </a:p>
        </p:txBody>
      </p:sp>
      <p:sp>
        <p:nvSpPr>
          <p:cNvPr id="19" name="CaixaDeTexto 18">
            <a:extLst>
              <a:ext uri="{FF2B5EF4-FFF2-40B4-BE49-F238E27FC236}">
                <a16:creationId xmlns:a16="http://schemas.microsoft.com/office/drawing/2014/main" id="{7089F785-3E34-C172-A461-A3B3FE8EA512}"/>
              </a:ext>
            </a:extLst>
          </p:cNvPr>
          <p:cNvSpPr txBox="1"/>
          <p:nvPr/>
        </p:nvSpPr>
        <p:spPr>
          <a:xfrm>
            <a:off x="3270455" y="6169471"/>
            <a:ext cx="13423490" cy="2346476"/>
          </a:xfrm>
          <a:prstGeom prst="rect">
            <a:avLst/>
          </a:prstGeom>
          <a:noFill/>
        </p:spPr>
        <p:txBody>
          <a:bodyPr wrap="square" rtlCol="0">
            <a:spAutoFit/>
          </a:bodyPr>
          <a:lstStyle/>
          <a:p>
            <a:pPr>
              <a:lnSpc>
                <a:spcPct val="200000"/>
              </a:lnSpc>
            </a:pPr>
            <a:r>
              <a:rPr lang="pt-PT" sz="2960" b="1" dirty="0">
                <a:latin typeface="Inter" panose="020B0604020202020204" charset="0"/>
                <a:ea typeface="Inter" panose="020B0604020202020204" charset="0"/>
              </a:rPr>
              <a:t>Reincidência</a:t>
            </a:r>
          </a:p>
          <a:p>
            <a:pPr marL="285750" indent="-285750">
              <a:lnSpc>
                <a:spcPct val="200000"/>
              </a:lnSpc>
              <a:buFont typeface="Arial" panose="020B0604020202020204" pitchFamily="34" charset="0"/>
              <a:buChar char="•"/>
            </a:pPr>
            <a:r>
              <a:rPr lang="pt-PT" sz="2300" dirty="0">
                <a:latin typeface="Inter" panose="020B0604020202020204" charset="0"/>
                <a:ea typeface="Inter" panose="020B0604020202020204" charset="0"/>
              </a:rPr>
              <a:t>“A expressão que designa a repetição do delito pelo qual o infrator já havia sido condenado” </a:t>
            </a:r>
            <a:r>
              <a:rPr lang="pt-PT" sz="2400" dirty="0"/>
              <a:t>(Amaro &amp; Costa, 2019, p. 277)</a:t>
            </a:r>
            <a:r>
              <a:rPr lang="pt-PT" sz="2300" dirty="0">
                <a:latin typeface="Inter" panose="020B0604020202020204" charset="0"/>
                <a:ea typeface="Inter" panose="020B0604020202020204" charset="0"/>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2486025" cy="10287000"/>
            <a:chOff x="0" y="0"/>
            <a:chExt cx="654756" cy="2709333"/>
          </a:xfrm>
        </p:grpSpPr>
        <p:sp>
          <p:nvSpPr>
            <p:cNvPr id="3" name="Freeform 3"/>
            <p:cNvSpPr/>
            <p:nvPr/>
          </p:nvSpPr>
          <p:spPr>
            <a:xfrm>
              <a:off x="0" y="0"/>
              <a:ext cx="654756" cy="2709333"/>
            </a:xfrm>
            <a:custGeom>
              <a:avLst/>
              <a:gdLst/>
              <a:ahLst/>
              <a:cxnLst/>
              <a:rect l="l" t="t" r="r" b="b"/>
              <a:pathLst>
                <a:path w="654756" h="2709333">
                  <a:moveTo>
                    <a:pt x="0" y="0"/>
                  </a:moveTo>
                  <a:lnTo>
                    <a:pt x="654756" y="0"/>
                  </a:lnTo>
                  <a:lnTo>
                    <a:pt x="654756" y="2709333"/>
                  </a:lnTo>
                  <a:lnTo>
                    <a:pt x="0" y="2709333"/>
                  </a:lnTo>
                  <a:close/>
                </a:path>
              </a:pathLst>
            </a:custGeom>
            <a:solidFill>
              <a:srgbClr val="97745A"/>
            </a:solidFill>
          </p:spPr>
          <p:txBody>
            <a:bodyPr/>
            <a:lstStyle/>
            <a:p>
              <a:endParaRPr lang="pt-PT" dirty="0"/>
            </a:p>
          </p:txBody>
        </p:sp>
        <p:sp>
          <p:nvSpPr>
            <p:cNvPr id="4" name="TextBox 4"/>
            <p:cNvSpPr txBox="1"/>
            <p:nvPr/>
          </p:nvSpPr>
          <p:spPr>
            <a:xfrm>
              <a:off x="0" y="-38100"/>
              <a:ext cx="654756" cy="2747433"/>
            </a:xfrm>
            <a:prstGeom prst="rect">
              <a:avLst/>
            </a:prstGeom>
          </p:spPr>
          <p:txBody>
            <a:bodyPr lIns="50800" tIns="50800" rIns="50800" bIns="50800" rtlCol="0" anchor="ctr"/>
            <a:lstStyle/>
            <a:p>
              <a:pPr algn="ctr">
                <a:lnSpc>
                  <a:spcPts val="2659"/>
                </a:lnSpc>
              </a:pPr>
              <a:endParaRPr dirty="0"/>
            </a:p>
          </p:txBody>
        </p:sp>
      </p:grpSp>
      <p:sp>
        <p:nvSpPr>
          <p:cNvPr id="5" name="TextBox 5"/>
          <p:cNvSpPr txBox="1"/>
          <p:nvPr/>
        </p:nvSpPr>
        <p:spPr>
          <a:xfrm>
            <a:off x="2486026" y="4260498"/>
            <a:ext cx="15801974" cy="810671"/>
          </a:xfrm>
          <a:prstGeom prst="rect">
            <a:avLst/>
          </a:prstGeom>
        </p:spPr>
        <p:txBody>
          <a:bodyPr wrap="square" lIns="0" tIns="0" rIns="0" bIns="0" rtlCol="0" anchor="t">
            <a:spAutoFit/>
          </a:bodyPr>
          <a:lstStyle/>
          <a:p>
            <a:pPr algn="ctr">
              <a:lnSpc>
                <a:spcPts val="7536"/>
              </a:lnSpc>
            </a:pPr>
            <a:r>
              <a:rPr lang="pt-PT" sz="2960" b="1" i="1" dirty="0">
                <a:solidFill>
                  <a:srgbClr val="996633"/>
                </a:solidFill>
                <a:effectLst/>
                <a:latin typeface="Inter" panose="020B0604020202020204" charset="0"/>
                <a:ea typeface="Inter" panose="020B0604020202020204" charset="0"/>
              </a:rPr>
              <a:t>“Ninguém muda sem o seu próprio consentimento e envolvimento”</a:t>
            </a:r>
            <a:endParaRPr lang="en-US" sz="7110" b="1" dirty="0">
              <a:solidFill>
                <a:srgbClr val="000000"/>
              </a:solidFill>
              <a:latin typeface="Inter" panose="020B0604020202020204" charset="0"/>
              <a:ea typeface="Inter" panose="020B0604020202020204" charset="0"/>
            </a:endParaRPr>
          </a:p>
        </p:txBody>
      </p:sp>
      <p:sp>
        <p:nvSpPr>
          <p:cNvPr id="11" name="Freeform 11"/>
          <p:cNvSpPr/>
          <p:nvPr/>
        </p:nvSpPr>
        <p:spPr>
          <a:xfrm>
            <a:off x="1072431" y="8863050"/>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t-PT" dirty="0"/>
          </a:p>
        </p:txBody>
      </p:sp>
      <p:grpSp>
        <p:nvGrpSpPr>
          <p:cNvPr id="12" name="Group 12"/>
          <p:cNvGrpSpPr/>
          <p:nvPr/>
        </p:nvGrpSpPr>
        <p:grpSpPr>
          <a:xfrm>
            <a:off x="1243012" y="-1794853"/>
            <a:ext cx="3086100" cy="308610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endParaRPr lang="pt-PT" dirty="0"/>
            </a:p>
          </p:txBody>
        </p:sp>
        <p:sp>
          <p:nvSpPr>
            <p:cNvPr id="14" name="TextBox 1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15" name="Group 15"/>
          <p:cNvGrpSpPr/>
          <p:nvPr/>
        </p:nvGrpSpPr>
        <p:grpSpPr>
          <a:xfrm>
            <a:off x="-1343025" y="6690703"/>
            <a:ext cx="3086100" cy="30861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DDD1C2"/>
              </a:solidFill>
              <a:prstDash val="solid"/>
              <a:miter/>
            </a:ln>
          </p:spPr>
          <p:txBody>
            <a:bodyPr/>
            <a:lstStyle/>
            <a:p>
              <a:endParaRPr lang="pt-PT" dirty="0"/>
            </a:p>
          </p:txBody>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sp>
        <p:nvSpPr>
          <p:cNvPr id="8" name="CaixaDeTexto 7">
            <a:extLst>
              <a:ext uri="{FF2B5EF4-FFF2-40B4-BE49-F238E27FC236}">
                <a16:creationId xmlns:a16="http://schemas.microsoft.com/office/drawing/2014/main" id="{44AA770C-F373-C6A5-8261-B28020CB8D79}"/>
              </a:ext>
            </a:extLst>
          </p:cNvPr>
          <p:cNvSpPr txBox="1"/>
          <p:nvPr/>
        </p:nvSpPr>
        <p:spPr>
          <a:xfrm>
            <a:off x="13944600" y="9302815"/>
            <a:ext cx="9837174" cy="369332"/>
          </a:xfrm>
          <a:prstGeom prst="rect">
            <a:avLst/>
          </a:prstGeom>
          <a:noFill/>
        </p:spPr>
        <p:txBody>
          <a:bodyPr wrap="square">
            <a:spAutoFit/>
          </a:bodyPr>
          <a:lstStyle/>
          <a:p>
            <a:r>
              <a:rPr lang="pt-PT" sz="1800" dirty="0">
                <a:effectLst/>
                <a:latin typeface="Inter" panose="020B0604020202020204" charset="0"/>
                <a:ea typeface="Inter" panose="020B0604020202020204" charset="0"/>
              </a:rPr>
              <a:t>(Amaro &amp; Costa, 2019, p.227) </a:t>
            </a:r>
            <a:r>
              <a:rPr lang="pt-PT" sz="1100" dirty="0">
                <a:effectLst/>
                <a:latin typeface="Times New Roman" panose="02020603050405020304" pitchFamily="18" charset="0"/>
                <a:ea typeface="Aptos" panose="020B0004020202020204" pitchFamily="34" charset="0"/>
              </a:rPr>
              <a:t>.</a:t>
            </a:r>
            <a:endParaRPr lang="pt-PT" dirty="0"/>
          </a:p>
        </p:txBody>
      </p:sp>
    </p:spTree>
    <p:extLst>
      <p:ext uri="{BB962C8B-B14F-4D97-AF65-F5344CB8AC3E}">
        <p14:creationId xmlns:p14="http://schemas.microsoft.com/office/powerpoint/2010/main" val="1443427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2486025" cy="10287000"/>
            <a:chOff x="0" y="0"/>
            <a:chExt cx="654756" cy="2709333"/>
          </a:xfrm>
        </p:grpSpPr>
        <p:sp>
          <p:nvSpPr>
            <p:cNvPr id="3" name="Freeform 3"/>
            <p:cNvSpPr/>
            <p:nvPr/>
          </p:nvSpPr>
          <p:spPr>
            <a:xfrm>
              <a:off x="0" y="0"/>
              <a:ext cx="654756" cy="2709333"/>
            </a:xfrm>
            <a:custGeom>
              <a:avLst/>
              <a:gdLst/>
              <a:ahLst/>
              <a:cxnLst/>
              <a:rect l="l" t="t" r="r" b="b"/>
              <a:pathLst>
                <a:path w="654756" h="2709333">
                  <a:moveTo>
                    <a:pt x="0" y="0"/>
                  </a:moveTo>
                  <a:lnTo>
                    <a:pt x="654756" y="0"/>
                  </a:lnTo>
                  <a:lnTo>
                    <a:pt x="654756" y="2709333"/>
                  </a:lnTo>
                  <a:lnTo>
                    <a:pt x="0" y="2709333"/>
                  </a:lnTo>
                  <a:close/>
                </a:path>
              </a:pathLst>
            </a:custGeom>
            <a:solidFill>
              <a:srgbClr val="97745A"/>
            </a:solidFill>
          </p:spPr>
          <p:txBody>
            <a:bodyPr/>
            <a:lstStyle/>
            <a:p>
              <a:endParaRPr lang="pt-PT" dirty="0"/>
            </a:p>
          </p:txBody>
        </p:sp>
        <p:sp>
          <p:nvSpPr>
            <p:cNvPr id="4" name="TextBox 4"/>
            <p:cNvSpPr txBox="1"/>
            <p:nvPr/>
          </p:nvSpPr>
          <p:spPr>
            <a:xfrm>
              <a:off x="0" y="-38100"/>
              <a:ext cx="654756" cy="2747433"/>
            </a:xfrm>
            <a:prstGeom prst="rect">
              <a:avLst/>
            </a:prstGeom>
          </p:spPr>
          <p:txBody>
            <a:bodyPr lIns="50800" tIns="50800" rIns="50800" bIns="50800" rtlCol="0" anchor="ctr"/>
            <a:lstStyle/>
            <a:p>
              <a:pPr algn="ctr">
                <a:lnSpc>
                  <a:spcPts val="2659"/>
                </a:lnSpc>
              </a:pPr>
              <a:endParaRPr dirty="0"/>
            </a:p>
          </p:txBody>
        </p:sp>
      </p:grpSp>
      <p:sp>
        <p:nvSpPr>
          <p:cNvPr id="5" name="TextBox 5"/>
          <p:cNvSpPr txBox="1"/>
          <p:nvPr/>
        </p:nvSpPr>
        <p:spPr>
          <a:xfrm>
            <a:off x="2486024" y="329445"/>
            <a:ext cx="15801976" cy="961802"/>
          </a:xfrm>
          <a:prstGeom prst="rect">
            <a:avLst/>
          </a:prstGeom>
        </p:spPr>
        <p:txBody>
          <a:bodyPr wrap="square" lIns="0" tIns="0" rIns="0" bIns="0" rtlCol="0" anchor="t">
            <a:spAutoFit/>
          </a:bodyPr>
          <a:lstStyle/>
          <a:p>
            <a:pPr algn="ctr">
              <a:lnSpc>
                <a:spcPts val="7536"/>
              </a:lnSpc>
            </a:pPr>
            <a:r>
              <a:rPr lang="en-US" sz="7110" b="1" dirty="0">
                <a:solidFill>
                  <a:srgbClr val="000000"/>
                </a:solidFill>
                <a:latin typeface="Inter" panose="020B0604020202020204" charset="0"/>
                <a:ea typeface="Inter" panose="020B0604020202020204" charset="0"/>
              </a:rPr>
              <a:t>Contextualização </a:t>
            </a:r>
            <a:r>
              <a:rPr lang="en-US" sz="7110" b="1" dirty="0" err="1">
                <a:solidFill>
                  <a:srgbClr val="000000"/>
                </a:solidFill>
                <a:latin typeface="Inter" panose="020B0604020202020204" charset="0"/>
                <a:ea typeface="Inter" panose="020B0604020202020204" charset="0"/>
              </a:rPr>
              <a:t>Teórica</a:t>
            </a:r>
            <a:endParaRPr lang="en-US" sz="7110" b="1" dirty="0">
              <a:solidFill>
                <a:srgbClr val="000000"/>
              </a:solidFill>
              <a:latin typeface="Inter" panose="020B0604020202020204" charset="0"/>
              <a:ea typeface="Inter" panose="020B0604020202020204" charset="0"/>
            </a:endParaRPr>
          </a:p>
        </p:txBody>
      </p:sp>
      <p:sp>
        <p:nvSpPr>
          <p:cNvPr id="11" name="Freeform 11"/>
          <p:cNvSpPr/>
          <p:nvPr/>
        </p:nvSpPr>
        <p:spPr>
          <a:xfrm>
            <a:off x="618803" y="8863050"/>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PT" dirty="0"/>
          </a:p>
        </p:txBody>
      </p:sp>
      <p:grpSp>
        <p:nvGrpSpPr>
          <p:cNvPr id="12" name="Group 12"/>
          <p:cNvGrpSpPr/>
          <p:nvPr/>
        </p:nvGrpSpPr>
        <p:grpSpPr>
          <a:xfrm>
            <a:off x="1243012" y="-1794853"/>
            <a:ext cx="3086100" cy="308610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endParaRPr lang="pt-PT" dirty="0"/>
            </a:p>
          </p:txBody>
        </p:sp>
        <p:sp>
          <p:nvSpPr>
            <p:cNvPr id="14" name="TextBox 1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15" name="Group 15"/>
          <p:cNvGrpSpPr/>
          <p:nvPr/>
        </p:nvGrpSpPr>
        <p:grpSpPr>
          <a:xfrm>
            <a:off x="-1343025" y="6690703"/>
            <a:ext cx="3086100" cy="30861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DDD1C2"/>
              </a:solidFill>
              <a:prstDash val="solid"/>
              <a:miter/>
            </a:ln>
          </p:spPr>
          <p:txBody>
            <a:bodyPr/>
            <a:lstStyle/>
            <a:p>
              <a:endParaRPr lang="pt-PT" dirty="0"/>
            </a:p>
          </p:txBody>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sp>
        <p:nvSpPr>
          <p:cNvPr id="18" name="CaixaDeTexto 17">
            <a:extLst>
              <a:ext uri="{FF2B5EF4-FFF2-40B4-BE49-F238E27FC236}">
                <a16:creationId xmlns:a16="http://schemas.microsoft.com/office/drawing/2014/main" id="{74E4CC07-8FD3-C392-3939-9051929428C5}"/>
              </a:ext>
            </a:extLst>
          </p:cNvPr>
          <p:cNvSpPr txBox="1"/>
          <p:nvPr/>
        </p:nvSpPr>
        <p:spPr>
          <a:xfrm>
            <a:off x="3123878" y="1328196"/>
            <a:ext cx="13792200" cy="7974619"/>
          </a:xfrm>
          <a:prstGeom prst="rect">
            <a:avLst/>
          </a:prstGeom>
          <a:noFill/>
        </p:spPr>
        <p:txBody>
          <a:bodyPr wrap="square" rtlCol="0">
            <a:spAutoFit/>
          </a:bodyPr>
          <a:lstStyle/>
          <a:p>
            <a:pPr>
              <a:lnSpc>
                <a:spcPct val="200000"/>
              </a:lnSpc>
            </a:pPr>
            <a:r>
              <a:rPr lang="pt-PT" sz="2960" b="1" dirty="0">
                <a:latin typeface="Inter" panose="020B0604020202020204" charset="0"/>
                <a:ea typeface="Inter" panose="020B0604020202020204" charset="0"/>
              </a:rPr>
              <a:t>Teoria da Autodeterminação</a:t>
            </a:r>
          </a:p>
          <a:p>
            <a:pPr marL="457200" indent="-457200">
              <a:lnSpc>
                <a:spcPct val="200000"/>
              </a:lnSpc>
              <a:buFont typeface="Arial" panose="020B0604020202020204" pitchFamily="34" charset="0"/>
              <a:buChar char="•"/>
            </a:pPr>
            <a:r>
              <a:rPr lang="pt-PT" sz="2300" dirty="0">
                <a:effectLst/>
                <a:latin typeface="Inter" panose="020B0604020202020204" charset="0"/>
                <a:ea typeface="Inter" panose="020B0604020202020204" charset="0"/>
              </a:rPr>
              <a:t>Todo ser humano tem três necessidades básicas: </a:t>
            </a:r>
          </a:p>
          <a:p>
            <a:pPr marL="914400" lvl="1" indent="-457200">
              <a:lnSpc>
                <a:spcPct val="200000"/>
              </a:lnSpc>
              <a:buFont typeface="Arial" panose="020B0604020202020204" pitchFamily="34" charset="0"/>
              <a:buChar char="•"/>
            </a:pPr>
            <a:r>
              <a:rPr lang="pt-PT" sz="2300" dirty="0">
                <a:latin typeface="Inter" panose="020B0604020202020204" charset="0"/>
                <a:ea typeface="Inter" panose="020B0604020202020204" charset="0"/>
              </a:rPr>
              <a:t>Autonomia </a:t>
            </a:r>
          </a:p>
          <a:p>
            <a:pPr marL="914400" lvl="1" indent="-457200">
              <a:lnSpc>
                <a:spcPct val="200000"/>
              </a:lnSpc>
              <a:buFont typeface="Arial" panose="020B0604020202020204" pitchFamily="34" charset="0"/>
              <a:buChar char="•"/>
            </a:pPr>
            <a:r>
              <a:rPr lang="pt-PT" sz="2300" dirty="0">
                <a:latin typeface="Inter" panose="020B0604020202020204" charset="0"/>
                <a:ea typeface="Inter" panose="020B0604020202020204" charset="0"/>
              </a:rPr>
              <a:t>Competência </a:t>
            </a:r>
          </a:p>
          <a:p>
            <a:pPr marL="914400" lvl="1" indent="-457200">
              <a:lnSpc>
                <a:spcPct val="200000"/>
              </a:lnSpc>
              <a:buFont typeface="Arial" panose="020B0604020202020204" pitchFamily="34" charset="0"/>
              <a:buChar char="•"/>
            </a:pPr>
            <a:r>
              <a:rPr lang="pt-PT" sz="2300" dirty="0">
                <a:latin typeface="Inter" panose="020B0604020202020204" charset="0"/>
                <a:ea typeface="Inter" panose="020B0604020202020204" charset="0"/>
              </a:rPr>
              <a:t>Relacionamento</a:t>
            </a:r>
          </a:p>
          <a:p>
            <a:pPr lvl="1">
              <a:lnSpc>
                <a:spcPct val="200000"/>
              </a:lnSpc>
            </a:pPr>
            <a:r>
              <a:rPr lang="pt-PT" sz="2300" dirty="0">
                <a:effectLst/>
                <a:latin typeface="Inter" panose="020B0604020202020204" charset="0"/>
                <a:ea typeface="Inter" panose="020B0604020202020204" charset="0"/>
              </a:rPr>
              <a:t>Quando as pessoas conseguem satisfazer estas necessidades, entram num modo autónomo de autorregulação que promove o envolvimento intrínseco e o desenvolvimento pleno e o bem-estar. Quando a satisfação das necessidades é frustrada, as pessoas entram num modo alienado de autorregulação que promove conflitos internos e redução do bem-estar. O equilíbrio entre a autorregulação autónoma e controlada é determinado pelo apoio da situação social. </a:t>
            </a:r>
            <a:r>
              <a:rPr lang="pt-PT" sz="2300" dirty="0">
                <a:latin typeface="Inter" panose="020B0604020202020204" charset="0"/>
                <a:ea typeface="Inter" panose="020B0604020202020204" charset="0"/>
              </a:rPr>
              <a:t> </a:t>
            </a:r>
          </a:p>
        </p:txBody>
      </p:sp>
      <p:sp>
        <p:nvSpPr>
          <p:cNvPr id="20" name="CaixaDeTexto 19">
            <a:extLst>
              <a:ext uri="{FF2B5EF4-FFF2-40B4-BE49-F238E27FC236}">
                <a16:creationId xmlns:a16="http://schemas.microsoft.com/office/drawing/2014/main" id="{5D3586B4-5857-A924-4ECB-BFC9571CFFE7}"/>
              </a:ext>
            </a:extLst>
          </p:cNvPr>
          <p:cNvSpPr txBox="1"/>
          <p:nvPr/>
        </p:nvSpPr>
        <p:spPr>
          <a:xfrm>
            <a:off x="14782800" y="9302815"/>
            <a:ext cx="5105400" cy="369332"/>
          </a:xfrm>
          <a:prstGeom prst="rect">
            <a:avLst/>
          </a:prstGeom>
          <a:noFill/>
        </p:spPr>
        <p:txBody>
          <a:bodyPr wrap="square" rtlCol="0">
            <a:spAutoFit/>
          </a:bodyPr>
          <a:lstStyle/>
          <a:p>
            <a:r>
              <a:rPr lang="pt-PT" dirty="0"/>
              <a:t>(</a:t>
            </a:r>
            <a:r>
              <a:rPr lang="pt-PT" dirty="0" err="1">
                <a:latin typeface="Inter" panose="020B0604020202020204" charset="0"/>
                <a:ea typeface="Inter" panose="020B0604020202020204" charset="0"/>
              </a:rPr>
              <a:t>Ryan</a:t>
            </a:r>
            <a:r>
              <a:rPr lang="pt-PT" dirty="0">
                <a:latin typeface="Inter" panose="020B0604020202020204" charset="0"/>
                <a:ea typeface="Inter" panose="020B0604020202020204" charset="0"/>
              </a:rPr>
              <a:t> &amp; </a:t>
            </a:r>
            <a:r>
              <a:rPr lang="pt-PT" dirty="0" err="1">
                <a:latin typeface="Inter" panose="020B0604020202020204" charset="0"/>
                <a:ea typeface="Inter" panose="020B0604020202020204" charset="0"/>
              </a:rPr>
              <a:t>Deci</a:t>
            </a:r>
            <a:r>
              <a:rPr lang="pt-PT" dirty="0">
                <a:latin typeface="Inter" panose="020B0604020202020204" charset="0"/>
                <a:ea typeface="Inter" panose="020B0604020202020204" charset="0"/>
              </a:rPr>
              <a:t>, 2017)</a:t>
            </a:r>
          </a:p>
        </p:txBody>
      </p:sp>
    </p:spTree>
    <p:extLst>
      <p:ext uri="{BB962C8B-B14F-4D97-AF65-F5344CB8AC3E}">
        <p14:creationId xmlns:p14="http://schemas.microsoft.com/office/powerpoint/2010/main" val="289045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2486025" cy="10287000"/>
            <a:chOff x="0" y="0"/>
            <a:chExt cx="654756" cy="2709333"/>
          </a:xfrm>
        </p:grpSpPr>
        <p:sp>
          <p:nvSpPr>
            <p:cNvPr id="3" name="Freeform 3"/>
            <p:cNvSpPr/>
            <p:nvPr/>
          </p:nvSpPr>
          <p:spPr>
            <a:xfrm>
              <a:off x="0" y="0"/>
              <a:ext cx="654756" cy="2709333"/>
            </a:xfrm>
            <a:custGeom>
              <a:avLst/>
              <a:gdLst/>
              <a:ahLst/>
              <a:cxnLst/>
              <a:rect l="l" t="t" r="r" b="b"/>
              <a:pathLst>
                <a:path w="654756" h="2709333">
                  <a:moveTo>
                    <a:pt x="0" y="0"/>
                  </a:moveTo>
                  <a:lnTo>
                    <a:pt x="654756" y="0"/>
                  </a:lnTo>
                  <a:lnTo>
                    <a:pt x="654756" y="2709333"/>
                  </a:lnTo>
                  <a:lnTo>
                    <a:pt x="0" y="2709333"/>
                  </a:lnTo>
                  <a:close/>
                </a:path>
              </a:pathLst>
            </a:custGeom>
            <a:solidFill>
              <a:srgbClr val="97745A"/>
            </a:solidFill>
          </p:spPr>
          <p:txBody>
            <a:bodyPr/>
            <a:lstStyle/>
            <a:p>
              <a:endParaRPr lang="pt-PT" dirty="0">
                <a:solidFill>
                  <a:srgbClr val="996633"/>
                </a:solidFill>
              </a:endParaRPr>
            </a:p>
          </p:txBody>
        </p:sp>
        <p:sp>
          <p:nvSpPr>
            <p:cNvPr id="4" name="TextBox 4"/>
            <p:cNvSpPr txBox="1"/>
            <p:nvPr/>
          </p:nvSpPr>
          <p:spPr>
            <a:xfrm>
              <a:off x="0" y="-38100"/>
              <a:ext cx="654756" cy="2747433"/>
            </a:xfrm>
            <a:prstGeom prst="rect">
              <a:avLst/>
            </a:prstGeom>
          </p:spPr>
          <p:txBody>
            <a:bodyPr lIns="50800" tIns="50800" rIns="50800" bIns="50800" rtlCol="0" anchor="ctr"/>
            <a:lstStyle/>
            <a:p>
              <a:pPr algn="ctr">
                <a:lnSpc>
                  <a:spcPts val="2659"/>
                </a:lnSpc>
              </a:pPr>
              <a:endParaRPr dirty="0">
                <a:solidFill>
                  <a:srgbClr val="996633"/>
                </a:solidFill>
              </a:endParaRPr>
            </a:p>
          </p:txBody>
        </p:sp>
      </p:grpSp>
      <p:sp>
        <p:nvSpPr>
          <p:cNvPr id="5" name="TextBox 5"/>
          <p:cNvSpPr txBox="1"/>
          <p:nvPr/>
        </p:nvSpPr>
        <p:spPr>
          <a:xfrm>
            <a:off x="2486025" y="329445"/>
            <a:ext cx="15801975" cy="961802"/>
          </a:xfrm>
          <a:prstGeom prst="rect">
            <a:avLst/>
          </a:prstGeom>
        </p:spPr>
        <p:txBody>
          <a:bodyPr wrap="square" lIns="0" tIns="0" rIns="0" bIns="0" rtlCol="0" anchor="t">
            <a:spAutoFit/>
          </a:bodyPr>
          <a:lstStyle/>
          <a:p>
            <a:pPr algn="ctr">
              <a:lnSpc>
                <a:spcPts val="7536"/>
              </a:lnSpc>
            </a:pPr>
            <a:r>
              <a:rPr lang="en-US" sz="7110" b="1" dirty="0">
                <a:solidFill>
                  <a:srgbClr val="000000"/>
                </a:solidFill>
                <a:latin typeface="Inter" panose="020B0604020202020204" charset="0"/>
                <a:ea typeface="Inter" panose="020B0604020202020204" charset="0"/>
              </a:rPr>
              <a:t>Contextualização </a:t>
            </a:r>
            <a:r>
              <a:rPr lang="en-US" sz="7110" b="1" dirty="0" err="1">
                <a:solidFill>
                  <a:srgbClr val="000000"/>
                </a:solidFill>
                <a:latin typeface="Inter" panose="020B0604020202020204" charset="0"/>
                <a:ea typeface="Inter" panose="020B0604020202020204" charset="0"/>
              </a:rPr>
              <a:t>Teórica</a:t>
            </a:r>
            <a:endParaRPr lang="en-US" sz="7110" b="1" dirty="0">
              <a:solidFill>
                <a:srgbClr val="000000"/>
              </a:solidFill>
              <a:latin typeface="Inter" panose="020B0604020202020204" charset="0"/>
              <a:ea typeface="Inter" panose="020B0604020202020204" charset="0"/>
            </a:endParaRPr>
          </a:p>
        </p:txBody>
      </p:sp>
      <p:sp>
        <p:nvSpPr>
          <p:cNvPr id="11" name="Freeform 11"/>
          <p:cNvSpPr/>
          <p:nvPr/>
        </p:nvSpPr>
        <p:spPr>
          <a:xfrm>
            <a:off x="618803" y="8863050"/>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t-PT" dirty="0"/>
          </a:p>
        </p:txBody>
      </p:sp>
      <p:grpSp>
        <p:nvGrpSpPr>
          <p:cNvPr id="12" name="Group 12"/>
          <p:cNvGrpSpPr/>
          <p:nvPr/>
        </p:nvGrpSpPr>
        <p:grpSpPr>
          <a:xfrm>
            <a:off x="1243012" y="-1794853"/>
            <a:ext cx="3086100" cy="308610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endParaRPr lang="pt-PT" dirty="0"/>
            </a:p>
          </p:txBody>
        </p:sp>
        <p:sp>
          <p:nvSpPr>
            <p:cNvPr id="14" name="TextBox 1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15" name="Group 15"/>
          <p:cNvGrpSpPr/>
          <p:nvPr/>
        </p:nvGrpSpPr>
        <p:grpSpPr>
          <a:xfrm>
            <a:off x="-1343025" y="6690703"/>
            <a:ext cx="3086100" cy="30861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DDD1C2"/>
              </a:solidFill>
              <a:prstDash val="solid"/>
              <a:miter/>
            </a:ln>
          </p:spPr>
          <p:txBody>
            <a:bodyPr/>
            <a:lstStyle/>
            <a:p>
              <a:endParaRPr lang="pt-PT" dirty="0"/>
            </a:p>
          </p:txBody>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sp>
        <p:nvSpPr>
          <p:cNvPr id="18" name="CaixaDeTexto 17">
            <a:extLst>
              <a:ext uri="{FF2B5EF4-FFF2-40B4-BE49-F238E27FC236}">
                <a16:creationId xmlns:a16="http://schemas.microsoft.com/office/drawing/2014/main" id="{74E4CC07-8FD3-C392-3939-9051929428C5}"/>
              </a:ext>
            </a:extLst>
          </p:cNvPr>
          <p:cNvSpPr txBox="1"/>
          <p:nvPr/>
        </p:nvSpPr>
        <p:spPr>
          <a:xfrm>
            <a:off x="3270455" y="1435908"/>
            <a:ext cx="13792200" cy="5850961"/>
          </a:xfrm>
          <a:prstGeom prst="rect">
            <a:avLst/>
          </a:prstGeom>
          <a:noFill/>
        </p:spPr>
        <p:txBody>
          <a:bodyPr wrap="square" rtlCol="0">
            <a:spAutoFit/>
          </a:bodyPr>
          <a:lstStyle/>
          <a:p>
            <a:pPr>
              <a:lnSpc>
                <a:spcPct val="200000"/>
              </a:lnSpc>
            </a:pPr>
            <a:r>
              <a:rPr lang="pt-PT" sz="2960" b="1" dirty="0">
                <a:latin typeface="Inter" panose="020B0604020202020204" charset="0"/>
                <a:ea typeface="Inter" panose="020B0604020202020204" charset="0"/>
              </a:rPr>
              <a:t>Entrevista Motivacional </a:t>
            </a:r>
          </a:p>
          <a:p>
            <a:pPr marL="457200" indent="-457200">
              <a:lnSpc>
                <a:spcPct val="200000"/>
              </a:lnSpc>
              <a:buFont typeface="Arial" panose="020B0604020202020204" pitchFamily="34" charset="0"/>
              <a:buChar char="•"/>
            </a:pPr>
            <a:r>
              <a:rPr lang="pt-PT" sz="2300" dirty="0">
                <a:latin typeface="Inter" panose="020B0604020202020204" charset="0"/>
                <a:ea typeface="Inter" panose="020B0604020202020204" charset="0"/>
              </a:rPr>
              <a:t>A entrevista motivacional tem como objetivo ajudar o cliente a comprometer-se e a tomar a decisão de mudar. Trata-se de uma abordagem centrada no cliente, que combina elementos de uma abordagem diretiva e não-diretiva. A base da entrevista motivacional assenta em estratégias da terapia cognitiva, da teoria sistémica e na psicologia social da persuasão.</a:t>
            </a:r>
          </a:p>
          <a:p>
            <a:pPr marL="457200" indent="-457200">
              <a:lnSpc>
                <a:spcPct val="200000"/>
              </a:lnSpc>
              <a:buFont typeface="Arial" panose="020B0604020202020204" pitchFamily="34" charset="0"/>
              <a:buChar char="•"/>
            </a:pPr>
            <a:r>
              <a:rPr lang="pt-PT" sz="2300" dirty="0">
                <a:latin typeface="Inter" panose="020B0604020202020204" charset="0"/>
                <a:ea typeface="Inter" panose="020B0604020202020204" charset="0"/>
              </a:rPr>
              <a:t>O que prediz a mudança é a adesão da pessoa ao aconselhamento e/ou intervenção terapêutica. A probabilidade de uma pessoa entrar, continuar e adotar estratégias de mudança específicas.</a:t>
            </a:r>
          </a:p>
        </p:txBody>
      </p:sp>
      <p:sp>
        <p:nvSpPr>
          <p:cNvPr id="20" name="CaixaDeTexto 19">
            <a:extLst>
              <a:ext uri="{FF2B5EF4-FFF2-40B4-BE49-F238E27FC236}">
                <a16:creationId xmlns:a16="http://schemas.microsoft.com/office/drawing/2014/main" id="{5D3586B4-5857-A924-4ECB-BFC9571CFFE7}"/>
              </a:ext>
            </a:extLst>
          </p:cNvPr>
          <p:cNvSpPr txBox="1"/>
          <p:nvPr/>
        </p:nvSpPr>
        <p:spPr>
          <a:xfrm>
            <a:off x="14782800" y="9302815"/>
            <a:ext cx="5105400" cy="369332"/>
          </a:xfrm>
          <a:prstGeom prst="rect">
            <a:avLst/>
          </a:prstGeom>
          <a:noFill/>
        </p:spPr>
        <p:txBody>
          <a:bodyPr wrap="square" rtlCol="0">
            <a:spAutoFit/>
          </a:bodyPr>
          <a:lstStyle/>
          <a:p>
            <a:r>
              <a:rPr lang="pt-PT" dirty="0">
                <a:latin typeface="Inter" panose="020B0604020202020204" charset="0"/>
                <a:ea typeface="Inter" panose="020B0604020202020204" charset="0"/>
              </a:rPr>
              <a:t>(Miller &amp; </a:t>
            </a:r>
            <a:r>
              <a:rPr lang="pt-PT" dirty="0" err="1">
                <a:latin typeface="Inter" panose="020B0604020202020204" charset="0"/>
                <a:ea typeface="Inter" panose="020B0604020202020204" charset="0"/>
              </a:rPr>
              <a:t>Roonick</a:t>
            </a:r>
            <a:r>
              <a:rPr lang="pt-PT" dirty="0">
                <a:latin typeface="Inter" panose="020B0604020202020204" charset="0"/>
                <a:ea typeface="Inter" panose="020B0604020202020204" charset="0"/>
              </a:rPr>
              <a:t>, 2007)</a:t>
            </a:r>
          </a:p>
        </p:txBody>
      </p:sp>
      <p:sp>
        <p:nvSpPr>
          <p:cNvPr id="7" name="CaixaDeTexto 6">
            <a:extLst>
              <a:ext uri="{FF2B5EF4-FFF2-40B4-BE49-F238E27FC236}">
                <a16:creationId xmlns:a16="http://schemas.microsoft.com/office/drawing/2014/main" id="{9E61DF73-01DC-4477-5B05-3FE018B24FDB}"/>
              </a:ext>
            </a:extLst>
          </p:cNvPr>
          <p:cNvSpPr txBox="1"/>
          <p:nvPr/>
        </p:nvSpPr>
        <p:spPr>
          <a:xfrm>
            <a:off x="4846075" y="7431530"/>
            <a:ext cx="10640960" cy="1458861"/>
          </a:xfrm>
          <a:prstGeom prst="rect">
            <a:avLst/>
          </a:prstGeom>
          <a:noFill/>
        </p:spPr>
        <p:txBody>
          <a:bodyPr wrap="square">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pt-PT" sz="2960" b="0" i="1" u="none" strike="noStrike" kern="1200" cap="none" spc="0" baseline="0" dirty="0">
                <a:solidFill>
                  <a:srgbClr val="996633"/>
                </a:solidFill>
                <a:uFillTx/>
                <a:latin typeface="Inter" panose="020B0604020202020204" charset="0"/>
                <a:ea typeface="Inter" panose="020B0604020202020204" charset="0"/>
              </a:rPr>
              <a:t>“A motivação é um estado de prontidão ou de avidez para a mudança, que pode oscilar de tempos em tempos ou de uma situação para a outra.” (Miller &amp; </a:t>
            </a:r>
            <a:r>
              <a:rPr lang="pt-PT" sz="2960" b="0" i="1" u="none" strike="noStrike" kern="1200" cap="none" spc="0" baseline="0" dirty="0" err="1">
                <a:solidFill>
                  <a:srgbClr val="996633"/>
                </a:solidFill>
                <a:uFillTx/>
                <a:latin typeface="Inter" panose="020B0604020202020204" charset="0"/>
                <a:ea typeface="Inter" panose="020B0604020202020204" charset="0"/>
              </a:rPr>
              <a:t>Roonick</a:t>
            </a:r>
            <a:r>
              <a:rPr lang="pt-PT" sz="2960" b="0" i="1" u="none" strike="noStrike" kern="1200" cap="none" spc="0" baseline="0" dirty="0">
                <a:solidFill>
                  <a:srgbClr val="996633"/>
                </a:solidFill>
                <a:uFillTx/>
                <a:latin typeface="Inter" panose="020B0604020202020204" charset="0"/>
                <a:ea typeface="Inter" panose="020B0604020202020204" charset="0"/>
              </a:rPr>
              <a:t>, 2007, p. 30)</a:t>
            </a:r>
          </a:p>
        </p:txBody>
      </p:sp>
    </p:spTree>
    <p:extLst>
      <p:ext uri="{BB962C8B-B14F-4D97-AF65-F5344CB8AC3E}">
        <p14:creationId xmlns:p14="http://schemas.microsoft.com/office/powerpoint/2010/main" val="23026312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2486025" cy="10287000"/>
            <a:chOff x="0" y="0"/>
            <a:chExt cx="654756" cy="2709333"/>
          </a:xfrm>
        </p:grpSpPr>
        <p:sp>
          <p:nvSpPr>
            <p:cNvPr id="3" name="Freeform 3"/>
            <p:cNvSpPr/>
            <p:nvPr/>
          </p:nvSpPr>
          <p:spPr>
            <a:xfrm>
              <a:off x="0" y="0"/>
              <a:ext cx="654756" cy="2709333"/>
            </a:xfrm>
            <a:custGeom>
              <a:avLst/>
              <a:gdLst/>
              <a:ahLst/>
              <a:cxnLst/>
              <a:rect l="l" t="t" r="r" b="b"/>
              <a:pathLst>
                <a:path w="654756" h="2709333">
                  <a:moveTo>
                    <a:pt x="0" y="0"/>
                  </a:moveTo>
                  <a:lnTo>
                    <a:pt x="654756" y="0"/>
                  </a:lnTo>
                  <a:lnTo>
                    <a:pt x="654756" y="2709333"/>
                  </a:lnTo>
                  <a:lnTo>
                    <a:pt x="0" y="2709333"/>
                  </a:lnTo>
                  <a:close/>
                </a:path>
              </a:pathLst>
            </a:custGeom>
            <a:solidFill>
              <a:srgbClr val="97745A"/>
            </a:solidFill>
          </p:spPr>
          <p:txBody>
            <a:bodyPr/>
            <a:lstStyle/>
            <a:p>
              <a:endParaRPr lang="pt-PT" dirty="0">
                <a:solidFill>
                  <a:srgbClr val="996633"/>
                </a:solidFill>
              </a:endParaRPr>
            </a:p>
          </p:txBody>
        </p:sp>
        <p:sp>
          <p:nvSpPr>
            <p:cNvPr id="4" name="TextBox 4"/>
            <p:cNvSpPr txBox="1"/>
            <p:nvPr/>
          </p:nvSpPr>
          <p:spPr>
            <a:xfrm>
              <a:off x="0" y="-38100"/>
              <a:ext cx="654756" cy="2747433"/>
            </a:xfrm>
            <a:prstGeom prst="rect">
              <a:avLst/>
            </a:prstGeom>
          </p:spPr>
          <p:txBody>
            <a:bodyPr lIns="50800" tIns="50800" rIns="50800" bIns="50800" rtlCol="0" anchor="ctr"/>
            <a:lstStyle/>
            <a:p>
              <a:pPr algn="ctr">
                <a:lnSpc>
                  <a:spcPts val="2659"/>
                </a:lnSpc>
              </a:pPr>
              <a:endParaRPr dirty="0">
                <a:solidFill>
                  <a:srgbClr val="996633"/>
                </a:solidFill>
              </a:endParaRPr>
            </a:p>
          </p:txBody>
        </p:sp>
      </p:grpSp>
      <p:sp>
        <p:nvSpPr>
          <p:cNvPr id="5" name="TextBox 5"/>
          <p:cNvSpPr txBox="1"/>
          <p:nvPr/>
        </p:nvSpPr>
        <p:spPr>
          <a:xfrm>
            <a:off x="2486025" y="329445"/>
            <a:ext cx="15801975" cy="961802"/>
          </a:xfrm>
          <a:prstGeom prst="rect">
            <a:avLst/>
          </a:prstGeom>
        </p:spPr>
        <p:txBody>
          <a:bodyPr wrap="square" lIns="0" tIns="0" rIns="0" bIns="0" rtlCol="0" anchor="t">
            <a:spAutoFit/>
          </a:bodyPr>
          <a:lstStyle/>
          <a:p>
            <a:pPr algn="ctr">
              <a:lnSpc>
                <a:spcPts val="7536"/>
              </a:lnSpc>
            </a:pPr>
            <a:r>
              <a:rPr lang="en-US" sz="7110" b="1" dirty="0">
                <a:solidFill>
                  <a:srgbClr val="000000"/>
                </a:solidFill>
                <a:latin typeface="Inter" panose="020B0604020202020204" charset="0"/>
                <a:ea typeface="Inter" panose="020B0604020202020204" charset="0"/>
              </a:rPr>
              <a:t>Contextualização </a:t>
            </a:r>
            <a:r>
              <a:rPr lang="en-US" sz="7110" b="1" dirty="0" err="1">
                <a:solidFill>
                  <a:srgbClr val="000000"/>
                </a:solidFill>
                <a:latin typeface="Inter" panose="020B0604020202020204" charset="0"/>
                <a:ea typeface="Inter" panose="020B0604020202020204" charset="0"/>
              </a:rPr>
              <a:t>Teórica</a:t>
            </a:r>
            <a:endParaRPr lang="en-US" sz="7110" b="1" dirty="0">
              <a:solidFill>
                <a:srgbClr val="000000"/>
              </a:solidFill>
              <a:latin typeface="Inter" panose="020B0604020202020204" charset="0"/>
              <a:ea typeface="Inter" panose="020B0604020202020204" charset="0"/>
            </a:endParaRPr>
          </a:p>
        </p:txBody>
      </p:sp>
      <p:sp>
        <p:nvSpPr>
          <p:cNvPr id="11" name="Freeform 11"/>
          <p:cNvSpPr/>
          <p:nvPr/>
        </p:nvSpPr>
        <p:spPr>
          <a:xfrm>
            <a:off x="242845" y="8863050"/>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PT" dirty="0"/>
          </a:p>
        </p:txBody>
      </p:sp>
      <p:grpSp>
        <p:nvGrpSpPr>
          <p:cNvPr id="12" name="Group 12"/>
          <p:cNvGrpSpPr/>
          <p:nvPr/>
        </p:nvGrpSpPr>
        <p:grpSpPr>
          <a:xfrm>
            <a:off x="1243012" y="-1794853"/>
            <a:ext cx="3086100" cy="308610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endParaRPr lang="pt-PT" dirty="0"/>
            </a:p>
          </p:txBody>
        </p:sp>
        <p:sp>
          <p:nvSpPr>
            <p:cNvPr id="14" name="TextBox 1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15" name="Group 15"/>
          <p:cNvGrpSpPr/>
          <p:nvPr/>
        </p:nvGrpSpPr>
        <p:grpSpPr>
          <a:xfrm>
            <a:off x="-1343025" y="6690703"/>
            <a:ext cx="3086100" cy="30861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DDD1C2"/>
              </a:solidFill>
              <a:prstDash val="solid"/>
              <a:miter/>
            </a:ln>
          </p:spPr>
          <p:txBody>
            <a:bodyPr/>
            <a:lstStyle/>
            <a:p>
              <a:endParaRPr lang="pt-PT" dirty="0"/>
            </a:p>
          </p:txBody>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sp>
        <p:nvSpPr>
          <p:cNvPr id="18" name="CaixaDeTexto 17">
            <a:extLst>
              <a:ext uri="{FF2B5EF4-FFF2-40B4-BE49-F238E27FC236}">
                <a16:creationId xmlns:a16="http://schemas.microsoft.com/office/drawing/2014/main" id="{74E4CC07-8FD3-C392-3939-9051929428C5}"/>
              </a:ext>
            </a:extLst>
          </p:cNvPr>
          <p:cNvSpPr txBox="1"/>
          <p:nvPr/>
        </p:nvSpPr>
        <p:spPr>
          <a:xfrm>
            <a:off x="3270455" y="1435908"/>
            <a:ext cx="13792200" cy="8854796"/>
          </a:xfrm>
          <a:prstGeom prst="rect">
            <a:avLst/>
          </a:prstGeom>
          <a:noFill/>
        </p:spPr>
        <p:txBody>
          <a:bodyPr wrap="square" rtlCol="0">
            <a:spAutoFit/>
          </a:bodyPr>
          <a:lstStyle/>
          <a:p>
            <a:pPr>
              <a:lnSpc>
                <a:spcPct val="200000"/>
              </a:lnSpc>
            </a:pPr>
            <a:r>
              <a:rPr lang="pt-PT" sz="2960" b="1" dirty="0">
                <a:latin typeface="Inter" panose="020B0604020202020204" charset="0"/>
                <a:ea typeface="Inter" panose="020B0604020202020204" charset="0"/>
              </a:rPr>
              <a:t>Abordagem Motivacional </a:t>
            </a:r>
          </a:p>
          <a:p>
            <a:pPr marL="457200" indent="-457200">
              <a:lnSpc>
                <a:spcPct val="200000"/>
              </a:lnSpc>
              <a:buFont typeface="Arial" panose="020B0604020202020204" pitchFamily="34" charset="0"/>
              <a:buChar char="•"/>
            </a:pPr>
            <a:r>
              <a:rPr lang="pt-PT" sz="2300" dirty="0">
                <a:latin typeface="Inter" panose="020B0604020202020204" charset="0"/>
                <a:ea typeface="Inter" panose="020B0604020202020204" charset="0"/>
              </a:rPr>
              <a:t>Oferecer orientação</a:t>
            </a:r>
          </a:p>
          <a:p>
            <a:pPr marL="457200" indent="-457200">
              <a:lnSpc>
                <a:spcPct val="200000"/>
              </a:lnSpc>
              <a:buFont typeface="Arial" panose="020B0604020202020204" pitchFamily="34" charset="0"/>
              <a:buChar char="•"/>
            </a:pPr>
            <a:r>
              <a:rPr lang="pt-PT" sz="2300" dirty="0">
                <a:latin typeface="Inter" panose="020B0604020202020204" charset="0"/>
                <a:ea typeface="Inter" panose="020B0604020202020204" charset="0"/>
              </a:rPr>
              <a:t>Remover Barreiras</a:t>
            </a:r>
          </a:p>
          <a:p>
            <a:pPr marL="457200" indent="-457200">
              <a:lnSpc>
                <a:spcPct val="200000"/>
              </a:lnSpc>
              <a:buFont typeface="Arial" panose="020B0604020202020204" pitchFamily="34" charset="0"/>
              <a:buChar char="•"/>
            </a:pPr>
            <a:r>
              <a:rPr lang="pt-PT" sz="2300" dirty="0">
                <a:latin typeface="Inter" panose="020B0604020202020204" charset="0"/>
                <a:ea typeface="Inter" panose="020B0604020202020204" charset="0"/>
              </a:rPr>
              <a:t>Proporcionar escolhas</a:t>
            </a:r>
          </a:p>
          <a:p>
            <a:pPr marL="457200" indent="-457200">
              <a:lnSpc>
                <a:spcPct val="200000"/>
              </a:lnSpc>
              <a:buFont typeface="Arial" panose="020B0604020202020204" pitchFamily="34" charset="0"/>
              <a:buChar char="•"/>
            </a:pPr>
            <a:r>
              <a:rPr lang="pt-PT" sz="2300" dirty="0">
                <a:latin typeface="Inter" panose="020B0604020202020204" charset="0"/>
                <a:ea typeface="Inter" panose="020B0604020202020204" charset="0"/>
              </a:rPr>
              <a:t>Diminuir o aspeto desejável do comportamento (desejável para o cliente porque mesmo que certos comportamentos tragam consequências negativas, o cliente mantém os mesmos por incentivos positivos, percebendo o comportamento como desejável)</a:t>
            </a:r>
          </a:p>
          <a:p>
            <a:pPr marL="457200" indent="-457200">
              <a:lnSpc>
                <a:spcPct val="200000"/>
              </a:lnSpc>
              <a:buFont typeface="Arial" panose="020B0604020202020204" pitchFamily="34" charset="0"/>
              <a:buChar char="•"/>
            </a:pPr>
            <a:r>
              <a:rPr lang="pt-PT" sz="2300" dirty="0">
                <a:latin typeface="Inter" panose="020B0604020202020204" charset="0"/>
                <a:ea typeface="Inter" panose="020B0604020202020204" charset="0"/>
              </a:rPr>
              <a:t>Praticar a Empatia</a:t>
            </a:r>
          </a:p>
          <a:p>
            <a:pPr marL="457200" indent="-457200">
              <a:lnSpc>
                <a:spcPct val="200000"/>
              </a:lnSpc>
              <a:buFont typeface="Arial" panose="020B0604020202020204" pitchFamily="34" charset="0"/>
              <a:buChar char="•"/>
            </a:pPr>
            <a:r>
              <a:rPr lang="pt-PT" sz="2300" dirty="0">
                <a:latin typeface="Inter" panose="020B0604020202020204" charset="0"/>
                <a:ea typeface="Inter" panose="020B0604020202020204" charset="0"/>
              </a:rPr>
              <a:t>Proporcionar feedback</a:t>
            </a:r>
          </a:p>
          <a:p>
            <a:pPr marL="457200" indent="-457200">
              <a:lnSpc>
                <a:spcPct val="200000"/>
              </a:lnSpc>
              <a:buFont typeface="Arial" panose="020B0604020202020204" pitchFamily="34" charset="0"/>
              <a:buChar char="•"/>
            </a:pPr>
            <a:r>
              <a:rPr lang="pt-PT" sz="2300" dirty="0">
                <a:latin typeface="Inter" panose="020B0604020202020204" charset="0"/>
                <a:ea typeface="Inter" panose="020B0604020202020204" charset="0"/>
              </a:rPr>
              <a:t>Esclarecer objetivos</a:t>
            </a:r>
          </a:p>
          <a:p>
            <a:pPr marL="457200" indent="-457200">
              <a:lnSpc>
                <a:spcPct val="200000"/>
              </a:lnSpc>
              <a:buFont typeface="Arial" panose="020B0604020202020204" pitchFamily="34" charset="0"/>
              <a:buChar char="•"/>
            </a:pPr>
            <a:r>
              <a:rPr lang="pt-PT" sz="2300" dirty="0">
                <a:latin typeface="Inter" panose="020B0604020202020204" charset="0"/>
                <a:ea typeface="Inter" panose="020B0604020202020204" charset="0"/>
              </a:rPr>
              <a:t>Ajudar ativamente</a:t>
            </a:r>
          </a:p>
          <a:p>
            <a:pPr marL="457200" indent="-457200">
              <a:lnSpc>
                <a:spcPct val="200000"/>
              </a:lnSpc>
              <a:buFont typeface="Arial" panose="020B0604020202020204" pitchFamily="34" charset="0"/>
              <a:buChar char="•"/>
            </a:pPr>
            <a:endParaRPr lang="pt-PT" sz="2960" b="1" dirty="0">
              <a:latin typeface="Inter" panose="020B0604020202020204" charset="0"/>
              <a:ea typeface="Inter" panose="020B0604020202020204" charset="0"/>
            </a:endParaRPr>
          </a:p>
        </p:txBody>
      </p:sp>
      <p:sp>
        <p:nvSpPr>
          <p:cNvPr id="20" name="CaixaDeTexto 19">
            <a:extLst>
              <a:ext uri="{FF2B5EF4-FFF2-40B4-BE49-F238E27FC236}">
                <a16:creationId xmlns:a16="http://schemas.microsoft.com/office/drawing/2014/main" id="{5D3586B4-5857-A924-4ECB-BFC9571CFFE7}"/>
              </a:ext>
            </a:extLst>
          </p:cNvPr>
          <p:cNvSpPr txBox="1"/>
          <p:nvPr/>
        </p:nvSpPr>
        <p:spPr>
          <a:xfrm>
            <a:off x="14782800" y="9302815"/>
            <a:ext cx="5105400" cy="369332"/>
          </a:xfrm>
          <a:prstGeom prst="rect">
            <a:avLst/>
          </a:prstGeom>
          <a:noFill/>
        </p:spPr>
        <p:txBody>
          <a:bodyPr wrap="square" rtlCol="0">
            <a:spAutoFit/>
          </a:bodyPr>
          <a:lstStyle/>
          <a:p>
            <a:r>
              <a:rPr lang="pt-PT" dirty="0">
                <a:latin typeface="Inter" panose="020B0604020202020204" charset="0"/>
                <a:ea typeface="Inter" panose="020B0604020202020204" charset="0"/>
              </a:rPr>
              <a:t>(Miller &amp; </a:t>
            </a:r>
            <a:r>
              <a:rPr lang="pt-PT" dirty="0" err="1">
                <a:latin typeface="Inter" panose="020B0604020202020204" charset="0"/>
                <a:ea typeface="Inter" panose="020B0604020202020204" charset="0"/>
              </a:rPr>
              <a:t>Roonick</a:t>
            </a:r>
            <a:r>
              <a:rPr lang="pt-PT" dirty="0">
                <a:latin typeface="Inter" panose="020B0604020202020204" charset="0"/>
                <a:ea typeface="Inter" panose="020B0604020202020204" charset="0"/>
              </a:rPr>
              <a:t>, 2007)</a:t>
            </a:r>
          </a:p>
        </p:txBody>
      </p:sp>
    </p:spTree>
    <p:extLst>
      <p:ext uri="{BB962C8B-B14F-4D97-AF65-F5344CB8AC3E}">
        <p14:creationId xmlns:p14="http://schemas.microsoft.com/office/powerpoint/2010/main" val="1545229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2486025" cy="10287000"/>
            <a:chOff x="0" y="0"/>
            <a:chExt cx="654756" cy="2709333"/>
          </a:xfrm>
        </p:grpSpPr>
        <p:sp>
          <p:nvSpPr>
            <p:cNvPr id="3" name="Freeform 3"/>
            <p:cNvSpPr/>
            <p:nvPr/>
          </p:nvSpPr>
          <p:spPr>
            <a:xfrm>
              <a:off x="0" y="0"/>
              <a:ext cx="654756" cy="2709333"/>
            </a:xfrm>
            <a:custGeom>
              <a:avLst/>
              <a:gdLst/>
              <a:ahLst/>
              <a:cxnLst/>
              <a:rect l="l" t="t" r="r" b="b"/>
              <a:pathLst>
                <a:path w="654756" h="2709333">
                  <a:moveTo>
                    <a:pt x="0" y="0"/>
                  </a:moveTo>
                  <a:lnTo>
                    <a:pt x="654756" y="0"/>
                  </a:lnTo>
                  <a:lnTo>
                    <a:pt x="654756" y="2709333"/>
                  </a:lnTo>
                  <a:lnTo>
                    <a:pt x="0" y="2709333"/>
                  </a:lnTo>
                  <a:close/>
                </a:path>
              </a:pathLst>
            </a:custGeom>
            <a:solidFill>
              <a:srgbClr val="97745A"/>
            </a:solidFill>
          </p:spPr>
          <p:txBody>
            <a:bodyPr/>
            <a:lstStyle/>
            <a:p>
              <a:endParaRPr lang="pt-PT" dirty="0">
                <a:solidFill>
                  <a:srgbClr val="996633"/>
                </a:solidFill>
              </a:endParaRPr>
            </a:p>
          </p:txBody>
        </p:sp>
        <p:sp>
          <p:nvSpPr>
            <p:cNvPr id="4" name="TextBox 4"/>
            <p:cNvSpPr txBox="1"/>
            <p:nvPr/>
          </p:nvSpPr>
          <p:spPr>
            <a:xfrm>
              <a:off x="0" y="-38100"/>
              <a:ext cx="654756" cy="2747433"/>
            </a:xfrm>
            <a:prstGeom prst="rect">
              <a:avLst/>
            </a:prstGeom>
          </p:spPr>
          <p:txBody>
            <a:bodyPr lIns="50800" tIns="50800" rIns="50800" bIns="50800" rtlCol="0" anchor="ctr"/>
            <a:lstStyle/>
            <a:p>
              <a:pPr algn="ctr">
                <a:lnSpc>
                  <a:spcPts val="2659"/>
                </a:lnSpc>
              </a:pPr>
              <a:endParaRPr dirty="0">
                <a:solidFill>
                  <a:srgbClr val="996633"/>
                </a:solidFill>
              </a:endParaRPr>
            </a:p>
          </p:txBody>
        </p:sp>
      </p:grpSp>
      <p:sp>
        <p:nvSpPr>
          <p:cNvPr id="5" name="TextBox 5"/>
          <p:cNvSpPr txBox="1"/>
          <p:nvPr/>
        </p:nvSpPr>
        <p:spPr>
          <a:xfrm>
            <a:off x="2486024" y="329445"/>
            <a:ext cx="15801975" cy="961802"/>
          </a:xfrm>
          <a:prstGeom prst="rect">
            <a:avLst/>
          </a:prstGeom>
        </p:spPr>
        <p:txBody>
          <a:bodyPr wrap="square" lIns="0" tIns="0" rIns="0" bIns="0" rtlCol="0" anchor="t">
            <a:spAutoFit/>
          </a:bodyPr>
          <a:lstStyle/>
          <a:p>
            <a:pPr algn="ctr">
              <a:lnSpc>
                <a:spcPts val="7536"/>
              </a:lnSpc>
            </a:pPr>
            <a:r>
              <a:rPr lang="en-US" sz="7110" b="1" dirty="0">
                <a:solidFill>
                  <a:srgbClr val="000000"/>
                </a:solidFill>
                <a:latin typeface="Inter" panose="020B0604020202020204" charset="0"/>
                <a:ea typeface="Inter" panose="020B0604020202020204" charset="0"/>
              </a:rPr>
              <a:t>Contextualização </a:t>
            </a:r>
            <a:r>
              <a:rPr lang="en-US" sz="7110" b="1" dirty="0" err="1">
                <a:solidFill>
                  <a:srgbClr val="000000"/>
                </a:solidFill>
                <a:latin typeface="Inter" panose="020B0604020202020204" charset="0"/>
                <a:ea typeface="Inter" panose="020B0604020202020204" charset="0"/>
              </a:rPr>
              <a:t>Teórica</a:t>
            </a:r>
            <a:endParaRPr lang="en-US" sz="7110" b="1" dirty="0">
              <a:solidFill>
                <a:srgbClr val="000000"/>
              </a:solidFill>
              <a:latin typeface="Inter" panose="020B0604020202020204" charset="0"/>
              <a:ea typeface="Inter" panose="020B0604020202020204" charset="0"/>
            </a:endParaRPr>
          </a:p>
        </p:txBody>
      </p:sp>
      <p:sp>
        <p:nvSpPr>
          <p:cNvPr id="11" name="Freeform 11"/>
          <p:cNvSpPr/>
          <p:nvPr/>
        </p:nvSpPr>
        <p:spPr>
          <a:xfrm>
            <a:off x="242845" y="8863050"/>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PT" dirty="0"/>
          </a:p>
        </p:txBody>
      </p:sp>
      <p:grpSp>
        <p:nvGrpSpPr>
          <p:cNvPr id="12" name="Group 12"/>
          <p:cNvGrpSpPr/>
          <p:nvPr/>
        </p:nvGrpSpPr>
        <p:grpSpPr>
          <a:xfrm>
            <a:off x="1243012" y="-1794853"/>
            <a:ext cx="3086100" cy="308610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endParaRPr lang="pt-PT" dirty="0"/>
            </a:p>
          </p:txBody>
        </p:sp>
        <p:sp>
          <p:nvSpPr>
            <p:cNvPr id="14" name="TextBox 1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15" name="Group 15"/>
          <p:cNvGrpSpPr/>
          <p:nvPr/>
        </p:nvGrpSpPr>
        <p:grpSpPr>
          <a:xfrm>
            <a:off x="-1343025" y="6690703"/>
            <a:ext cx="3086100" cy="30861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DDD1C2"/>
              </a:solidFill>
              <a:prstDash val="solid"/>
              <a:miter/>
            </a:ln>
          </p:spPr>
          <p:txBody>
            <a:bodyPr/>
            <a:lstStyle/>
            <a:p>
              <a:endParaRPr lang="pt-PT" dirty="0"/>
            </a:p>
          </p:txBody>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sp>
        <p:nvSpPr>
          <p:cNvPr id="18" name="CaixaDeTexto 17">
            <a:extLst>
              <a:ext uri="{FF2B5EF4-FFF2-40B4-BE49-F238E27FC236}">
                <a16:creationId xmlns:a16="http://schemas.microsoft.com/office/drawing/2014/main" id="{74E4CC07-8FD3-C392-3939-9051929428C5}"/>
              </a:ext>
            </a:extLst>
          </p:cNvPr>
          <p:cNvSpPr txBox="1"/>
          <p:nvPr/>
        </p:nvSpPr>
        <p:spPr>
          <a:xfrm>
            <a:off x="3270454" y="1435908"/>
            <a:ext cx="14255545" cy="8271175"/>
          </a:xfrm>
          <a:prstGeom prst="rect">
            <a:avLst/>
          </a:prstGeom>
          <a:noFill/>
        </p:spPr>
        <p:txBody>
          <a:bodyPr wrap="square" rtlCol="0">
            <a:spAutoFit/>
          </a:bodyPr>
          <a:lstStyle/>
          <a:p>
            <a:pPr>
              <a:lnSpc>
                <a:spcPct val="200000"/>
              </a:lnSpc>
            </a:pPr>
            <a:r>
              <a:rPr lang="pt-PT" sz="2960" b="1" dirty="0">
                <a:latin typeface="Inter" panose="020B0604020202020204" charset="0"/>
                <a:ea typeface="Inter" panose="020B0604020202020204" charset="0"/>
              </a:rPr>
              <a:t>Em que consiste a Entrevista Motivacional?</a:t>
            </a:r>
          </a:p>
          <a:p>
            <a:pPr marL="342900" marR="0" lvl="0" indent="-342900" algn="l" defTabSz="914400" rtl="0" fontAlgn="auto" hangingPunct="1">
              <a:lnSpc>
                <a:spcPct val="15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pt-PT" sz="2300" b="0" i="0" u="none" strike="noStrike" kern="1200" cap="none" spc="0" baseline="0" dirty="0">
                <a:solidFill>
                  <a:srgbClr val="000000"/>
                </a:solidFill>
                <a:uFillTx/>
                <a:latin typeface="Inter" panose="020B0604020202020204" charset="0"/>
                <a:ea typeface="Inter" panose="020B0604020202020204" charset="0"/>
              </a:rPr>
              <a:t>É um meio de ajudar as pessoas a reconhecer e a agir sobre os seus problemas atuais ou possíveis;</a:t>
            </a:r>
          </a:p>
          <a:p>
            <a:pPr marL="342900" marR="0" lvl="0" indent="-342900" algn="l" defTabSz="914400" rtl="0" fontAlgn="auto" hangingPunct="1">
              <a:lnSpc>
                <a:spcPct val="15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pt-PT" sz="2300" b="0" i="0" u="none" strike="noStrike" kern="1200" cap="none" spc="0" baseline="0" dirty="0">
                <a:solidFill>
                  <a:srgbClr val="000000"/>
                </a:solidFill>
                <a:uFillTx/>
                <a:latin typeface="Inter" panose="020B0604020202020204" charset="0"/>
                <a:ea typeface="Inter" panose="020B0604020202020204" charset="0"/>
              </a:rPr>
              <a:t>Direcionada a pessoas que resistem em mudar e que são ambivalentes quanto à mudança;</a:t>
            </a:r>
          </a:p>
          <a:p>
            <a:pPr marL="342900" marR="0" lvl="0" indent="-342900" algn="l" defTabSz="914400" rtl="0" fontAlgn="auto" hangingPunct="1">
              <a:lnSpc>
                <a:spcPct val="15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pt-PT" sz="2300" b="0" i="0" u="none" strike="noStrike" kern="1200" cap="none" spc="0" baseline="0" dirty="0">
                <a:solidFill>
                  <a:srgbClr val="000000"/>
                </a:solidFill>
                <a:uFillTx/>
                <a:latin typeface="Inter" panose="020B0604020202020204" charset="0"/>
                <a:ea typeface="Inter" panose="020B0604020202020204" charset="0"/>
              </a:rPr>
              <a:t>Tem como objetivo ajudar a pessoa a resolver a ambivalência e a colocá-la em movimento rumo à mudança; </a:t>
            </a:r>
          </a:p>
          <a:p>
            <a:pPr marL="342900" marR="0" lvl="0" indent="-342900" algn="l" defTabSz="914400" rtl="0" fontAlgn="auto" hangingPunct="1">
              <a:lnSpc>
                <a:spcPct val="15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pt-PT" sz="2300" b="0" i="0" u="none" strike="noStrike" kern="1200" cap="none" spc="0" baseline="0" dirty="0">
                <a:solidFill>
                  <a:srgbClr val="000000"/>
                </a:solidFill>
                <a:uFillTx/>
                <a:latin typeface="Inter" panose="020B0604020202020204" charset="0"/>
                <a:ea typeface="Inter" panose="020B0604020202020204" charset="0"/>
              </a:rPr>
              <a:t>As estratégias usadas são persuasivas e não coercitivas, mais encorajadoras do que argumentativas. O cliente é ator do seu próprio processo de mudança; </a:t>
            </a:r>
          </a:p>
          <a:p>
            <a:pPr marL="342900" marR="0" lvl="0" indent="-342900" algn="l" defTabSz="914400" rtl="0" fontAlgn="auto" hangingPunct="1">
              <a:lnSpc>
                <a:spcPct val="15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pt-PT" sz="2300" b="0" i="0" u="none" strike="noStrike" kern="1200" cap="none" spc="0" baseline="0" dirty="0">
                <a:solidFill>
                  <a:srgbClr val="000000"/>
                </a:solidFill>
                <a:uFillTx/>
                <a:latin typeface="Inter" panose="020B0604020202020204" charset="0"/>
                <a:ea typeface="Inter" panose="020B0604020202020204" charset="0"/>
              </a:rPr>
              <a:t>O objetivo final é  aumentar a motivação intrínseca do cliente, de modo a que a mudança venha de dentro para fora e não imposta. </a:t>
            </a:r>
          </a:p>
          <a:p>
            <a:pPr marL="342900" marR="0" lvl="0" indent="-342900" algn="l" defTabSz="914400" rtl="0" fontAlgn="auto" hangingPunct="1">
              <a:lnSpc>
                <a:spcPct val="15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pt-PT" sz="2300" b="1" i="0" u="none" strike="noStrike" kern="1200" cap="none" spc="0" baseline="0" dirty="0">
                <a:solidFill>
                  <a:srgbClr val="000000"/>
                </a:solidFill>
                <a:uFillTx/>
                <a:latin typeface="Inter" panose="020B0604020202020204" charset="0"/>
                <a:ea typeface="Inter" panose="020B0604020202020204" charset="0"/>
              </a:rPr>
              <a:t>Embora a entrevista motivacional seja mais aplicada no âmbito dos comportamentos aditivos, a abordagem tem um largo espectro de aplicação, independentemente do comportamento a mudar.</a:t>
            </a:r>
            <a:endParaRPr lang="pt-PT" sz="2300" b="1" i="1" u="none" strike="noStrike" kern="1200" cap="none" spc="0" baseline="0" dirty="0">
              <a:solidFill>
                <a:srgbClr val="996633"/>
              </a:solidFill>
              <a:uFillTx/>
              <a:latin typeface="Inter" panose="020B0604020202020204" charset="0"/>
              <a:ea typeface="Inter" panose="020B0604020202020204" charset="0"/>
            </a:endParaRPr>
          </a:p>
          <a:p>
            <a:pPr algn="ctr">
              <a:lnSpc>
                <a:spcPct val="150000"/>
              </a:lnSpc>
              <a:defRPr sz="1800" b="0" i="0" u="none" strike="noStrike" kern="0" cap="none" spc="0" baseline="0">
                <a:solidFill>
                  <a:srgbClr val="000000"/>
                </a:solidFill>
                <a:uFillTx/>
              </a:defRPr>
            </a:pPr>
            <a:endParaRPr lang="pt-PT" sz="2300" b="1" i="1" u="none" strike="noStrike" kern="1200" cap="none" spc="0" baseline="0" dirty="0">
              <a:solidFill>
                <a:srgbClr val="996633"/>
              </a:solidFill>
              <a:uFillTx/>
              <a:latin typeface="Inter" panose="020B0604020202020204" charset="0"/>
              <a:ea typeface="Inter" panose="020B0604020202020204" charset="0"/>
            </a:endParaRPr>
          </a:p>
          <a:p>
            <a:pPr algn="ctr">
              <a:lnSpc>
                <a:spcPct val="150000"/>
              </a:lnSpc>
              <a:defRPr sz="1800" b="0" i="0" u="none" strike="noStrike" kern="0" cap="none" spc="0" baseline="0">
                <a:solidFill>
                  <a:srgbClr val="000000"/>
                </a:solidFill>
                <a:uFillTx/>
              </a:defRPr>
            </a:pPr>
            <a:r>
              <a:rPr lang="pt-PT" sz="2300" b="1" i="1" u="none" strike="noStrike" kern="1200" cap="none" spc="0" baseline="0" dirty="0">
                <a:solidFill>
                  <a:srgbClr val="996633"/>
                </a:solidFill>
                <a:uFillTx/>
                <a:latin typeface="Inter" panose="020B0604020202020204" charset="0"/>
                <a:ea typeface="Inter" panose="020B0604020202020204" charset="0"/>
              </a:rPr>
              <a:t>“Pessoas são Pessoas. Existe em cada paciente um </a:t>
            </a:r>
            <a:r>
              <a:rPr lang="pt-PT" sz="2300" b="1" i="1" u="none" strike="noStrike" kern="1200" cap="none" spc="0" baseline="0" dirty="0" err="1">
                <a:solidFill>
                  <a:srgbClr val="996633"/>
                </a:solidFill>
                <a:uFillTx/>
                <a:latin typeface="Inter" panose="020B0604020202020204" charset="0"/>
                <a:ea typeface="Inter" panose="020B0604020202020204" charset="0"/>
              </a:rPr>
              <a:t>co-terapeuta</a:t>
            </a:r>
            <a:r>
              <a:rPr lang="pt-PT" sz="2300" b="1" i="1" u="none" strike="noStrike" kern="1200" cap="none" spc="0" baseline="0" dirty="0">
                <a:solidFill>
                  <a:srgbClr val="996633"/>
                </a:solidFill>
                <a:uFillTx/>
                <a:latin typeface="Inter" panose="020B0604020202020204" charset="0"/>
                <a:ea typeface="Inter" panose="020B0604020202020204" charset="0"/>
              </a:rPr>
              <a:t> a ser conquistado” .</a:t>
            </a:r>
          </a:p>
          <a:p>
            <a:pPr algn="r">
              <a:lnSpc>
                <a:spcPct val="150000"/>
              </a:lnSpc>
              <a:defRPr sz="1800" b="0" i="0" u="none" strike="noStrike" kern="0" cap="none" spc="0" baseline="0">
                <a:solidFill>
                  <a:srgbClr val="000000"/>
                </a:solidFill>
                <a:uFillTx/>
              </a:defRPr>
            </a:pPr>
            <a:r>
              <a:rPr lang="pt-PT" dirty="0">
                <a:latin typeface="Inter" panose="020B0604020202020204" charset="0"/>
                <a:ea typeface="Inter" panose="020B0604020202020204" charset="0"/>
              </a:rPr>
              <a:t>(Miller &amp; </a:t>
            </a:r>
            <a:r>
              <a:rPr lang="pt-PT" dirty="0" err="1">
                <a:latin typeface="Inter" panose="020B0604020202020204" charset="0"/>
                <a:ea typeface="Inter" panose="020B0604020202020204" charset="0"/>
              </a:rPr>
              <a:t>Roonick</a:t>
            </a:r>
            <a:r>
              <a:rPr lang="pt-PT" dirty="0">
                <a:latin typeface="Inter" panose="020B0604020202020204" charset="0"/>
                <a:ea typeface="Inter" panose="020B0604020202020204" charset="0"/>
              </a:rPr>
              <a:t>, 2007, </a:t>
            </a:r>
            <a:r>
              <a:rPr lang="pt-PT" b="0" i="0" u="none" strike="noStrike" kern="1200" cap="none" spc="0" baseline="0" dirty="0">
                <a:solidFill>
                  <a:srgbClr val="000000"/>
                </a:solidFill>
                <a:uFillTx/>
                <a:latin typeface="Inter" panose="020B0604020202020204" charset="0"/>
                <a:ea typeface="Inter" panose="020B0604020202020204" charset="0"/>
              </a:rPr>
              <a:t>p. 170).</a:t>
            </a:r>
            <a:endParaRPr lang="pt-PT" b="1" dirty="0">
              <a:latin typeface="Inter" panose="020B0604020202020204" charset="0"/>
              <a:ea typeface="Inter" panose="020B0604020202020204" charset="0"/>
            </a:endParaRPr>
          </a:p>
        </p:txBody>
      </p:sp>
    </p:spTree>
    <p:extLst>
      <p:ext uri="{BB962C8B-B14F-4D97-AF65-F5344CB8AC3E}">
        <p14:creationId xmlns:p14="http://schemas.microsoft.com/office/powerpoint/2010/main" val="4052833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2486025" cy="10287000"/>
            <a:chOff x="0" y="0"/>
            <a:chExt cx="654756" cy="2709333"/>
          </a:xfrm>
        </p:grpSpPr>
        <p:sp>
          <p:nvSpPr>
            <p:cNvPr id="3" name="Freeform 3"/>
            <p:cNvSpPr/>
            <p:nvPr/>
          </p:nvSpPr>
          <p:spPr>
            <a:xfrm>
              <a:off x="0" y="0"/>
              <a:ext cx="654756" cy="2709333"/>
            </a:xfrm>
            <a:custGeom>
              <a:avLst/>
              <a:gdLst/>
              <a:ahLst/>
              <a:cxnLst/>
              <a:rect l="l" t="t" r="r" b="b"/>
              <a:pathLst>
                <a:path w="654756" h="2709333">
                  <a:moveTo>
                    <a:pt x="0" y="0"/>
                  </a:moveTo>
                  <a:lnTo>
                    <a:pt x="654756" y="0"/>
                  </a:lnTo>
                  <a:lnTo>
                    <a:pt x="654756" y="2709333"/>
                  </a:lnTo>
                  <a:lnTo>
                    <a:pt x="0" y="2709333"/>
                  </a:lnTo>
                  <a:close/>
                </a:path>
              </a:pathLst>
            </a:custGeom>
            <a:solidFill>
              <a:srgbClr val="97745A"/>
            </a:solidFill>
          </p:spPr>
          <p:txBody>
            <a:bodyPr/>
            <a:lstStyle/>
            <a:p>
              <a:endParaRPr lang="pt-PT" dirty="0">
                <a:solidFill>
                  <a:srgbClr val="996633"/>
                </a:solidFill>
              </a:endParaRPr>
            </a:p>
          </p:txBody>
        </p:sp>
        <p:sp>
          <p:nvSpPr>
            <p:cNvPr id="4" name="TextBox 4"/>
            <p:cNvSpPr txBox="1"/>
            <p:nvPr/>
          </p:nvSpPr>
          <p:spPr>
            <a:xfrm>
              <a:off x="0" y="-38100"/>
              <a:ext cx="654756" cy="2747433"/>
            </a:xfrm>
            <a:prstGeom prst="rect">
              <a:avLst/>
            </a:prstGeom>
          </p:spPr>
          <p:txBody>
            <a:bodyPr lIns="50800" tIns="50800" rIns="50800" bIns="50800" rtlCol="0" anchor="ctr"/>
            <a:lstStyle/>
            <a:p>
              <a:pPr algn="ctr">
                <a:lnSpc>
                  <a:spcPts val="2659"/>
                </a:lnSpc>
              </a:pPr>
              <a:endParaRPr dirty="0">
                <a:solidFill>
                  <a:srgbClr val="996633"/>
                </a:solidFill>
              </a:endParaRPr>
            </a:p>
          </p:txBody>
        </p:sp>
      </p:grpSp>
      <p:sp>
        <p:nvSpPr>
          <p:cNvPr id="5" name="TextBox 5"/>
          <p:cNvSpPr txBox="1"/>
          <p:nvPr/>
        </p:nvSpPr>
        <p:spPr>
          <a:xfrm>
            <a:off x="2486025" y="329445"/>
            <a:ext cx="15801975" cy="961802"/>
          </a:xfrm>
          <a:prstGeom prst="rect">
            <a:avLst/>
          </a:prstGeom>
        </p:spPr>
        <p:txBody>
          <a:bodyPr wrap="square" lIns="0" tIns="0" rIns="0" bIns="0" rtlCol="0" anchor="t">
            <a:spAutoFit/>
          </a:bodyPr>
          <a:lstStyle/>
          <a:p>
            <a:pPr algn="ctr">
              <a:lnSpc>
                <a:spcPts val="7536"/>
              </a:lnSpc>
            </a:pPr>
            <a:r>
              <a:rPr lang="en-US" sz="7110" b="1" dirty="0">
                <a:solidFill>
                  <a:srgbClr val="000000"/>
                </a:solidFill>
                <a:latin typeface="Inter" panose="020B0604020202020204" charset="0"/>
                <a:ea typeface="Inter" panose="020B0604020202020204" charset="0"/>
              </a:rPr>
              <a:t>Contextualização </a:t>
            </a:r>
            <a:r>
              <a:rPr lang="en-US" sz="7110" b="1" dirty="0" err="1">
                <a:solidFill>
                  <a:srgbClr val="000000"/>
                </a:solidFill>
                <a:latin typeface="Inter" panose="020B0604020202020204" charset="0"/>
                <a:ea typeface="Inter" panose="020B0604020202020204" charset="0"/>
              </a:rPr>
              <a:t>Teórica</a:t>
            </a:r>
            <a:endParaRPr lang="en-US" sz="7110" b="1" dirty="0">
              <a:solidFill>
                <a:srgbClr val="000000"/>
              </a:solidFill>
              <a:latin typeface="Inter" panose="020B0604020202020204" charset="0"/>
              <a:ea typeface="Inter" panose="020B0604020202020204" charset="0"/>
            </a:endParaRPr>
          </a:p>
        </p:txBody>
      </p:sp>
      <p:sp>
        <p:nvSpPr>
          <p:cNvPr id="11" name="Freeform 11"/>
          <p:cNvSpPr/>
          <p:nvPr/>
        </p:nvSpPr>
        <p:spPr>
          <a:xfrm>
            <a:off x="618803" y="8863050"/>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PT" dirty="0"/>
          </a:p>
        </p:txBody>
      </p:sp>
      <p:grpSp>
        <p:nvGrpSpPr>
          <p:cNvPr id="12" name="Group 12"/>
          <p:cNvGrpSpPr/>
          <p:nvPr/>
        </p:nvGrpSpPr>
        <p:grpSpPr>
          <a:xfrm>
            <a:off x="1243012" y="-1794853"/>
            <a:ext cx="3086100" cy="308610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endParaRPr lang="pt-PT" dirty="0"/>
            </a:p>
          </p:txBody>
        </p:sp>
        <p:sp>
          <p:nvSpPr>
            <p:cNvPr id="14" name="TextBox 1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15" name="Group 15"/>
          <p:cNvGrpSpPr/>
          <p:nvPr/>
        </p:nvGrpSpPr>
        <p:grpSpPr>
          <a:xfrm>
            <a:off x="-1343025" y="6690703"/>
            <a:ext cx="3086100" cy="30861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DDD1C2"/>
              </a:solidFill>
              <a:prstDash val="solid"/>
              <a:miter/>
            </a:ln>
          </p:spPr>
          <p:txBody>
            <a:bodyPr/>
            <a:lstStyle/>
            <a:p>
              <a:endParaRPr lang="pt-PT" dirty="0"/>
            </a:p>
          </p:txBody>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sp>
        <p:nvSpPr>
          <p:cNvPr id="18" name="CaixaDeTexto 17">
            <a:extLst>
              <a:ext uri="{FF2B5EF4-FFF2-40B4-BE49-F238E27FC236}">
                <a16:creationId xmlns:a16="http://schemas.microsoft.com/office/drawing/2014/main" id="{74E4CC07-8FD3-C392-3939-9051929428C5}"/>
              </a:ext>
            </a:extLst>
          </p:cNvPr>
          <p:cNvSpPr txBox="1"/>
          <p:nvPr/>
        </p:nvSpPr>
        <p:spPr>
          <a:xfrm>
            <a:off x="3270455" y="1435908"/>
            <a:ext cx="13792200" cy="2311530"/>
          </a:xfrm>
          <a:prstGeom prst="rect">
            <a:avLst/>
          </a:prstGeom>
          <a:noFill/>
        </p:spPr>
        <p:txBody>
          <a:bodyPr wrap="square" rtlCol="0">
            <a:spAutoFit/>
          </a:bodyPr>
          <a:lstStyle/>
          <a:p>
            <a:pPr>
              <a:lnSpc>
                <a:spcPct val="200000"/>
              </a:lnSpc>
            </a:pPr>
            <a:r>
              <a:rPr lang="pt-PT" sz="2960" b="1" dirty="0">
                <a:latin typeface="Inter" panose="020B0604020202020204" charset="0"/>
                <a:ea typeface="Inter" panose="020B0604020202020204" charset="0"/>
              </a:rPr>
              <a:t>Modelo de </a:t>
            </a:r>
            <a:r>
              <a:rPr lang="pt-PT" sz="2960" b="1" dirty="0" err="1">
                <a:latin typeface="Inter" panose="020B0604020202020204" charset="0"/>
                <a:ea typeface="Inter" panose="020B0604020202020204" charset="0"/>
              </a:rPr>
              <a:t>Prochaska</a:t>
            </a:r>
            <a:r>
              <a:rPr lang="pt-PT" sz="2960" b="1" dirty="0">
                <a:latin typeface="Inter" panose="020B0604020202020204" charset="0"/>
                <a:ea typeface="Inter" panose="020B0604020202020204" charset="0"/>
              </a:rPr>
              <a:t> e </a:t>
            </a:r>
            <a:r>
              <a:rPr lang="pt-PT" sz="2960" b="1" dirty="0" err="1">
                <a:latin typeface="Inter" panose="020B0604020202020204" charset="0"/>
                <a:ea typeface="Inter" panose="020B0604020202020204" charset="0"/>
              </a:rPr>
              <a:t>DiClemente</a:t>
            </a:r>
            <a:r>
              <a:rPr lang="pt-PT" sz="2960" b="1" dirty="0">
                <a:latin typeface="Inter" panose="020B0604020202020204" charset="0"/>
                <a:ea typeface="Inter" panose="020B0604020202020204" charset="0"/>
              </a:rPr>
              <a:t> </a:t>
            </a:r>
          </a:p>
          <a:p>
            <a:pPr marL="457200" indent="-457200">
              <a:lnSpc>
                <a:spcPct val="200000"/>
              </a:lnSpc>
              <a:buFont typeface="Arial" panose="020B0604020202020204" pitchFamily="34" charset="0"/>
              <a:buChar char="•"/>
            </a:pPr>
            <a:r>
              <a:rPr lang="pt-PT" sz="2300" dirty="0">
                <a:latin typeface="Inter" panose="020B0604020202020204" charset="0"/>
                <a:ea typeface="Inter" panose="020B0604020202020204" charset="0"/>
              </a:rPr>
              <a:t>Descreveram uma série de estádios pelos quais as pessoas passam durante o processo de mudança: </a:t>
            </a:r>
            <a:endParaRPr lang="pt-PT" sz="2960" b="1" dirty="0">
              <a:latin typeface="Inter" panose="020B0604020202020204" charset="0"/>
              <a:ea typeface="Inter" panose="020B0604020202020204" charset="0"/>
            </a:endParaRPr>
          </a:p>
        </p:txBody>
      </p:sp>
      <p:sp>
        <p:nvSpPr>
          <p:cNvPr id="20" name="CaixaDeTexto 19">
            <a:extLst>
              <a:ext uri="{FF2B5EF4-FFF2-40B4-BE49-F238E27FC236}">
                <a16:creationId xmlns:a16="http://schemas.microsoft.com/office/drawing/2014/main" id="{5D3586B4-5857-A924-4ECB-BFC9571CFFE7}"/>
              </a:ext>
            </a:extLst>
          </p:cNvPr>
          <p:cNvSpPr txBox="1"/>
          <p:nvPr/>
        </p:nvSpPr>
        <p:spPr>
          <a:xfrm>
            <a:off x="14782800" y="9302815"/>
            <a:ext cx="5105400" cy="369332"/>
          </a:xfrm>
          <a:prstGeom prst="rect">
            <a:avLst/>
          </a:prstGeom>
          <a:noFill/>
        </p:spPr>
        <p:txBody>
          <a:bodyPr wrap="square" rtlCol="0">
            <a:spAutoFit/>
          </a:bodyPr>
          <a:lstStyle/>
          <a:p>
            <a:r>
              <a:rPr lang="pt-PT" dirty="0">
                <a:latin typeface="Inter" panose="020B0604020202020204" charset="0"/>
                <a:ea typeface="Inter" panose="020B0604020202020204" charset="0"/>
              </a:rPr>
              <a:t>(Miller &amp; </a:t>
            </a:r>
            <a:r>
              <a:rPr lang="pt-PT" dirty="0" err="1">
                <a:latin typeface="Inter" panose="020B0604020202020204" charset="0"/>
                <a:ea typeface="Inter" panose="020B0604020202020204" charset="0"/>
              </a:rPr>
              <a:t>Roonick</a:t>
            </a:r>
            <a:r>
              <a:rPr lang="pt-PT" dirty="0">
                <a:latin typeface="Inter" panose="020B0604020202020204" charset="0"/>
                <a:ea typeface="Inter" panose="020B0604020202020204" charset="0"/>
              </a:rPr>
              <a:t>, 2007</a:t>
            </a:r>
            <a:r>
              <a:rPr lang="pt-PT" dirty="0"/>
              <a:t>)</a:t>
            </a:r>
          </a:p>
        </p:txBody>
      </p:sp>
      <p:grpSp>
        <p:nvGrpSpPr>
          <p:cNvPr id="6" name="Diagrama 5">
            <a:extLst>
              <a:ext uri="{FF2B5EF4-FFF2-40B4-BE49-F238E27FC236}">
                <a16:creationId xmlns:a16="http://schemas.microsoft.com/office/drawing/2014/main" id="{27485AF4-5655-7C8C-CC9C-D103C1D271F2}"/>
              </a:ext>
            </a:extLst>
          </p:cNvPr>
          <p:cNvGrpSpPr/>
          <p:nvPr/>
        </p:nvGrpSpPr>
        <p:grpSpPr>
          <a:xfrm>
            <a:off x="7187866" y="3577208"/>
            <a:ext cx="5957377" cy="5924709"/>
            <a:chOff x="3595640" y="1708885"/>
            <a:chExt cx="4968264" cy="4941307"/>
          </a:xfrm>
          <a:solidFill>
            <a:srgbClr val="996633"/>
          </a:solidFill>
        </p:grpSpPr>
        <p:sp>
          <p:nvSpPr>
            <p:cNvPr id="7" name="Forma livre: Forma 6">
              <a:extLst>
                <a:ext uri="{FF2B5EF4-FFF2-40B4-BE49-F238E27FC236}">
                  <a16:creationId xmlns:a16="http://schemas.microsoft.com/office/drawing/2014/main" id="{81F26E06-F3F3-390D-5985-E60AA7862BD2}"/>
                </a:ext>
              </a:extLst>
            </p:cNvPr>
            <p:cNvSpPr/>
            <p:nvPr/>
          </p:nvSpPr>
          <p:spPr>
            <a:xfrm>
              <a:off x="4009525" y="1971455"/>
              <a:ext cx="4241471" cy="4241471"/>
            </a:xfrm>
            <a:custGeom>
              <a:avLst/>
              <a:gdLst>
                <a:gd name="f0" fmla="val 10800000"/>
                <a:gd name="f1" fmla="val 5400000"/>
                <a:gd name="f2" fmla="val 180"/>
                <a:gd name="f3" fmla="val w"/>
                <a:gd name="f4" fmla="val h"/>
                <a:gd name="f5" fmla="val 0"/>
                <a:gd name="f6" fmla="val 4241469"/>
                <a:gd name="f7" fmla="val 2120734"/>
                <a:gd name="f8" fmla="val 2878400"/>
                <a:gd name="f9" fmla="val 3578512"/>
                <a:gd name="f10" fmla="val 404210"/>
                <a:gd name="f11" fmla="val 3957344"/>
                <a:gd name="f12" fmla="val 1060367"/>
                <a:gd name="f13" fmla="val 2120735"/>
                <a:gd name="f14" fmla="val 1413823"/>
                <a:gd name="f15" fmla="val 706912"/>
                <a:gd name="f16" fmla="+- 0 0 -90"/>
                <a:gd name="f17" fmla="*/ f3 1 4241469"/>
                <a:gd name="f18" fmla="*/ f4 1 4241469"/>
                <a:gd name="f19" fmla="val f5"/>
                <a:gd name="f20" fmla="val f6"/>
                <a:gd name="f21" fmla="*/ f16 f0 1"/>
                <a:gd name="f22" fmla="+- f20 0 f19"/>
                <a:gd name="f23" fmla="*/ f21 1 f2"/>
                <a:gd name="f24" fmla="*/ f22 1 4241469"/>
                <a:gd name="f25" fmla="*/ 2120734 f22 1"/>
                <a:gd name="f26" fmla="*/ 0 f22 1"/>
                <a:gd name="f27" fmla="*/ 3957344 f22 1"/>
                <a:gd name="f28" fmla="*/ 1060367 f22 1"/>
                <a:gd name="f29" fmla="*/ 2120735 f22 1"/>
                <a:gd name="f30" fmla="+- f23 0 f1"/>
                <a:gd name="f31" fmla="*/ f25 1 4241469"/>
                <a:gd name="f32" fmla="*/ f26 1 4241469"/>
                <a:gd name="f33" fmla="*/ f27 1 4241469"/>
                <a:gd name="f34" fmla="*/ f28 1 4241469"/>
                <a:gd name="f35" fmla="*/ f29 1 4241469"/>
                <a:gd name="f36" fmla="*/ f19 1 f24"/>
                <a:gd name="f37" fmla="*/ f20 1 f24"/>
                <a:gd name="f38" fmla="*/ f31 1 f24"/>
                <a:gd name="f39" fmla="*/ f32 1 f24"/>
                <a:gd name="f40" fmla="*/ f33 1 f24"/>
                <a:gd name="f41" fmla="*/ f34 1 f24"/>
                <a:gd name="f42" fmla="*/ f35 1 f24"/>
                <a:gd name="f43" fmla="*/ f36 f17 1"/>
                <a:gd name="f44" fmla="*/ f37 f17 1"/>
                <a:gd name="f45" fmla="*/ f37 f18 1"/>
                <a:gd name="f46" fmla="*/ f36 f18 1"/>
                <a:gd name="f47" fmla="*/ f38 f17 1"/>
                <a:gd name="f48" fmla="*/ f39 f18 1"/>
                <a:gd name="f49" fmla="*/ f40 f17 1"/>
                <a:gd name="f50" fmla="*/ f41 f18 1"/>
                <a:gd name="f51" fmla="*/ f42 f17 1"/>
                <a:gd name="f52" fmla="*/ f42 f18 1"/>
              </a:gdLst>
              <a:ahLst/>
              <a:cxnLst>
                <a:cxn ang="3cd4">
                  <a:pos x="hc" y="t"/>
                </a:cxn>
                <a:cxn ang="0">
                  <a:pos x="r" y="vc"/>
                </a:cxn>
                <a:cxn ang="cd4">
                  <a:pos x="hc" y="b"/>
                </a:cxn>
                <a:cxn ang="cd2">
                  <a:pos x="l" y="vc"/>
                </a:cxn>
                <a:cxn ang="f30">
                  <a:pos x="f47" y="f48"/>
                </a:cxn>
                <a:cxn ang="f30">
                  <a:pos x="f49" y="f50"/>
                </a:cxn>
                <a:cxn ang="f30">
                  <a:pos x="f51" y="f52"/>
                </a:cxn>
                <a:cxn ang="f30">
                  <a:pos x="f47" y="f48"/>
                </a:cxn>
              </a:cxnLst>
              <a:rect l="f43" t="f46" r="f44" b="f45"/>
              <a:pathLst>
                <a:path w="4241469" h="4241469">
                  <a:moveTo>
                    <a:pt x="f7" y="f5"/>
                  </a:moveTo>
                  <a:cubicBezTo>
                    <a:pt x="f8" y="f5"/>
                    <a:pt x="f9" y="f10"/>
                    <a:pt x="f11" y="f12"/>
                  </a:cubicBezTo>
                  <a:lnTo>
                    <a:pt x="f13" y="f13"/>
                  </a:lnTo>
                  <a:cubicBezTo>
                    <a:pt x="f13" y="f14"/>
                    <a:pt x="f7" y="f15"/>
                    <a:pt x="f7" y="f5"/>
                  </a:cubicBezTo>
                  <a:close/>
                </a:path>
              </a:pathLst>
            </a:custGeom>
            <a:grpFill/>
            <a:ln w="12701" cap="flat">
              <a:solidFill>
                <a:srgbClr val="FFFFFF"/>
              </a:solidFill>
              <a:prstDash val="solid"/>
              <a:miter/>
            </a:ln>
          </p:spPr>
          <p:txBody>
            <a:bodyPr vert="horz" wrap="square" lIns="2239502" tIns="559576" rIns="926671" bIns="2859063" anchor="ctr" anchorCtr="1" compatLnSpc="1">
              <a:noAutofit/>
            </a:bodyPr>
            <a:lstStyle/>
            <a:p>
              <a:pPr marL="0" marR="0" lvl="0" indent="0" algn="ctr" defTabSz="622304" rtl="0" fontAlgn="auto" hangingPunct="1">
                <a:lnSpc>
                  <a:spcPct val="90000"/>
                </a:lnSpc>
                <a:spcBef>
                  <a:spcPts val="0"/>
                </a:spcBef>
                <a:spcAft>
                  <a:spcPts val="600"/>
                </a:spcAft>
                <a:buNone/>
                <a:tabLst/>
                <a:defRPr sz="1800" b="0" i="0" u="none" strike="noStrike" kern="0" cap="none" spc="0" baseline="0">
                  <a:solidFill>
                    <a:srgbClr val="000000"/>
                  </a:solidFill>
                  <a:uFillTx/>
                </a:defRPr>
              </a:pPr>
              <a:r>
                <a:rPr lang="pt-PT" b="0" i="0" u="none" strike="noStrike" kern="1200" cap="none" spc="0" baseline="0" dirty="0">
                  <a:solidFill>
                    <a:srgbClr val="FFFFFF"/>
                  </a:solidFill>
                  <a:uFillTx/>
                  <a:latin typeface="Inter" panose="020B0604020202020204" charset="0"/>
                  <a:ea typeface="Inter" panose="020B0604020202020204" charset="0"/>
                </a:rPr>
                <a:t>Pré</a:t>
              </a:r>
            </a:p>
            <a:p>
              <a:pPr marL="0" marR="0" lvl="0" indent="0" algn="ctr" defTabSz="622304" rtl="0" fontAlgn="auto" hangingPunct="1">
                <a:lnSpc>
                  <a:spcPct val="90000"/>
                </a:lnSpc>
                <a:spcBef>
                  <a:spcPts val="0"/>
                </a:spcBef>
                <a:spcAft>
                  <a:spcPts val="600"/>
                </a:spcAft>
                <a:buNone/>
                <a:tabLst/>
                <a:defRPr sz="1800" b="0" i="0" u="none" strike="noStrike" kern="0" cap="none" spc="0" baseline="0">
                  <a:solidFill>
                    <a:srgbClr val="000000"/>
                  </a:solidFill>
                  <a:uFillTx/>
                </a:defRPr>
              </a:pPr>
              <a:r>
                <a:rPr lang="pt-PT" b="0" i="0" u="none" strike="noStrike" kern="1200" cap="none" spc="0" baseline="0" dirty="0">
                  <a:solidFill>
                    <a:srgbClr val="FFFFFF"/>
                  </a:solidFill>
                  <a:uFillTx/>
                  <a:latin typeface="Inter" panose="020B0604020202020204" charset="0"/>
                  <a:ea typeface="Inter" panose="020B0604020202020204" charset="0"/>
                </a:rPr>
                <a:t>   Ponderação </a:t>
              </a:r>
            </a:p>
          </p:txBody>
        </p:sp>
        <p:sp>
          <p:nvSpPr>
            <p:cNvPr id="8" name="Forma livre: Forma 7">
              <a:extLst>
                <a:ext uri="{FF2B5EF4-FFF2-40B4-BE49-F238E27FC236}">
                  <a16:creationId xmlns:a16="http://schemas.microsoft.com/office/drawing/2014/main" id="{3B4FA5BC-D9E4-35B0-6BE1-2B103CEDE81F}"/>
                </a:ext>
              </a:extLst>
            </p:cNvPr>
            <p:cNvSpPr/>
            <p:nvPr/>
          </p:nvSpPr>
          <p:spPr>
            <a:xfrm>
              <a:off x="4060027" y="2058808"/>
              <a:ext cx="4241471" cy="4241471"/>
            </a:xfrm>
            <a:custGeom>
              <a:avLst/>
              <a:gdLst>
                <a:gd name="f0" fmla="val 10800000"/>
                <a:gd name="f1" fmla="val 5400000"/>
                <a:gd name="f2" fmla="val 180"/>
                <a:gd name="f3" fmla="val w"/>
                <a:gd name="f4" fmla="val h"/>
                <a:gd name="f5" fmla="val 0"/>
                <a:gd name="f6" fmla="val 4241469"/>
                <a:gd name="f7" fmla="val 3957344"/>
                <a:gd name="f8" fmla="val 1060367"/>
                <a:gd name="f9" fmla="val 4336177"/>
                <a:gd name="f10" fmla="val 1716525"/>
                <a:gd name="f11" fmla="val 2524944"/>
                <a:gd name="f12" fmla="val 3181102"/>
                <a:gd name="f13" fmla="val 2120735"/>
                <a:gd name="f14" fmla="+- 0 0 -90"/>
                <a:gd name="f15" fmla="*/ f3 1 4241469"/>
                <a:gd name="f16" fmla="*/ f4 1 4241469"/>
                <a:gd name="f17" fmla="val f5"/>
                <a:gd name="f18" fmla="val f6"/>
                <a:gd name="f19" fmla="*/ f14 f0 1"/>
                <a:gd name="f20" fmla="+- f18 0 f17"/>
                <a:gd name="f21" fmla="*/ f19 1 f2"/>
                <a:gd name="f22" fmla="*/ f20 1 4241469"/>
                <a:gd name="f23" fmla="*/ 3957344 f20 1"/>
                <a:gd name="f24" fmla="*/ 1060367 f20 1"/>
                <a:gd name="f25" fmla="*/ 3181102 f20 1"/>
                <a:gd name="f26" fmla="*/ 2120735 f20 1"/>
                <a:gd name="f27" fmla="+- f21 0 f1"/>
                <a:gd name="f28" fmla="*/ f23 1 4241469"/>
                <a:gd name="f29" fmla="*/ f24 1 4241469"/>
                <a:gd name="f30" fmla="*/ f25 1 4241469"/>
                <a:gd name="f31" fmla="*/ f26 1 4241469"/>
                <a:gd name="f32" fmla="*/ f17 1 f22"/>
                <a:gd name="f33" fmla="*/ f18 1 f22"/>
                <a:gd name="f34" fmla="*/ f28 1 f22"/>
                <a:gd name="f35" fmla="*/ f29 1 f22"/>
                <a:gd name="f36" fmla="*/ f30 1 f22"/>
                <a:gd name="f37" fmla="*/ f31 1 f22"/>
                <a:gd name="f38" fmla="*/ f32 f15 1"/>
                <a:gd name="f39" fmla="*/ f33 f15 1"/>
                <a:gd name="f40" fmla="*/ f33 f16 1"/>
                <a:gd name="f41" fmla="*/ f32 f16 1"/>
                <a:gd name="f42" fmla="*/ f34 f15 1"/>
                <a:gd name="f43" fmla="*/ f35 f16 1"/>
                <a:gd name="f44" fmla="*/ f36 f16 1"/>
                <a:gd name="f45" fmla="*/ f37 f15 1"/>
                <a:gd name="f46" fmla="*/ f37 f16 1"/>
              </a:gdLst>
              <a:ahLst/>
              <a:cxnLst>
                <a:cxn ang="3cd4">
                  <a:pos x="hc" y="t"/>
                </a:cxn>
                <a:cxn ang="0">
                  <a:pos x="r" y="vc"/>
                </a:cxn>
                <a:cxn ang="cd4">
                  <a:pos x="hc" y="b"/>
                </a:cxn>
                <a:cxn ang="cd2">
                  <a:pos x="l" y="vc"/>
                </a:cxn>
                <a:cxn ang="f27">
                  <a:pos x="f42" y="f43"/>
                </a:cxn>
                <a:cxn ang="f27">
                  <a:pos x="f42" y="f44"/>
                </a:cxn>
                <a:cxn ang="f27">
                  <a:pos x="f45" y="f46"/>
                </a:cxn>
                <a:cxn ang="f27">
                  <a:pos x="f42" y="f43"/>
                </a:cxn>
              </a:cxnLst>
              <a:rect l="f38" t="f41" r="f39" b="f40"/>
              <a:pathLst>
                <a:path w="4241469" h="4241469">
                  <a:moveTo>
                    <a:pt x="f7" y="f8"/>
                  </a:moveTo>
                  <a:cubicBezTo>
                    <a:pt x="f9" y="f10"/>
                    <a:pt x="f9" y="f11"/>
                    <a:pt x="f7" y="f12"/>
                  </a:cubicBezTo>
                  <a:lnTo>
                    <a:pt x="f13" y="f13"/>
                  </a:lnTo>
                  <a:lnTo>
                    <a:pt x="f7" y="f8"/>
                  </a:lnTo>
                  <a:close/>
                </a:path>
              </a:pathLst>
            </a:custGeom>
            <a:grpFill/>
            <a:ln w="12701" cap="flat">
              <a:solidFill>
                <a:srgbClr val="FFFFFF"/>
              </a:solidFill>
              <a:prstDash val="solid"/>
              <a:miter/>
            </a:ln>
          </p:spPr>
          <p:txBody>
            <a:bodyPr vert="horz" wrap="square" lIns="2895923" tIns="1734561" rIns="219757" bIns="1709315" anchor="ctr" anchorCtr="1" compatLnSpc="1">
              <a:noAutofit/>
            </a:bodyPr>
            <a:lstStyle/>
            <a:p>
              <a:pPr marL="0" marR="0" lvl="0" indent="0" algn="ctr" defTabSz="622304" rtl="0" fontAlgn="auto" hangingPunct="1">
                <a:lnSpc>
                  <a:spcPct val="90000"/>
                </a:lnSpc>
                <a:spcBef>
                  <a:spcPts val="0"/>
                </a:spcBef>
                <a:spcAft>
                  <a:spcPts val="600"/>
                </a:spcAft>
                <a:buNone/>
                <a:tabLst/>
                <a:defRPr sz="1800" b="0" i="0" u="none" strike="noStrike" kern="0" cap="none" spc="0" baseline="0">
                  <a:solidFill>
                    <a:srgbClr val="000000"/>
                  </a:solidFill>
                  <a:uFillTx/>
                </a:defRPr>
              </a:pPr>
              <a:r>
                <a:rPr lang="pt-PT" b="0" i="0" u="none" strike="noStrike" kern="1200" cap="none" spc="0" baseline="0" dirty="0">
                  <a:solidFill>
                    <a:srgbClr val="FFFFFF"/>
                  </a:solidFill>
                  <a:uFillTx/>
                  <a:latin typeface="Inter" panose="020B0604020202020204" charset="0"/>
                  <a:ea typeface="Inter" panose="020B0604020202020204" charset="0"/>
                </a:rPr>
                <a:t>Ponderação</a:t>
              </a:r>
              <a:r>
                <a:rPr lang="pt-PT" sz="1400" b="0" i="0" u="none" strike="noStrike" kern="1200" cap="none" spc="0" baseline="0" dirty="0">
                  <a:solidFill>
                    <a:srgbClr val="FFFFFF"/>
                  </a:solidFill>
                  <a:uFillTx/>
                  <a:latin typeface="Calibri"/>
                </a:rPr>
                <a:t>  </a:t>
              </a:r>
            </a:p>
          </p:txBody>
        </p:sp>
        <p:sp>
          <p:nvSpPr>
            <p:cNvPr id="9" name="Forma livre: Forma 8">
              <a:extLst>
                <a:ext uri="{FF2B5EF4-FFF2-40B4-BE49-F238E27FC236}">
                  <a16:creationId xmlns:a16="http://schemas.microsoft.com/office/drawing/2014/main" id="{9E4D6FC4-D54A-228C-0158-99D95F4D74F3}"/>
                </a:ext>
              </a:extLst>
            </p:cNvPr>
            <p:cNvSpPr/>
            <p:nvPr/>
          </p:nvSpPr>
          <p:spPr>
            <a:xfrm>
              <a:off x="3984106" y="2146160"/>
              <a:ext cx="4241471" cy="4241471"/>
            </a:xfrm>
            <a:custGeom>
              <a:avLst/>
              <a:gdLst>
                <a:gd name="f0" fmla="val 10800000"/>
                <a:gd name="f1" fmla="val 5400000"/>
                <a:gd name="f2" fmla="val 180"/>
                <a:gd name="f3" fmla="val w"/>
                <a:gd name="f4" fmla="val h"/>
                <a:gd name="f5" fmla="val 0"/>
                <a:gd name="f6" fmla="val 4241469"/>
                <a:gd name="f7" fmla="val 3957344"/>
                <a:gd name="f8" fmla="val 3181102"/>
                <a:gd name="f9" fmla="val 3578511"/>
                <a:gd name="f10" fmla="val 3837260"/>
                <a:gd name="f11" fmla="val 2878399"/>
                <a:gd name="f12" fmla="val 4241470"/>
                <a:gd name="f13" fmla="val 2120734"/>
                <a:gd name="f14" fmla="val 3534558"/>
                <a:gd name="f15" fmla="val 2120735"/>
                <a:gd name="f16" fmla="val 2827647"/>
                <a:gd name="f17" fmla="+- 0 0 -90"/>
                <a:gd name="f18" fmla="*/ f3 1 4241469"/>
                <a:gd name="f19" fmla="*/ f4 1 4241469"/>
                <a:gd name="f20" fmla="val f5"/>
                <a:gd name="f21" fmla="val f6"/>
                <a:gd name="f22" fmla="*/ f17 f0 1"/>
                <a:gd name="f23" fmla="+- f21 0 f20"/>
                <a:gd name="f24" fmla="*/ f22 1 f2"/>
                <a:gd name="f25" fmla="*/ f23 1 4241469"/>
                <a:gd name="f26" fmla="*/ 3957344 f23 1"/>
                <a:gd name="f27" fmla="*/ 3181102 f23 1"/>
                <a:gd name="f28" fmla="*/ 2120734 f23 1"/>
                <a:gd name="f29" fmla="*/ 4241470 f23 1"/>
                <a:gd name="f30" fmla="*/ 2120735 f23 1"/>
                <a:gd name="f31" fmla="+- f24 0 f1"/>
                <a:gd name="f32" fmla="*/ f26 1 4241469"/>
                <a:gd name="f33" fmla="*/ f27 1 4241469"/>
                <a:gd name="f34" fmla="*/ f28 1 4241469"/>
                <a:gd name="f35" fmla="*/ f29 1 4241469"/>
                <a:gd name="f36" fmla="*/ f30 1 4241469"/>
                <a:gd name="f37" fmla="*/ f20 1 f25"/>
                <a:gd name="f38" fmla="*/ f21 1 f25"/>
                <a:gd name="f39" fmla="*/ f32 1 f25"/>
                <a:gd name="f40" fmla="*/ f33 1 f25"/>
                <a:gd name="f41" fmla="*/ f34 1 f25"/>
                <a:gd name="f42" fmla="*/ f35 1 f25"/>
                <a:gd name="f43" fmla="*/ f36 1 f25"/>
                <a:gd name="f44" fmla="*/ f37 f18 1"/>
                <a:gd name="f45" fmla="*/ f38 f18 1"/>
                <a:gd name="f46" fmla="*/ f38 f19 1"/>
                <a:gd name="f47" fmla="*/ f37 f19 1"/>
                <a:gd name="f48" fmla="*/ f39 f18 1"/>
                <a:gd name="f49" fmla="*/ f40 f19 1"/>
                <a:gd name="f50" fmla="*/ f41 f18 1"/>
                <a:gd name="f51" fmla="*/ f42 f19 1"/>
                <a:gd name="f52" fmla="*/ f43 f18 1"/>
                <a:gd name="f53" fmla="*/ f43 f19 1"/>
              </a:gdLst>
              <a:ahLst/>
              <a:cxnLst>
                <a:cxn ang="3cd4">
                  <a:pos x="hc" y="t"/>
                </a:cxn>
                <a:cxn ang="0">
                  <a:pos x="r" y="vc"/>
                </a:cxn>
                <a:cxn ang="cd4">
                  <a:pos x="hc" y="b"/>
                </a:cxn>
                <a:cxn ang="cd2">
                  <a:pos x="l" y="vc"/>
                </a:cxn>
                <a:cxn ang="f31">
                  <a:pos x="f48" y="f49"/>
                </a:cxn>
                <a:cxn ang="f31">
                  <a:pos x="f50" y="f51"/>
                </a:cxn>
                <a:cxn ang="f31">
                  <a:pos x="f52" y="f53"/>
                </a:cxn>
                <a:cxn ang="f31">
                  <a:pos x="f48" y="f49"/>
                </a:cxn>
              </a:cxnLst>
              <a:rect l="f44" t="f47" r="f45" b="f46"/>
              <a:pathLst>
                <a:path w="4241469" h="4241469">
                  <a:moveTo>
                    <a:pt x="f7" y="f8"/>
                  </a:moveTo>
                  <a:cubicBezTo>
                    <a:pt x="f9" y="f10"/>
                    <a:pt x="f11" y="f12"/>
                    <a:pt x="f13" y="f12"/>
                  </a:cubicBezTo>
                  <a:cubicBezTo>
                    <a:pt x="f13" y="f14"/>
                    <a:pt x="f15" y="f16"/>
                    <a:pt x="f15" y="f15"/>
                  </a:cubicBezTo>
                  <a:lnTo>
                    <a:pt x="f7" y="f8"/>
                  </a:lnTo>
                  <a:close/>
                </a:path>
              </a:pathLst>
            </a:custGeom>
            <a:grpFill/>
            <a:ln w="12701" cap="flat">
              <a:solidFill>
                <a:srgbClr val="FFFFFF"/>
              </a:solidFill>
              <a:prstDash val="solid"/>
              <a:miter/>
            </a:ln>
          </p:spPr>
          <p:txBody>
            <a:bodyPr vert="horz" wrap="square" lIns="2239502" tIns="2884310" rIns="926671" bIns="534329" anchor="ctr" anchorCtr="1" compatLnSpc="1">
              <a:noAutofit/>
            </a:bodyPr>
            <a:lstStyle/>
            <a:p>
              <a:pPr marL="0" marR="0" lvl="0" indent="0" algn="ctr" defTabSz="622304" rtl="0" fontAlgn="auto" hangingPunct="1">
                <a:lnSpc>
                  <a:spcPct val="90000"/>
                </a:lnSpc>
                <a:spcBef>
                  <a:spcPts val="0"/>
                </a:spcBef>
                <a:spcAft>
                  <a:spcPts val="600"/>
                </a:spcAft>
                <a:buNone/>
                <a:tabLst/>
                <a:defRPr sz="1800" b="0" i="0" u="none" strike="noStrike" kern="0" cap="none" spc="0" baseline="0">
                  <a:solidFill>
                    <a:srgbClr val="000000"/>
                  </a:solidFill>
                  <a:uFillTx/>
                </a:defRPr>
              </a:pPr>
              <a:r>
                <a:rPr lang="pt-PT" b="0" i="0" u="none" strike="noStrike" kern="1200" cap="none" spc="0" baseline="0" dirty="0">
                  <a:solidFill>
                    <a:srgbClr val="FFFFFF"/>
                  </a:solidFill>
                  <a:uFillTx/>
                  <a:latin typeface="Inter" panose="020B0604020202020204" charset="0"/>
                  <a:ea typeface="Inter" panose="020B0604020202020204" charset="0"/>
                </a:rPr>
                <a:t>      Determinação </a:t>
              </a:r>
            </a:p>
          </p:txBody>
        </p:sp>
        <p:sp>
          <p:nvSpPr>
            <p:cNvPr id="10" name="Forma livre: Forma 9">
              <a:extLst>
                <a:ext uri="{FF2B5EF4-FFF2-40B4-BE49-F238E27FC236}">
                  <a16:creationId xmlns:a16="http://schemas.microsoft.com/office/drawing/2014/main" id="{732967AA-A5F9-3AC7-651F-45680CF59565}"/>
                </a:ext>
              </a:extLst>
            </p:cNvPr>
            <p:cNvSpPr/>
            <p:nvPr/>
          </p:nvSpPr>
          <p:spPr>
            <a:xfrm>
              <a:off x="3908538" y="2146160"/>
              <a:ext cx="4241471" cy="4241471"/>
            </a:xfrm>
            <a:custGeom>
              <a:avLst/>
              <a:gdLst>
                <a:gd name="f0" fmla="val 10800000"/>
                <a:gd name="f1" fmla="val 5400000"/>
                <a:gd name="f2" fmla="val 180"/>
                <a:gd name="f3" fmla="val w"/>
                <a:gd name="f4" fmla="val h"/>
                <a:gd name="f5" fmla="val 0"/>
                <a:gd name="f6" fmla="val 4241469"/>
                <a:gd name="f7" fmla="val 2120735"/>
                <a:gd name="f8" fmla="val 1363069"/>
                <a:gd name="f9" fmla="val 662957"/>
                <a:gd name="f10" fmla="val 3837259"/>
                <a:gd name="f11" fmla="val 284125"/>
                <a:gd name="f12" fmla="val 3181102"/>
                <a:gd name="f13" fmla="+- 0 0 -90"/>
                <a:gd name="f14" fmla="*/ f3 1 4241469"/>
                <a:gd name="f15" fmla="*/ f4 1 4241469"/>
                <a:gd name="f16" fmla="val f5"/>
                <a:gd name="f17" fmla="val f6"/>
                <a:gd name="f18" fmla="*/ f13 f0 1"/>
                <a:gd name="f19" fmla="+- f17 0 f16"/>
                <a:gd name="f20" fmla="*/ f18 1 f2"/>
                <a:gd name="f21" fmla="*/ f19 1 4241469"/>
                <a:gd name="f22" fmla="*/ 2120735 f19 1"/>
                <a:gd name="f23" fmla="*/ 4241469 f19 1"/>
                <a:gd name="f24" fmla="*/ 284125 f19 1"/>
                <a:gd name="f25" fmla="*/ 3181102 f19 1"/>
                <a:gd name="f26" fmla="+- f20 0 f1"/>
                <a:gd name="f27" fmla="*/ f22 1 4241469"/>
                <a:gd name="f28" fmla="*/ f23 1 4241469"/>
                <a:gd name="f29" fmla="*/ f24 1 4241469"/>
                <a:gd name="f30" fmla="*/ f25 1 4241469"/>
                <a:gd name="f31" fmla="*/ f16 1 f21"/>
                <a:gd name="f32" fmla="*/ f17 1 f21"/>
                <a:gd name="f33" fmla="*/ f27 1 f21"/>
                <a:gd name="f34" fmla="*/ f28 1 f21"/>
                <a:gd name="f35" fmla="*/ f29 1 f21"/>
                <a:gd name="f36" fmla="*/ f30 1 f21"/>
                <a:gd name="f37" fmla="*/ f31 f14 1"/>
                <a:gd name="f38" fmla="*/ f32 f14 1"/>
                <a:gd name="f39" fmla="*/ f32 f15 1"/>
                <a:gd name="f40" fmla="*/ f31 f15 1"/>
                <a:gd name="f41" fmla="*/ f33 f14 1"/>
                <a:gd name="f42" fmla="*/ f34 f15 1"/>
                <a:gd name="f43" fmla="*/ f35 f14 1"/>
                <a:gd name="f44" fmla="*/ f36 f15 1"/>
                <a:gd name="f45" fmla="*/ f33 f15 1"/>
              </a:gdLst>
              <a:ahLst/>
              <a:cxnLst>
                <a:cxn ang="3cd4">
                  <a:pos x="hc" y="t"/>
                </a:cxn>
                <a:cxn ang="0">
                  <a:pos x="r" y="vc"/>
                </a:cxn>
                <a:cxn ang="cd4">
                  <a:pos x="hc" y="b"/>
                </a:cxn>
                <a:cxn ang="cd2">
                  <a:pos x="l" y="vc"/>
                </a:cxn>
                <a:cxn ang="f26">
                  <a:pos x="f41" y="f42"/>
                </a:cxn>
                <a:cxn ang="f26">
                  <a:pos x="f43" y="f44"/>
                </a:cxn>
                <a:cxn ang="f26">
                  <a:pos x="f41" y="f45"/>
                </a:cxn>
                <a:cxn ang="f26">
                  <a:pos x="f41" y="f42"/>
                </a:cxn>
              </a:cxnLst>
              <a:rect l="f37" t="f40" r="f38" b="f39"/>
              <a:pathLst>
                <a:path w="4241469" h="4241469">
                  <a:moveTo>
                    <a:pt x="f7" y="f6"/>
                  </a:moveTo>
                  <a:cubicBezTo>
                    <a:pt x="f8" y="f6"/>
                    <a:pt x="f9" y="f10"/>
                    <a:pt x="f11" y="f12"/>
                  </a:cubicBezTo>
                  <a:lnTo>
                    <a:pt x="f7" y="f7"/>
                  </a:lnTo>
                  <a:lnTo>
                    <a:pt x="f7" y="f6"/>
                  </a:lnTo>
                  <a:close/>
                </a:path>
              </a:pathLst>
            </a:custGeom>
            <a:grpFill/>
            <a:ln w="12701" cap="flat">
              <a:solidFill>
                <a:srgbClr val="FFFFFF"/>
              </a:solidFill>
              <a:prstDash val="solid"/>
              <a:miter/>
            </a:ln>
          </p:spPr>
          <p:txBody>
            <a:bodyPr vert="horz" wrap="square" lIns="926662" tIns="2884310" rIns="2239502" bIns="534329" anchor="ctr" anchorCtr="1" compatLnSpc="1">
              <a:noAutofit/>
            </a:bodyPr>
            <a:lstStyle/>
            <a:p>
              <a:pPr marL="0" marR="0" lvl="0" indent="0" algn="ctr" defTabSz="622304" rtl="0" fontAlgn="auto" hangingPunct="1">
                <a:lnSpc>
                  <a:spcPct val="90000"/>
                </a:lnSpc>
                <a:spcBef>
                  <a:spcPts val="0"/>
                </a:spcBef>
                <a:spcAft>
                  <a:spcPts val="600"/>
                </a:spcAft>
                <a:buNone/>
                <a:tabLst/>
                <a:defRPr sz="1800" b="0" i="0" u="none" strike="noStrike" kern="0" cap="none" spc="0" baseline="0">
                  <a:solidFill>
                    <a:srgbClr val="000000"/>
                  </a:solidFill>
                  <a:uFillTx/>
                </a:defRPr>
              </a:pPr>
              <a:r>
                <a:rPr lang="pt-PT" b="0" i="0" u="none" strike="noStrike" kern="1200" cap="none" spc="0" baseline="0" dirty="0">
                  <a:solidFill>
                    <a:srgbClr val="FFFFFF"/>
                  </a:solidFill>
                  <a:uFillTx/>
                  <a:latin typeface="Inter" panose="020B0604020202020204" charset="0"/>
                  <a:ea typeface="Inter" panose="020B0604020202020204" charset="0"/>
                </a:rPr>
                <a:t>Ação </a:t>
              </a:r>
              <a:r>
                <a:rPr lang="pt-PT" sz="2300" b="0" i="0" u="none" strike="noStrike" kern="1200" cap="none" spc="0" baseline="0" dirty="0">
                  <a:solidFill>
                    <a:srgbClr val="FFFFFF"/>
                  </a:solidFill>
                  <a:uFillTx/>
                  <a:latin typeface="Inter" panose="020B0604020202020204" charset="0"/>
                  <a:ea typeface="Inter" panose="020B0604020202020204" charset="0"/>
                </a:rPr>
                <a:t> </a:t>
              </a:r>
            </a:p>
          </p:txBody>
        </p:sp>
        <p:sp>
          <p:nvSpPr>
            <p:cNvPr id="19" name="Forma livre: Forma 18">
              <a:extLst>
                <a:ext uri="{FF2B5EF4-FFF2-40B4-BE49-F238E27FC236}">
                  <a16:creationId xmlns:a16="http://schemas.microsoft.com/office/drawing/2014/main" id="{42751BE3-AC72-8D60-10F8-9F065B3F682F}"/>
                </a:ext>
              </a:extLst>
            </p:cNvPr>
            <p:cNvSpPr/>
            <p:nvPr/>
          </p:nvSpPr>
          <p:spPr>
            <a:xfrm>
              <a:off x="3858045" y="2058808"/>
              <a:ext cx="4241471" cy="4241471"/>
            </a:xfrm>
            <a:custGeom>
              <a:avLst/>
              <a:gdLst>
                <a:gd name="f0" fmla="val 10800000"/>
                <a:gd name="f1" fmla="val 5400000"/>
                <a:gd name="f2" fmla="val 180"/>
                <a:gd name="f3" fmla="val w"/>
                <a:gd name="f4" fmla="val h"/>
                <a:gd name="f5" fmla="val 0"/>
                <a:gd name="f6" fmla="val 4241469"/>
                <a:gd name="f7" fmla="val 284125"/>
                <a:gd name="f8" fmla="val 3181102"/>
                <a:gd name="f9" fmla="val -94708"/>
                <a:gd name="f10" fmla="val 2524944"/>
                <a:gd name="f11" fmla="val 1716525"/>
                <a:gd name="f12" fmla="val 1060367"/>
                <a:gd name="f13" fmla="val 2120735"/>
                <a:gd name="f14" fmla="+- 0 0 -90"/>
                <a:gd name="f15" fmla="*/ f3 1 4241469"/>
                <a:gd name="f16" fmla="*/ f4 1 4241469"/>
                <a:gd name="f17" fmla="val f5"/>
                <a:gd name="f18" fmla="val f6"/>
                <a:gd name="f19" fmla="*/ f14 f0 1"/>
                <a:gd name="f20" fmla="+- f18 0 f17"/>
                <a:gd name="f21" fmla="*/ f19 1 f2"/>
                <a:gd name="f22" fmla="*/ f20 1 4241469"/>
                <a:gd name="f23" fmla="*/ 284125 f20 1"/>
                <a:gd name="f24" fmla="*/ 3181102 f20 1"/>
                <a:gd name="f25" fmla="*/ 1060367 f20 1"/>
                <a:gd name="f26" fmla="*/ 2120735 f20 1"/>
                <a:gd name="f27" fmla="+- f21 0 f1"/>
                <a:gd name="f28" fmla="*/ f23 1 4241469"/>
                <a:gd name="f29" fmla="*/ f24 1 4241469"/>
                <a:gd name="f30" fmla="*/ f25 1 4241469"/>
                <a:gd name="f31" fmla="*/ f26 1 4241469"/>
                <a:gd name="f32" fmla="*/ f17 1 f22"/>
                <a:gd name="f33" fmla="*/ f18 1 f22"/>
                <a:gd name="f34" fmla="*/ f28 1 f22"/>
                <a:gd name="f35" fmla="*/ f29 1 f22"/>
                <a:gd name="f36" fmla="*/ f30 1 f22"/>
                <a:gd name="f37" fmla="*/ f31 1 f22"/>
                <a:gd name="f38" fmla="*/ f32 f15 1"/>
                <a:gd name="f39" fmla="*/ f33 f15 1"/>
                <a:gd name="f40" fmla="*/ f33 f16 1"/>
                <a:gd name="f41" fmla="*/ f32 f16 1"/>
                <a:gd name="f42" fmla="*/ f34 f15 1"/>
                <a:gd name="f43" fmla="*/ f35 f16 1"/>
                <a:gd name="f44" fmla="*/ f36 f16 1"/>
                <a:gd name="f45" fmla="*/ f37 f15 1"/>
                <a:gd name="f46" fmla="*/ f37 f16 1"/>
              </a:gdLst>
              <a:ahLst/>
              <a:cxnLst>
                <a:cxn ang="3cd4">
                  <a:pos x="hc" y="t"/>
                </a:cxn>
                <a:cxn ang="0">
                  <a:pos x="r" y="vc"/>
                </a:cxn>
                <a:cxn ang="cd4">
                  <a:pos x="hc" y="b"/>
                </a:cxn>
                <a:cxn ang="cd2">
                  <a:pos x="l" y="vc"/>
                </a:cxn>
                <a:cxn ang="f27">
                  <a:pos x="f42" y="f43"/>
                </a:cxn>
                <a:cxn ang="f27">
                  <a:pos x="f42" y="f44"/>
                </a:cxn>
                <a:cxn ang="f27">
                  <a:pos x="f45" y="f46"/>
                </a:cxn>
                <a:cxn ang="f27">
                  <a:pos x="f42" y="f43"/>
                </a:cxn>
              </a:cxnLst>
              <a:rect l="f38" t="f41" r="f39" b="f40"/>
              <a:pathLst>
                <a:path w="4241469" h="4241469">
                  <a:moveTo>
                    <a:pt x="f7" y="f8"/>
                  </a:moveTo>
                  <a:cubicBezTo>
                    <a:pt x="f9" y="f10"/>
                    <a:pt x="f9" y="f11"/>
                    <a:pt x="f7" y="f12"/>
                  </a:cubicBezTo>
                  <a:lnTo>
                    <a:pt x="f13" y="f13"/>
                  </a:lnTo>
                  <a:lnTo>
                    <a:pt x="f7" y="f8"/>
                  </a:lnTo>
                  <a:close/>
                </a:path>
              </a:pathLst>
            </a:custGeom>
            <a:grpFill/>
            <a:ln w="12701" cap="flat">
              <a:solidFill>
                <a:srgbClr val="FFFFFF"/>
              </a:solidFill>
              <a:prstDash val="solid"/>
              <a:miter/>
            </a:ln>
          </p:spPr>
          <p:txBody>
            <a:bodyPr vert="horz" wrap="square" lIns="219757" tIns="1734561" rIns="2895923" bIns="1709315" anchor="ctr" anchorCtr="1" compatLnSpc="1">
              <a:noAutofit/>
            </a:bodyPr>
            <a:lstStyle/>
            <a:p>
              <a:pPr marL="0" marR="0" lvl="0" indent="0" algn="ctr" defTabSz="622304" rtl="0" fontAlgn="auto" hangingPunct="1">
                <a:lnSpc>
                  <a:spcPct val="90000"/>
                </a:lnSpc>
                <a:spcBef>
                  <a:spcPts val="0"/>
                </a:spcBef>
                <a:spcAft>
                  <a:spcPts val="600"/>
                </a:spcAft>
                <a:buNone/>
                <a:tabLst/>
                <a:defRPr sz="1800" b="0" i="0" u="none" strike="noStrike" kern="0" cap="none" spc="0" baseline="0">
                  <a:solidFill>
                    <a:srgbClr val="000000"/>
                  </a:solidFill>
                  <a:uFillTx/>
                </a:defRPr>
              </a:pPr>
              <a:r>
                <a:rPr lang="pt-PT" b="0" i="0" u="none" strike="noStrike" kern="1200" cap="none" spc="0" baseline="0" dirty="0">
                  <a:solidFill>
                    <a:srgbClr val="FFFFFF"/>
                  </a:solidFill>
                  <a:uFillTx/>
                  <a:latin typeface="Inter" panose="020B0604020202020204" charset="0"/>
                  <a:ea typeface="Inter" panose="020B0604020202020204" charset="0"/>
                </a:rPr>
                <a:t>Manutenção</a:t>
              </a:r>
              <a:r>
                <a:rPr lang="pt-PT" sz="2300" b="0" i="0" u="none" strike="noStrike" kern="1200" cap="none" spc="0" baseline="0" dirty="0">
                  <a:solidFill>
                    <a:srgbClr val="FFFFFF"/>
                  </a:solidFill>
                  <a:uFillTx/>
                  <a:latin typeface="Inter" panose="020B0604020202020204" charset="0"/>
                  <a:ea typeface="Inter" panose="020B0604020202020204" charset="0"/>
                </a:rPr>
                <a:t> </a:t>
              </a:r>
            </a:p>
          </p:txBody>
        </p:sp>
        <p:sp>
          <p:nvSpPr>
            <p:cNvPr id="21" name="Forma livre: Forma 20">
              <a:extLst>
                <a:ext uri="{FF2B5EF4-FFF2-40B4-BE49-F238E27FC236}">
                  <a16:creationId xmlns:a16="http://schemas.microsoft.com/office/drawing/2014/main" id="{5A19C958-AB53-92C2-4CC2-77568820B236}"/>
                </a:ext>
              </a:extLst>
            </p:cNvPr>
            <p:cNvSpPr/>
            <p:nvPr/>
          </p:nvSpPr>
          <p:spPr>
            <a:xfrm>
              <a:off x="3908538" y="1971455"/>
              <a:ext cx="4241471" cy="4241471"/>
            </a:xfrm>
            <a:custGeom>
              <a:avLst/>
              <a:gdLst>
                <a:gd name="f0" fmla="val 10800000"/>
                <a:gd name="f1" fmla="val 5400000"/>
                <a:gd name="f2" fmla="val 180"/>
                <a:gd name="f3" fmla="val w"/>
                <a:gd name="f4" fmla="val h"/>
                <a:gd name="f5" fmla="val 0"/>
                <a:gd name="f6" fmla="val 4241469"/>
                <a:gd name="f7" fmla="+- 0 0 1"/>
                <a:gd name="f8" fmla="val 284125"/>
                <a:gd name="f9" fmla="val 1060367"/>
                <a:gd name="f10" fmla="val 662958"/>
                <a:gd name="f11" fmla="val 404209"/>
                <a:gd name="f12" fmla="val 1363070"/>
                <a:gd name="f13" fmla="val -1"/>
                <a:gd name="f14" fmla="val 2120735"/>
                <a:gd name="f15" fmla="+- 0 0 -90"/>
                <a:gd name="f16" fmla="*/ f3 1 4241469"/>
                <a:gd name="f17" fmla="*/ f4 1 4241469"/>
                <a:gd name="f18" fmla="val f5"/>
                <a:gd name="f19" fmla="val f6"/>
                <a:gd name="f20" fmla="*/ f15 f0 1"/>
                <a:gd name="f21" fmla="+- f19 0 f18"/>
                <a:gd name="f22" fmla="*/ f20 1 f2"/>
                <a:gd name="f23" fmla="*/ f21 1 4241469"/>
                <a:gd name="f24" fmla="*/ 284125 f21 1"/>
                <a:gd name="f25" fmla="*/ 1060367 f21 1"/>
                <a:gd name="f26" fmla="*/ 2120735 f21 1"/>
                <a:gd name="f27" fmla="*/ f7 f21 1"/>
                <a:gd name="f28" fmla="+- f22 0 f1"/>
                <a:gd name="f29" fmla="*/ f24 1 4241469"/>
                <a:gd name="f30" fmla="*/ f25 1 4241469"/>
                <a:gd name="f31" fmla="*/ f26 1 4241469"/>
                <a:gd name="f32" fmla="*/ f27 1 4241469"/>
                <a:gd name="f33" fmla="*/ f18 1 f23"/>
                <a:gd name="f34" fmla="*/ f19 1 f23"/>
                <a:gd name="f35" fmla="*/ f29 1 f23"/>
                <a:gd name="f36" fmla="*/ f30 1 f23"/>
                <a:gd name="f37" fmla="*/ f31 1 f23"/>
                <a:gd name="f38" fmla="*/ f32 1 f23"/>
                <a:gd name="f39" fmla="*/ f33 f16 1"/>
                <a:gd name="f40" fmla="*/ f34 f16 1"/>
                <a:gd name="f41" fmla="*/ f34 f17 1"/>
                <a:gd name="f42" fmla="*/ f33 f17 1"/>
                <a:gd name="f43" fmla="*/ f35 f16 1"/>
                <a:gd name="f44" fmla="*/ f36 f17 1"/>
                <a:gd name="f45" fmla="*/ f37 f16 1"/>
                <a:gd name="f46" fmla="*/ f38 f17 1"/>
                <a:gd name="f47" fmla="*/ f37 f17 1"/>
              </a:gdLst>
              <a:ahLst/>
              <a:cxnLst>
                <a:cxn ang="3cd4">
                  <a:pos x="hc" y="t"/>
                </a:cxn>
                <a:cxn ang="0">
                  <a:pos x="r" y="vc"/>
                </a:cxn>
                <a:cxn ang="cd4">
                  <a:pos x="hc" y="b"/>
                </a:cxn>
                <a:cxn ang="cd2">
                  <a:pos x="l" y="vc"/>
                </a:cxn>
                <a:cxn ang="f28">
                  <a:pos x="f43" y="f44"/>
                </a:cxn>
                <a:cxn ang="f28">
                  <a:pos x="f45" y="f46"/>
                </a:cxn>
                <a:cxn ang="f28">
                  <a:pos x="f45" y="f47"/>
                </a:cxn>
                <a:cxn ang="f28">
                  <a:pos x="f43" y="f44"/>
                </a:cxn>
              </a:cxnLst>
              <a:rect l="f39" t="f42" r="f40" b="f41"/>
              <a:pathLst>
                <a:path w="4241469" h="4241469">
                  <a:moveTo>
                    <a:pt x="f8" y="f9"/>
                  </a:moveTo>
                  <a:cubicBezTo>
                    <a:pt x="f10" y="f11"/>
                    <a:pt x="f12" y="f13"/>
                    <a:pt x="f14" y="f13"/>
                  </a:cubicBezTo>
                  <a:lnTo>
                    <a:pt x="f14" y="f14"/>
                  </a:lnTo>
                  <a:lnTo>
                    <a:pt x="f8" y="f9"/>
                  </a:lnTo>
                  <a:close/>
                </a:path>
              </a:pathLst>
            </a:custGeom>
            <a:grpFill/>
            <a:ln w="12701" cap="flat">
              <a:solidFill>
                <a:srgbClr val="FFFFFF"/>
              </a:solidFill>
              <a:prstDash val="solid"/>
              <a:miter/>
            </a:ln>
          </p:spPr>
          <p:txBody>
            <a:bodyPr vert="horz" wrap="square" lIns="926662" tIns="559576" rIns="2239502" bIns="2859063" anchor="ctr" anchorCtr="1" compatLnSpc="1">
              <a:noAutofit/>
            </a:bodyPr>
            <a:lstStyle/>
            <a:p>
              <a:pPr marL="0" marR="0" lvl="0" indent="0" algn="ctr" defTabSz="622304" rtl="0" fontAlgn="auto" hangingPunct="1">
                <a:lnSpc>
                  <a:spcPct val="90000"/>
                </a:lnSpc>
                <a:spcBef>
                  <a:spcPts val="0"/>
                </a:spcBef>
                <a:spcAft>
                  <a:spcPts val="600"/>
                </a:spcAft>
                <a:buNone/>
                <a:tabLst/>
                <a:defRPr sz="1800" b="0" i="0" u="none" strike="noStrike" kern="0" cap="none" spc="0" baseline="0">
                  <a:solidFill>
                    <a:srgbClr val="000000"/>
                  </a:solidFill>
                  <a:uFillTx/>
                </a:defRPr>
              </a:pPr>
              <a:r>
                <a:rPr lang="pt-PT" b="0" i="0" u="none" strike="noStrike" kern="1200" cap="none" spc="0" baseline="0" dirty="0">
                  <a:solidFill>
                    <a:srgbClr val="FFFFFF"/>
                  </a:solidFill>
                  <a:uFillTx/>
                  <a:latin typeface="Inter" panose="020B0604020202020204" charset="0"/>
                  <a:ea typeface="Inter" panose="020B0604020202020204" charset="0"/>
                </a:rPr>
                <a:t>Recaída </a:t>
              </a:r>
            </a:p>
          </p:txBody>
        </p:sp>
        <p:sp>
          <p:nvSpPr>
            <p:cNvPr id="22" name="Forma livre: Forma 21">
              <a:extLst>
                <a:ext uri="{FF2B5EF4-FFF2-40B4-BE49-F238E27FC236}">
                  <a16:creationId xmlns:a16="http://schemas.microsoft.com/office/drawing/2014/main" id="{5B04B0EC-BF47-C0D2-62DA-42470FB64378}"/>
                </a:ext>
              </a:extLst>
            </p:cNvPr>
            <p:cNvSpPr/>
            <p:nvPr/>
          </p:nvSpPr>
          <p:spPr>
            <a:xfrm>
              <a:off x="3746808" y="1708885"/>
              <a:ext cx="4766602" cy="4766602"/>
            </a:xfrm>
            <a:custGeom>
              <a:avLst/>
              <a:gdLst>
                <a:gd name="f0" fmla="val 10800000"/>
                <a:gd name="f1" fmla="val 5400000"/>
                <a:gd name="f2" fmla="val 180"/>
                <a:gd name="f3" fmla="val w"/>
                <a:gd name="f4" fmla="val h"/>
                <a:gd name="f5" fmla="val 0"/>
                <a:gd name="f6" fmla="val 4766603"/>
                <a:gd name="f7" fmla="+- 0 0 3252101"/>
                <a:gd name="f8" fmla="val 2383464"/>
                <a:gd name="f9" fmla="val 161564"/>
                <a:gd name="f10" fmla="val 2221737"/>
                <a:gd name="f11" fmla="val 16200251"/>
                <a:gd name="f12" fmla="val 3290137"/>
                <a:gd name="f13" fmla="val 4339139"/>
                <a:gd name="f14" fmla="val 1023360"/>
                <a:gd name="f15" fmla="val 4202428"/>
                <a:gd name="f16" fmla="val 1333028"/>
                <a:gd name="f17" fmla="val 3849393"/>
                <a:gd name="f18" fmla="val 1306115"/>
                <a:gd name="f19" fmla="val 3988804"/>
                <a:gd name="f20" fmla="val 1225626"/>
                <a:gd name="f21" fmla="val 1979356"/>
                <a:gd name="f22" fmla="val 19452352"/>
                <a:gd name="f23" fmla="+- 0 0 -270"/>
                <a:gd name="f24" fmla="+- 0 0 -420"/>
                <a:gd name="f25" fmla="+- 0 0 -510"/>
                <a:gd name="f26" fmla="+- 0 0 -600"/>
                <a:gd name="f27" fmla="*/ f3 1 4766603"/>
                <a:gd name="f28" fmla="*/ f4 1 4766603"/>
                <a:gd name="f29" fmla="val f5"/>
                <a:gd name="f30" fmla="val f6"/>
                <a:gd name="f31" fmla="*/ f23 f0 1"/>
                <a:gd name="f32" fmla="*/ f24 f0 1"/>
                <a:gd name="f33" fmla="*/ f25 f0 1"/>
                <a:gd name="f34" fmla="*/ f26 f0 1"/>
                <a:gd name="f35" fmla="+- f30 0 f29"/>
                <a:gd name="f36" fmla="*/ f31 1 f2"/>
                <a:gd name="f37" fmla="*/ f32 1 f2"/>
                <a:gd name="f38" fmla="*/ f33 1 f2"/>
                <a:gd name="f39" fmla="*/ f34 1 f2"/>
                <a:gd name="f40" fmla="*/ f35 1 4766603"/>
                <a:gd name="f41" fmla="+- f36 0 f1"/>
                <a:gd name="f42" fmla="+- f37 0 f1"/>
                <a:gd name="f43" fmla="+- f38 0 f1"/>
                <a:gd name="f44" fmla="+- f39 0 f1"/>
                <a:gd name="f45" fmla="*/ 2383455 1 f40"/>
                <a:gd name="f46" fmla="*/ 282755 1 f40"/>
                <a:gd name="f47" fmla="*/ 4339139 1 f40"/>
                <a:gd name="f48" fmla="*/ 1023360 1 f40"/>
                <a:gd name="f49" fmla="*/ 4202428 1 f40"/>
                <a:gd name="f50" fmla="*/ 1333028 1 f40"/>
                <a:gd name="f51" fmla="*/ 3849393 1 f40"/>
                <a:gd name="f52" fmla="*/ 1306115 1 f40"/>
                <a:gd name="f53" fmla="*/ 812296 1 f40"/>
                <a:gd name="f54" fmla="*/ 3954307 1 f40"/>
                <a:gd name="f55" fmla="*/ f53 f27 1"/>
                <a:gd name="f56" fmla="*/ f54 f27 1"/>
                <a:gd name="f57" fmla="*/ f54 f28 1"/>
                <a:gd name="f58" fmla="*/ f53 f28 1"/>
                <a:gd name="f59" fmla="*/ f45 f27 1"/>
                <a:gd name="f60" fmla="*/ f46 f28 1"/>
                <a:gd name="f61" fmla="*/ f47 f27 1"/>
                <a:gd name="f62" fmla="*/ f48 f28 1"/>
                <a:gd name="f63" fmla="*/ f49 f27 1"/>
                <a:gd name="f64" fmla="*/ f50 f28 1"/>
                <a:gd name="f65" fmla="*/ f51 f27 1"/>
                <a:gd name="f66" fmla="*/ f52 f28 1"/>
              </a:gdLst>
              <a:ahLst/>
              <a:cxnLst>
                <a:cxn ang="3cd4">
                  <a:pos x="hc" y="t"/>
                </a:cxn>
                <a:cxn ang="0">
                  <a:pos x="r" y="vc"/>
                </a:cxn>
                <a:cxn ang="cd4">
                  <a:pos x="hc" y="b"/>
                </a:cxn>
                <a:cxn ang="cd2">
                  <a:pos x="l" y="vc"/>
                </a:cxn>
                <a:cxn ang="f41">
                  <a:pos x="f59" y="f60"/>
                </a:cxn>
                <a:cxn ang="f42">
                  <a:pos x="f61" y="f62"/>
                </a:cxn>
                <a:cxn ang="f43">
                  <a:pos x="f63" y="f64"/>
                </a:cxn>
                <a:cxn ang="f44">
                  <a:pos x="f65" y="f66"/>
                </a:cxn>
              </a:cxnLst>
              <a:rect l="f55" t="f58" r="f56" b="f57"/>
              <a:pathLst>
                <a:path w="4766603" h="4766603">
                  <a:moveTo>
                    <a:pt x="f8" y="f9"/>
                  </a:moveTo>
                  <a:arcTo wR="f10" hR="f10" stAng="f11" swAng="f12"/>
                  <a:lnTo>
                    <a:pt x="f13" y="f14"/>
                  </a:lnTo>
                  <a:lnTo>
                    <a:pt x="f15" y="f16"/>
                  </a:lnTo>
                  <a:lnTo>
                    <a:pt x="f17" y="f18"/>
                  </a:lnTo>
                  <a:lnTo>
                    <a:pt x="f19" y="f20"/>
                  </a:lnTo>
                  <a:arcTo wR="f21" hR="f21" stAng="f22" swAng="f7"/>
                  <a:close/>
                </a:path>
              </a:pathLst>
            </a:custGeom>
            <a:solidFill>
              <a:schemeClr val="tx1"/>
            </a:solidFill>
            <a:ln cap="flat">
              <a:noFill/>
              <a:prstDash val="solid"/>
            </a:ln>
          </p:spPr>
          <p:txBody>
            <a:bodyPr lIns="0" tIns="0" rIns="0" bIns="0"/>
            <a:lstStyle/>
            <a:p>
              <a:endParaRPr lang="pt-PT" dirty="0"/>
            </a:p>
          </p:txBody>
        </p:sp>
        <p:sp>
          <p:nvSpPr>
            <p:cNvPr id="23" name="Forma livre: Forma 22">
              <a:extLst>
                <a:ext uri="{FF2B5EF4-FFF2-40B4-BE49-F238E27FC236}">
                  <a16:creationId xmlns:a16="http://schemas.microsoft.com/office/drawing/2014/main" id="{386C0479-AC38-E97A-20DE-FD14F539CEFD}"/>
                </a:ext>
              </a:extLst>
            </p:cNvPr>
            <p:cNvSpPr/>
            <p:nvPr/>
          </p:nvSpPr>
          <p:spPr>
            <a:xfrm>
              <a:off x="3797302" y="1796238"/>
              <a:ext cx="4766602" cy="4766602"/>
            </a:xfrm>
            <a:custGeom>
              <a:avLst/>
              <a:gdLst>
                <a:gd name="f0" fmla="val 10800000"/>
                <a:gd name="f1" fmla="val 5400000"/>
                <a:gd name="f2" fmla="val 180"/>
                <a:gd name="f3" fmla="val w"/>
                <a:gd name="f4" fmla="val h"/>
                <a:gd name="f5" fmla="val 0"/>
                <a:gd name="f6" fmla="val 4766603"/>
                <a:gd name="f7" fmla="+- 0 0 3252352"/>
                <a:gd name="f8" fmla="val 4307383"/>
                <a:gd name="f9" fmla="val 1272433"/>
                <a:gd name="f10" fmla="val 2221737"/>
                <a:gd name="f11" fmla="val 19800000"/>
                <a:gd name="f12" fmla="val 3290388"/>
                <a:gd name="f13" fmla="val 4538964"/>
                <a:gd name="f14" fmla="val 3397136"/>
                <a:gd name="f15" fmla="val 4202428"/>
                <a:gd name="f16" fmla="val 3433575"/>
                <a:gd name="f17" fmla="val 4049218"/>
                <a:gd name="f18" fmla="val 3114381"/>
                <a:gd name="f19" fmla="val 4188629"/>
                <a:gd name="f20" fmla="val 3194870"/>
                <a:gd name="f21" fmla="val 1979356"/>
                <a:gd name="f22" fmla="val 1452352"/>
                <a:gd name="f23" fmla="+- 0 0 -330"/>
                <a:gd name="f24" fmla="+- 0 0 -120"/>
                <a:gd name="f25" fmla="+- 0 0 -210"/>
                <a:gd name="f26" fmla="+- 0 0 -300"/>
                <a:gd name="f27" fmla="*/ f3 1 4766603"/>
                <a:gd name="f28" fmla="*/ f4 1 4766603"/>
                <a:gd name="f29" fmla="val f5"/>
                <a:gd name="f30" fmla="val f6"/>
                <a:gd name="f31" fmla="*/ f23 f0 1"/>
                <a:gd name="f32" fmla="*/ f24 f0 1"/>
                <a:gd name="f33" fmla="*/ f25 f0 1"/>
                <a:gd name="f34" fmla="*/ f26 f0 1"/>
                <a:gd name="f35" fmla="+- f30 0 f29"/>
                <a:gd name="f36" fmla="*/ f31 1 f2"/>
                <a:gd name="f37" fmla="*/ f32 1 f2"/>
                <a:gd name="f38" fmla="*/ f33 1 f2"/>
                <a:gd name="f39" fmla="*/ f34 1 f2"/>
                <a:gd name="f40" fmla="*/ f35 1 4766603"/>
                <a:gd name="f41" fmla="+- f36 0 f1"/>
                <a:gd name="f42" fmla="+- f37 0 f1"/>
                <a:gd name="f43" fmla="+- f38 0 f1"/>
                <a:gd name="f44" fmla="+- f39 0 f1"/>
                <a:gd name="f45" fmla="*/ 4202428 1 f40"/>
                <a:gd name="f46" fmla="*/ 1333028 1 f40"/>
                <a:gd name="f47" fmla="*/ 4538964 1 f40"/>
                <a:gd name="f48" fmla="*/ 3397136 1 f40"/>
                <a:gd name="f49" fmla="*/ 3433575 1 f40"/>
                <a:gd name="f50" fmla="*/ 4049218 1 f40"/>
                <a:gd name="f51" fmla="*/ 3114381 1 f40"/>
                <a:gd name="f52" fmla="*/ 812296 1 f40"/>
                <a:gd name="f53" fmla="*/ 3954307 1 f40"/>
                <a:gd name="f54" fmla="*/ f52 f27 1"/>
                <a:gd name="f55" fmla="*/ f53 f27 1"/>
                <a:gd name="f56" fmla="*/ f53 f28 1"/>
                <a:gd name="f57" fmla="*/ f52 f28 1"/>
                <a:gd name="f58" fmla="*/ f45 f27 1"/>
                <a:gd name="f59" fmla="*/ f46 f28 1"/>
                <a:gd name="f60" fmla="*/ f47 f27 1"/>
                <a:gd name="f61" fmla="*/ f48 f28 1"/>
                <a:gd name="f62" fmla="*/ f49 f28 1"/>
                <a:gd name="f63" fmla="*/ f50 f27 1"/>
                <a:gd name="f64" fmla="*/ f51 f28 1"/>
              </a:gdLst>
              <a:ahLst/>
              <a:cxnLst>
                <a:cxn ang="3cd4">
                  <a:pos x="hc" y="t"/>
                </a:cxn>
                <a:cxn ang="0">
                  <a:pos x="r" y="vc"/>
                </a:cxn>
                <a:cxn ang="cd4">
                  <a:pos x="hc" y="b"/>
                </a:cxn>
                <a:cxn ang="cd2">
                  <a:pos x="l" y="vc"/>
                </a:cxn>
                <a:cxn ang="f41">
                  <a:pos x="f58" y="f59"/>
                </a:cxn>
                <a:cxn ang="f42">
                  <a:pos x="f60" y="f61"/>
                </a:cxn>
                <a:cxn ang="f43">
                  <a:pos x="f58" y="f62"/>
                </a:cxn>
                <a:cxn ang="f44">
                  <a:pos x="f63" y="f64"/>
                </a:cxn>
              </a:cxnLst>
              <a:rect l="f54" t="f57" r="f55" b="f56"/>
              <a:pathLst>
                <a:path w="4766603" h="4766603">
                  <a:moveTo>
                    <a:pt x="f8" y="f9"/>
                  </a:moveTo>
                  <a:arcTo wR="f10" hR="f10" stAng="f11" swAng="f12"/>
                  <a:lnTo>
                    <a:pt x="f13" y="f14"/>
                  </a:lnTo>
                  <a:lnTo>
                    <a:pt x="f15" y="f16"/>
                  </a:lnTo>
                  <a:lnTo>
                    <a:pt x="f17" y="f18"/>
                  </a:lnTo>
                  <a:lnTo>
                    <a:pt x="f19" y="f20"/>
                  </a:lnTo>
                  <a:arcTo wR="f21" hR="f21" stAng="f22" swAng="f7"/>
                  <a:close/>
                </a:path>
              </a:pathLst>
            </a:custGeom>
            <a:solidFill>
              <a:schemeClr val="tx1"/>
            </a:solidFill>
            <a:ln cap="flat">
              <a:noFill/>
              <a:prstDash val="solid"/>
            </a:ln>
          </p:spPr>
          <p:txBody>
            <a:bodyPr lIns="0" tIns="0" rIns="0" bIns="0"/>
            <a:lstStyle/>
            <a:p>
              <a:endParaRPr lang="pt-PT" dirty="0"/>
            </a:p>
          </p:txBody>
        </p:sp>
        <p:sp>
          <p:nvSpPr>
            <p:cNvPr id="24" name="Forma livre: Forma 23">
              <a:extLst>
                <a:ext uri="{FF2B5EF4-FFF2-40B4-BE49-F238E27FC236}">
                  <a16:creationId xmlns:a16="http://schemas.microsoft.com/office/drawing/2014/main" id="{24CB74E8-A13F-163F-02CF-5EC2FD617BE9}"/>
                </a:ext>
              </a:extLst>
            </p:cNvPr>
            <p:cNvSpPr/>
            <p:nvPr/>
          </p:nvSpPr>
          <p:spPr>
            <a:xfrm>
              <a:off x="3746808" y="1883590"/>
              <a:ext cx="4766602" cy="4766602"/>
            </a:xfrm>
            <a:custGeom>
              <a:avLst/>
              <a:gdLst>
                <a:gd name="f0" fmla="val 10800000"/>
                <a:gd name="f1" fmla="val 5400000"/>
                <a:gd name="f2" fmla="val 180"/>
                <a:gd name="f3" fmla="val w"/>
                <a:gd name="f4" fmla="val h"/>
                <a:gd name="f5" fmla="val 0"/>
                <a:gd name="f6" fmla="val 4766603"/>
                <a:gd name="f7" fmla="+- 0 0 3252101"/>
                <a:gd name="f8" fmla="val 4307383"/>
                <a:gd name="f9" fmla="val 3494170"/>
                <a:gd name="f10" fmla="val 2221737"/>
                <a:gd name="f11" fmla="val 1800000"/>
                <a:gd name="f12" fmla="val 3290137"/>
                <a:gd name="f13" fmla="val 2583300"/>
                <a:gd name="f14" fmla="val 4757062"/>
                <a:gd name="f15" fmla="val 2383455"/>
                <a:gd name="f16" fmla="val 4483848"/>
                <a:gd name="f17" fmla="val 2583258"/>
                <a:gd name="f18" fmla="val 4191552"/>
                <a:gd name="f19" fmla="val 2583270"/>
                <a:gd name="f20" fmla="val 4352530"/>
                <a:gd name="f21" fmla="val 1979356"/>
                <a:gd name="f22" fmla="val 5052101"/>
                <a:gd name="f23" fmla="+- 0 0 -30"/>
                <a:gd name="f24" fmla="+- 0 0 -179"/>
                <a:gd name="f25" fmla="+- 0 0 -269"/>
                <a:gd name="f26" fmla="+- 0 0 -359"/>
                <a:gd name="f27" fmla="*/ f3 1 4766603"/>
                <a:gd name="f28" fmla="*/ f4 1 4766603"/>
                <a:gd name="f29" fmla="val f5"/>
                <a:gd name="f30" fmla="val f6"/>
                <a:gd name="f31" fmla="*/ f23 f0 1"/>
                <a:gd name="f32" fmla="*/ f24 f0 1"/>
                <a:gd name="f33" fmla="*/ f25 f0 1"/>
                <a:gd name="f34" fmla="*/ f26 f0 1"/>
                <a:gd name="f35" fmla="+- f30 0 f29"/>
                <a:gd name="f36" fmla="*/ f31 1 f2"/>
                <a:gd name="f37" fmla="*/ f32 1 f2"/>
                <a:gd name="f38" fmla="*/ f33 1 f2"/>
                <a:gd name="f39" fmla="*/ f34 1 f2"/>
                <a:gd name="f40" fmla="*/ f35 1 4766603"/>
                <a:gd name="f41" fmla="+- f36 0 f1"/>
                <a:gd name="f42" fmla="+- f37 0 f1"/>
                <a:gd name="f43" fmla="+- f38 0 f1"/>
                <a:gd name="f44" fmla="+- f39 0 f1"/>
                <a:gd name="f45" fmla="*/ 4202428 1 f40"/>
                <a:gd name="f46" fmla="*/ 3433575 1 f40"/>
                <a:gd name="f47" fmla="*/ 2583300 1 f40"/>
                <a:gd name="f48" fmla="*/ 4757062 1 f40"/>
                <a:gd name="f49" fmla="*/ 2383455 1 f40"/>
                <a:gd name="f50" fmla="*/ 4483848 1 f40"/>
                <a:gd name="f51" fmla="*/ 2583258 1 f40"/>
                <a:gd name="f52" fmla="*/ 4191552 1 f40"/>
                <a:gd name="f53" fmla="*/ 812296 1 f40"/>
                <a:gd name="f54" fmla="*/ 3954307 1 f40"/>
                <a:gd name="f55" fmla="*/ f53 f27 1"/>
                <a:gd name="f56" fmla="*/ f54 f27 1"/>
                <a:gd name="f57" fmla="*/ f54 f28 1"/>
                <a:gd name="f58" fmla="*/ f53 f28 1"/>
                <a:gd name="f59" fmla="*/ f45 f27 1"/>
                <a:gd name="f60" fmla="*/ f46 f28 1"/>
                <a:gd name="f61" fmla="*/ f47 f27 1"/>
                <a:gd name="f62" fmla="*/ f48 f28 1"/>
                <a:gd name="f63" fmla="*/ f49 f27 1"/>
                <a:gd name="f64" fmla="*/ f50 f28 1"/>
                <a:gd name="f65" fmla="*/ f51 f27 1"/>
                <a:gd name="f66" fmla="*/ f52 f28 1"/>
              </a:gdLst>
              <a:ahLst/>
              <a:cxnLst>
                <a:cxn ang="3cd4">
                  <a:pos x="hc" y="t"/>
                </a:cxn>
                <a:cxn ang="0">
                  <a:pos x="r" y="vc"/>
                </a:cxn>
                <a:cxn ang="cd4">
                  <a:pos x="hc" y="b"/>
                </a:cxn>
                <a:cxn ang="cd2">
                  <a:pos x="l" y="vc"/>
                </a:cxn>
                <a:cxn ang="f41">
                  <a:pos x="f59" y="f60"/>
                </a:cxn>
                <a:cxn ang="f42">
                  <a:pos x="f61" y="f62"/>
                </a:cxn>
                <a:cxn ang="f43">
                  <a:pos x="f63" y="f64"/>
                </a:cxn>
                <a:cxn ang="f44">
                  <a:pos x="f65" y="f66"/>
                </a:cxn>
              </a:cxnLst>
              <a:rect l="f55" t="f58" r="f56" b="f57"/>
              <a:pathLst>
                <a:path w="4766603" h="4766603">
                  <a:moveTo>
                    <a:pt x="f8" y="f9"/>
                  </a:moveTo>
                  <a:arcTo wR="f10" hR="f10" stAng="f11" swAng="f12"/>
                  <a:lnTo>
                    <a:pt x="f13" y="f14"/>
                  </a:lnTo>
                  <a:lnTo>
                    <a:pt x="f15" y="f16"/>
                  </a:lnTo>
                  <a:lnTo>
                    <a:pt x="f17" y="f18"/>
                  </a:lnTo>
                  <a:lnTo>
                    <a:pt x="f19" y="f20"/>
                  </a:lnTo>
                  <a:arcTo wR="f21" hR="f21" stAng="f22" swAng="f7"/>
                  <a:close/>
                </a:path>
              </a:pathLst>
            </a:custGeom>
            <a:solidFill>
              <a:schemeClr val="tx1"/>
            </a:solidFill>
            <a:ln cap="flat">
              <a:noFill/>
              <a:prstDash val="solid"/>
            </a:ln>
          </p:spPr>
          <p:txBody>
            <a:bodyPr lIns="0" tIns="0" rIns="0" bIns="0"/>
            <a:lstStyle/>
            <a:p>
              <a:endParaRPr lang="pt-PT" dirty="0"/>
            </a:p>
          </p:txBody>
        </p:sp>
        <p:sp>
          <p:nvSpPr>
            <p:cNvPr id="25" name="Forma livre: Forma 24">
              <a:extLst>
                <a:ext uri="{FF2B5EF4-FFF2-40B4-BE49-F238E27FC236}">
                  <a16:creationId xmlns:a16="http://schemas.microsoft.com/office/drawing/2014/main" id="{6D169871-2019-198A-A26C-F1A406C76BD5}"/>
                </a:ext>
              </a:extLst>
            </p:cNvPr>
            <p:cNvSpPr/>
            <p:nvPr/>
          </p:nvSpPr>
          <p:spPr>
            <a:xfrm>
              <a:off x="3646133" y="1883590"/>
              <a:ext cx="4766602" cy="4766602"/>
            </a:xfrm>
            <a:custGeom>
              <a:avLst/>
              <a:gdLst>
                <a:gd name="f0" fmla="val 10800000"/>
                <a:gd name="f1" fmla="val 5400000"/>
                <a:gd name="f2" fmla="val 180"/>
                <a:gd name="f3" fmla="val w"/>
                <a:gd name="f4" fmla="val h"/>
                <a:gd name="f5" fmla="val 0"/>
                <a:gd name="f6" fmla="val 4766603"/>
                <a:gd name="f7" fmla="+- 0 0 3252101"/>
                <a:gd name="f8" fmla="val 2383139"/>
                <a:gd name="f9" fmla="val 4605039"/>
                <a:gd name="f10" fmla="val 2221737"/>
                <a:gd name="f11" fmla="val 5400251"/>
                <a:gd name="f12" fmla="val 3290137"/>
                <a:gd name="f13" fmla="val 427464"/>
                <a:gd name="f14" fmla="val 3743243"/>
                <a:gd name="f15" fmla="val 564175"/>
                <a:gd name="f16" fmla="val 3433575"/>
                <a:gd name="f17" fmla="val 917210"/>
                <a:gd name="f18" fmla="val 3460488"/>
                <a:gd name="f19" fmla="val 777799"/>
                <a:gd name="f20" fmla="val 3540977"/>
                <a:gd name="f21" fmla="val 1979356"/>
                <a:gd name="f22" fmla="val 8652352"/>
                <a:gd name="f23" fmla="+- 0 0 -90"/>
                <a:gd name="f24" fmla="+- 0 0 -240"/>
                <a:gd name="f25" fmla="+- 0 0 -330"/>
                <a:gd name="f26" fmla="+- 0 0 -420"/>
                <a:gd name="f27" fmla="*/ f3 1 4766603"/>
                <a:gd name="f28" fmla="*/ f4 1 4766603"/>
                <a:gd name="f29" fmla="val f5"/>
                <a:gd name="f30" fmla="val f6"/>
                <a:gd name="f31" fmla="*/ f23 f0 1"/>
                <a:gd name="f32" fmla="*/ f24 f0 1"/>
                <a:gd name="f33" fmla="*/ f25 f0 1"/>
                <a:gd name="f34" fmla="*/ f26 f0 1"/>
                <a:gd name="f35" fmla="+- f30 0 f29"/>
                <a:gd name="f36" fmla="*/ f31 1 f2"/>
                <a:gd name="f37" fmla="*/ f32 1 f2"/>
                <a:gd name="f38" fmla="*/ f33 1 f2"/>
                <a:gd name="f39" fmla="*/ f34 1 f2"/>
                <a:gd name="f40" fmla="*/ f35 1 4766603"/>
                <a:gd name="f41" fmla="+- f36 0 f1"/>
                <a:gd name="f42" fmla="+- f37 0 f1"/>
                <a:gd name="f43" fmla="+- f38 0 f1"/>
                <a:gd name="f44" fmla="+- f39 0 f1"/>
                <a:gd name="f45" fmla="*/ 2383148 1 f40"/>
                <a:gd name="f46" fmla="*/ 4483848 1 f40"/>
                <a:gd name="f47" fmla="*/ 427464 1 f40"/>
                <a:gd name="f48" fmla="*/ 3743243 1 f40"/>
                <a:gd name="f49" fmla="*/ 564175 1 f40"/>
                <a:gd name="f50" fmla="*/ 3433575 1 f40"/>
                <a:gd name="f51" fmla="*/ 917210 1 f40"/>
                <a:gd name="f52" fmla="*/ 3460488 1 f40"/>
                <a:gd name="f53" fmla="*/ 812296 1 f40"/>
                <a:gd name="f54" fmla="*/ 3954307 1 f40"/>
                <a:gd name="f55" fmla="*/ f53 f27 1"/>
                <a:gd name="f56" fmla="*/ f54 f27 1"/>
                <a:gd name="f57" fmla="*/ f54 f28 1"/>
                <a:gd name="f58" fmla="*/ f53 f28 1"/>
                <a:gd name="f59" fmla="*/ f45 f27 1"/>
                <a:gd name="f60" fmla="*/ f46 f28 1"/>
                <a:gd name="f61" fmla="*/ f47 f27 1"/>
                <a:gd name="f62" fmla="*/ f48 f28 1"/>
                <a:gd name="f63" fmla="*/ f49 f27 1"/>
                <a:gd name="f64" fmla="*/ f50 f28 1"/>
                <a:gd name="f65" fmla="*/ f51 f27 1"/>
                <a:gd name="f66" fmla="*/ f52 f28 1"/>
              </a:gdLst>
              <a:ahLst/>
              <a:cxnLst>
                <a:cxn ang="3cd4">
                  <a:pos x="hc" y="t"/>
                </a:cxn>
                <a:cxn ang="0">
                  <a:pos x="r" y="vc"/>
                </a:cxn>
                <a:cxn ang="cd4">
                  <a:pos x="hc" y="b"/>
                </a:cxn>
                <a:cxn ang="cd2">
                  <a:pos x="l" y="vc"/>
                </a:cxn>
                <a:cxn ang="f41">
                  <a:pos x="f59" y="f60"/>
                </a:cxn>
                <a:cxn ang="f42">
                  <a:pos x="f61" y="f62"/>
                </a:cxn>
                <a:cxn ang="f43">
                  <a:pos x="f63" y="f64"/>
                </a:cxn>
                <a:cxn ang="f44">
                  <a:pos x="f65" y="f66"/>
                </a:cxn>
              </a:cxnLst>
              <a:rect l="f55" t="f58" r="f56" b="f57"/>
              <a:pathLst>
                <a:path w="4766603" h="4766603">
                  <a:moveTo>
                    <a:pt x="f8" y="f9"/>
                  </a:moveTo>
                  <a:arcTo wR="f10" hR="f10" stAng="f11" swAng="f12"/>
                  <a:lnTo>
                    <a:pt x="f13" y="f14"/>
                  </a:lnTo>
                  <a:lnTo>
                    <a:pt x="f15" y="f16"/>
                  </a:lnTo>
                  <a:lnTo>
                    <a:pt x="f17" y="f18"/>
                  </a:lnTo>
                  <a:lnTo>
                    <a:pt x="f19" y="f20"/>
                  </a:lnTo>
                  <a:arcTo wR="f21" hR="f21" stAng="f22" swAng="f7"/>
                  <a:close/>
                </a:path>
              </a:pathLst>
            </a:custGeom>
            <a:solidFill>
              <a:schemeClr val="tx1"/>
            </a:solidFill>
            <a:ln cap="flat">
              <a:noFill/>
              <a:prstDash val="solid"/>
            </a:ln>
          </p:spPr>
          <p:txBody>
            <a:bodyPr lIns="0" tIns="0" rIns="0" bIns="0"/>
            <a:lstStyle/>
            <a:p>
              <a:endParaRPr lang="pt-PT" dirty="0"/>
            </a:p>
          </p:txBody>
        </p:sp>
        <p:sp>
          <p:nvSpPr>
            <p:cNvPr id="26" name="Forma livre: Forma 25">
              <a:extLst>
                <a:ext uri="{FF2B5EF4-FFF2-40B4-BE49-F238E27FC236}">
                  <a16:creationId xmlns:a16="http://schemas.microsoft.com/office/drawing/2014/main" id="{F8339153-345A-D6E5-AE88-E582028D3B71}"/>
                </a:ext>
              </a:extLst>
            </p:cNvPr>
            <p:cNvSpPr/>
            <p:nvPr/>
          </p:nvSpPr>
          <p:spPr>
            <a:xfrm>
              <a:off x="3595640" y="1836980"/>
              <a:ext cx="4766602" cy="4766602"/>
            </a:xfrm>
            <a:custGeom>
              <a:avLst/>
              <a:gdLst>
                <a:gd name="f0" fmla="val 10800000"/>
                <a:gd name="f1" fmla="val 5400000"/>
                <a:gd name="f2" fmla="val 180"/>
                <a:gd name="f3" fmla="val w"/>
                <a:gd name="f4" fmla="val h"/>
                <a:gd name="f5" fmla="val 0"/>
                <a:gd name="f6" fmla="val 4766603"/>
                <a:gd name="f7" fmla="+- 0 0 3252352"/>
                <a:gd name="f8" fmla="val 459220"/>
                <a:gd name="f9" fmla="val 3494170"/>
                <a:gd name="f10" fmla="val 2221737"/>
                <a:gd name="f11" fmla="val 9000000"/>
                <a:gd name="f12" fmla="val 3290388"/>
                <a:gd name="f13" fmla="val 227639"/>
                <a:gd name="f14" fmla="val 1369467"/>
                <a:gd name="f15" fmla="val 564175"/>
                <a:gd name="f16" fmla="val 1333028"/>
                <a:gd name="f17" fmla="val 717385"/>
                <a:gd name="f18" fmla="val 1652222"/>
                <a:gd name="f19" fmla="val 577974"/>
                <a:gd name="f20" fmla="val 1571733"/>
                <a:gd name="f21" fmla="val 1979356"/>
                <a:gd name="f22" fmla="val 12252352"/>
                <a:gd name="f23" fmla="+- 0 0 -150"/>
                <a:gd name="f24" fmla="+- 0 0 -300"/>
                <a:gd name="f25" fmla="+- 0 0 -390"/>
                <a:gd name="f26" fmla="+- 0 0 -480"/>
                <a:gd name="f27" fmla="*/ f3 1 4766603"/>
                <a:gd name="f28" fmla="*/ f4 1 4766603"/>
                <a:gd name="f29" fmla="val f5"/>
                <a:gd name="f30" fmla="val f6"/>
                <a:gd name="f31" fmla="*/ f23 f0 1"/>
                <a:gd name="f32" fmla="*/ f24 f0 1"/>
                <a:gd name="f33" fmla="*/ f25 f0 1"/>
                <a:gd name="f34" fmla="*/ f26 f0 1"/>
                <a:gd name="f35" fmla="+- f30 0 f29"/>
                <a:gd name="f36" fmla="*/ f31 1 f2"/>
                <a:gd name="f37" fmla="*/ f32 1 f2"/>
                <a:gd name="f38" fmla="*/ f33 1 f2"/>
                <a:gd name="f39" fmla="*/ f34 1 f2"/>
                <a:gd name="f40" fmla="*/ f35 1 4766603"/>
                <a:gd name="f41" fmla="+- f36 0 f1"/>
                <a:gd name="f42" fmla="+- f37 0 f1"/>
                <a:gd name="f43" fmla="+- f38 0 f1"/>
                <a:gd name="f44" fmla="+- f39 0 f1"/>
                <a:gd name="f45" fmla="*/ 564175 1 f40"/>
                <a:gd name="f46" fmla="*/ 3433575 1 f40"/>
                <a:gd name="f47" fmla="*/ 227639 1 f40"/>
                <a:gd name="f48" fmla="*/ 1369467 1 f40"/>
                <a:gd name="f49" fmla="*/ 1333028 1 f40"/>
                <a:gd name="f50" fmla="*/ 717385 1 f40"/>
                <a:gd name="f51" fmla="*/ 1652222 1 f40"/>
                <a:gd name="f52" fmla="*/ 812296 1 f40"/>
                <a:gd name="f53" fmla="*/ 3954307 1 f40"/>
                <a:gd name="f54" fmla="*/ f52 f27 1"/>
                <a:gd name="f55" fmla="*/ f53 f27 1"/>
                <a:gd name="f56" fmla="*/ f53 f28 1"/>
                <a:gd name="f57" fmla="*/ f52 f28 1"/>
                <a:gd name="f58" fmla="*/ f45 f27 1"/>
                <a:gd name="f59" fmla="*/ f46 f28 1"/>
                <a:gd name="f60" fmla="*/ f47 f27 1"/>
                <a:gd name="f61" fmla="*/ f48 f28 1"/>
                <a:gd name="f62" fmla="*/ f49 f28 1"/>
                <a:gd name="f63" fmla="*/ f50 f27 1"/>
                <a:gd name="f64" fmla="*/ f51 f28 1"/>
              </a:gdLst>
              <a:ahLst/>
              <a:cxnLst>
                <a:cxn ang="3cd4">
                  <a:pos x="hc" y="t"/>
                </a:cxn>
                <a:cxn ang="0">
                  <a:pos x="r" y="vc"/>
                </a:cxn>
                <a:cxn ang="cd4">
                  <a:pos x="hc" y="b"/>
                </a:cxn>
                <a:cxn ang="cd2">
                  <a:pos x="l" y="vc"/>
                </a:cxn>
                <a:cxn ang="f41">
                  <a:pos x="f58" y="f59"/>
                </a:cxn>
                <a:cxn ang="f42">
                  <a:pos x="f60" y="f61"/>
                </a:cxn>
                <a:cxn ang="f43">
                  <a:pos x="f58" y="f62"/>
                </a:cxn>
                <a:cxn ang="f44">
                  <a:pos x="f63" y="f64"/>
                </a:cxn>
              </a:cxnLst>
              <a:rect l="f54" t="f57" r="f55" b="f56"/>
              <a:pathLst>
                <a:path w="4766603" h="4766603">
                  <a:moveTo>
                    <a:pt x="f8" y="f9"/>
                  </a:moveTo>
                  <a:arcTo wR="f10" hR="f10" stAng="f11" swAng="f12"/>
                  <a:lnTo>
                    <a:pt x="f13" y="f14"/>
                  </a:lnTo>
                  <a:lnTo>
                    <a:pt x="f15" y="f16"/>
                  </a:lnTo>
                  <a:lnTo>
                    <a:pt x="f17" y="f18"/>
                  </a:lnTo>
                  <a:lnTo>
                    <a:pt x="f19" y="f20"/>
                  </a:lnTo>
                  <a:arcTo wR="f21" hR="f21" stAng="f22" swAng="f7"/>
                  <a:close/>
                </a:path>
              </a:pathLst>
            </a:custGeom>
            <a:solidFill>
              <a:schemeClr val="tx1"/>
            </a:solidFill>
            <a:ln cap="flat">
              <a:noFill/>
              <a:prstDash val="solid"/>
            </a:ln>
          </p:spPr>
          <p:txBody>
            <a:bodyPr lIns="0" tIns="0" rIns="0" bIns="0"/>
            <a:lstStyle/>
            <a:p>
              <a:endParaRPr lang="pt-PT" dirty="0"/>
            </a:p>
          </p:txBody>
        </p:sp>
        <p:sp>
          <p:nvSpPr>
            <p:cNvPr id="27" name="Forma livre: Forma 26">
              <a:extLst>
                <a:ext uri="{FF2B5EF4-FFF2-40B4-BE49-F238E27FC236}">
                  <a16:creationId xmlns:a16="http://schemas.microsoft.com/office/drawing/2014/main" id="{4E0BA1FE-F552-0E2A-8386-A1FB76D4FEED}"/>
                </a:ext>
              </a:extLst>
            </p:cNvPr>
            <p:cNvSpPr/>
            <p:nvPr/>
          </p:nvSpPr>
          <p:spPr>
            <a:xfrm>
              <a:off x="3646133" y="1708885"/>
              <a:ext cx="4766602" cy="4766602"/>
            </a:xfrm>
            <a:custGeom>
              <a:avLst/>
              <a:gdLst>
                <a:gd name="f0" fmla="val 10800000"/>
                <a:gd name="f1" fmla="val 5400000"/>
                <a:gd name="f2" fmla="val 180"/>
                <a:gd name="f3" fmla="val w"/>
                <a:gd name="f4" fmla="val h"/>
                <a:gd name="f5" fmla="val 0"/>
                <a:gd name="f6" fmla="val 4766603"/>
                <a:gd name="f7" fmla="+- 0 0 3252101"/>
                <a:gd name="f8" fmla="val 459220"/>
                <a:gd name="f9" fmla="val 1272433"/>
                <a:gd name="f10" fmla="val 2221737"/>
                <a:gd name="f11" fmla="val 12600000"/>
                <a:gd name="f12" fmla="val 3290137"/>
                <a:gd name="f13" fmla="val 2183303"/>
                <a:gd name="f14" fmla="val 9541"/>
                <a:gd name="f15" fmla="val 2383148"/>
                <a:gd name="f16" fmla="val 282755"/>
                <a:gd name="f17" fmla="val 2183345"/>
                <a:gd name="f18" fmla="val 575051"/>
                <a:gd name="f19" fmla="val 2183333"/>
                <a:gd name="f20" fmla="val 414073"/>
                <a:gd name="f21" fmla="val 1979356"/>
                <a:gd name="f22" fmla="val 15852101"/>
                <a:gd name="f23" fmla="+- 0 0 -210"/>
                <a:gd name="f24" fmla="+- 0 0 -359"/>
                <a:gd name="f25" fmla="+- 0 0 -449"/>
                <a:gd name="f26" fmla="+- 0 0 -539"/>
                <a:gd name="f27" fmla="*/ f3 1 4766603"/>
                <a:gd name="f28" fmla="*/ f4 1 4766603"/>
                <a:gd name="f29" fmla="val f5"/>
                <a:gd name="f30" fmla="val f6"/>
                <a:gd name="f31" fmla="*/ f23 f0 1"/>
                <a:gd name="f32" fmla="*/ f24 f0 1"/>
                <a:gd name="f33" fmla="*/ f25 f0 1"/>
                <a:gd name="f34" fmla="*/ f26 f0 1"/>
                <a:gd name="f35" fmla="+- f30 0 f29"/>
                <a:gd name="f36" fmla="*/ f31 1 f2"/>
                <a:gd name="f37" fmla="*/ f32 1 f2"/>
                <a:gd name="f38" fmla="*/ f33 1 f2"/>
                <a:gd name="f39" fmla="*/ f34 1 f2"/>
                <a:gd name="f40" fmla="*/ f35 1 4766603"/>
                <a:gd name="f41" fmla="+- f36 0 f1"/>
                <a:gd name="f42" fmla="+- f37 0 f1"/>
                <a:gd name="f43" fmla="+- f38 0 f1"/>
                <a:gd name="f44" fmla="+- f39 0 f1"/>
                <a:gd name="f45" fmla="*/ 564175 1 f40"/>
                <a:gd name="f46" fmla="*/ 1333028 1 f40"/>
                <a:gd name="f47" fmla="*/ 2183303 1 f40"/>
                <a:gd name="f48" fmla="*/ 9541 1 f40"/>
                <a:gd name="f49" fmla="*/ 2383148 1 f40"/>
                <a:gd name="f50" fmla="*/ 282755 1 f40"/>
                <a:gd name="f51" fmla="*/ 2183345 1 f40"/>
                <a:gd name="f52" fmla="*/ 575051 1 f40"/>
                <a:gd name="f53" fmla="*/ 812296 1 f40"/>
                <a:gd name="f54" fmla="*/ 3954307 1 f40"/>
                <a:gd name="f55" fmla="*/ f53 f27 1"/>
                <a:gd name="f56" fmla="*/ f54 f27 1"/>
                <a:gd name="f57" fmla="*/ f54 f28 1"/>
                <a:gd name="f58" fmla="*/ f53 f28 1"/>
                <a:gd name="f59" fmla="*/ f45 f27 1"/>
                <a:gd name="f60" fmla="*/ f46 f28 1"/>
                <a:gd name="f61" fmla="*/ f47 f27 1"/>
                <a:gd name="f62" fmla="*/ f48 f28 1"/>
                <a:gd name="f63" fmla="*/ f49 f27 1"/>
                <a:gd name="f64" fmla="*/ f50 f28 1"/>
                <a:gd name="f65" fmla="*/ f51 f27 1"/>
                <a:gd name="f66" fmla="*/ f52 f28 1"/>
              </a:gdLst>
              <a:ahLst/>
              <a:cxnLst>
                <a:cxn ang="3cd4">
                  <a:pos x="hc" y="t"/>
                </a:cxn>
                <a:cxn ang="0">
                  <a:pos x="r" y="vc"/>
                </a:cxn>
                <a:cxn ang="cd4">
                  <a:pos x="hc" y="b"/>
                </a:cxn>
                <a:cxn ang="cd2">
                  <a:pos x="l" y="vc"/>
                </a:cxn>
                <a:cxn ang="f41">
                  <a:pos x="f59" y="f60"/>
                </a:cxn>
                <a:cxn ang="f42">
                  <a:pos x="f61" y="f62"/>
                </a:cxn>
                <a:cxn ang="f43">
                  <a:pos x="f63" y="f64"/>
                </a:cxn>
                <a:cxn ang="f44">
                  <a:pos x="f65" y="f66"/>
                </a:cxn>
              </a:cxnLst>
              <a:rect l="f55" t="f58" r="f56" b="f57"/>
              <a:pathLst>
                <a:path w="4766603" h="4766603">
                  <a:moveTo>
                    <a:pt x="f8" y="f9"/>
                  </a:moveTo>
                  <a:arcTo wR="f10" hR="f10" stAng="f11" swAng="f12"/>
                  <a:lnTo>
                    <a:pt x="f13" y="f14"/>
                  </a:lnTo>
                  <a:lnTo>
                    <a:pt x="f15" y="f16"/>
                  </a:lnTo>
                  <a:lnTo>
                    <a:pt x="f17" y="f18"/>
                  </a:lnTo>
                  <a:lnTo>
                    <a:pt x="f19" y="f20"/>
                  </a:lnTo>
                  <a:arcTo wR="f21" hR="f21" stAng="f22" swAng="f7"/>
                  <a:close/>
                </a:path>
              </a:pathLst>
            </a:custGeom>
            <a:solidFill>
              <a:schemeClr val="tx1"/>
            </a:solidFill>
            <a:ln cap="flat">
              <a:noFill/>
              <a:prstDash val="solid"/>
            </a:ln>
          </p:spPr>
          <p:txBody>
            <a:bodyPr lIns="0" tIns="0" rIns="0" bIns="0"/>
            <a:lstStyle/>
            <a:p>
              <a:endParaRPr lang="pt-PT" dirty="0"/>
            </a:p>
          </p:txBody>
        </p:sp>
      </p:grpSp>
      <p:sp>
        <p:nvSpPr>
          <p:cNvPr id="29" name="CaixaDeTexto 28">
            <a:extLst>
              <a:ext uri="{FF2B5EF4-FFF2-40B4-BE49-F238E27FC236}">
                <a16:creationId xmlns:a16="http://schemas.microsoft.com/office/drawing/2014/main" id="{C4B57088-0983-57A0-7636-6BBBCDCA7C20}"/>
              </a:ext>
            </a:extLst>
          </p:cNvPr>
          <p:cNvSpPr txBox="1"/>
          <p:nvPr/>
        </p:nvSpPr>
        <p:spPr>
          <a:xfrm>
            <a:off x="5083548" y="8733769"/>
            <a:ext cx="5515827" cy="1116139"/>
          </a:xfrm>
          <a:prstGeom prst="rect">
            <a:avLst/>
          </a:prstGeom>
          <a:noFill/>
        </p:spPr>
        <p:txBody>
          <a:bodyPr wrap="square" rtlCol="0">
            <a:spAutoFit/>
          </a:bodyPr>
          <a:lstStyle/>
          <a:p>
            <a:pPr>
              <a:lnSpc>
                <a:spcPct val="200000"/>
              </a:lnSpc>
            </a:pPr>
            <a:r>
              <a:rPr lang="pt-PT" b="1" dirty="0">
                <a:latin typeface="Inter" panose="020B0604020202020204" charset="0"/>
                <a:ea typeface="Inter" panose="020B0604020202020204" charset="0"/>
              </a:rPr>
              <a:t>Figura 1</a:t>
            </a:r>
          </a:p>
          <a:p>
            <a:pPr>
              <a:lnSpc>
                <a:spcPct val="200000"/>
              </a:lnSpc>
            </a:pPr>
            <a:r>
              <a:rPr lang="pt-PT" i="1" dirty="0">
                <a:latin typeface="Inter" panose="020B0604020202020204" charset="0"/>
                <a:ea typeface="Inter" panose="020B0604020202020204" charset="0"/>
              </a:rPr>
              <a:t>Estádios do processo de mudança</a:t>
            </a:r>
          </a:p>
        </p:txBody>
      </p:sp>
    </p:spTree>
    <p:extLst>
      <p:ext uri="{BB962C8B-B14F-4D97-AF65-F5344CB8AC3E}">
        <p14:creationId xmlns:p14="http://schemas.microsoft.com/office/powerpoint/2010/main" val="29971870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2486025" cy="10287000"/>
            <a:chOff x="0" y="0"/>
            <a:chExt cx="654756" cy="2709333"/>
          </a:xfrm>
        </p:grpSpPr>
        <p:sp>
          <p:nvSpPr>
            <p:cNvPr id="3" name="Freeform 3"/>
            <p:cNvSpPr/>
            <p:nvPr/>
          </p:nvSpPr>
          <p:spPr>
            <a:xfrm>
              <a:off x="0" y="0"/>
              <a:ext cx="654756" cy="2709333"/>
            </a:xfrm>
            <a:custGeom>
              <a:avLst/>
              <a:gdLst/>
              <a:ahLst/>
              <a:cxnLst/>
              <a:rect l="l" t="t" r="r" b="b"/>
              <a:pathLst>
                <a:path w="654756" h="2709333">
                  <a:moveTo>
                    <a:pt x="0" y="0"/>
                  </a:moveTo>
                  <a:lnTo>
                    <a:pt x="654756" y="0"/>
                  </a:lnTo>
                  <a:lnTo>
                    <a:pt x="654756" y="2709333"/>
                  </a:lnTo>
                  <a:lnTo>
                    <a:pt x="0" y="2709333"/>
                  </a:lnTo>
                  <a:close/>
                </a:path>
              </a:pathLst>
            </a:custGeom>
            <a:solidFill>
              <a:srgbClr val="97745A"/>
            </a:solidFill>
          </p:spPr>
          <p:txBody>
            <a:bodyPr/>
            <a:lstStyle/>
            <a:p>
              <a:endParaRPr lang="pt-PT" dirty="0">
                <a:solidFill>
                  <a:srgbClr val="996633"/>
                </a:solidFill>
              </a:endParaRPr>
            </a:p>
          </p:txBody>
        </p:sp>
        <p:sp>
          <p:nvSpPr>
            <p:cNvPr id="4" name="TextBox 4"/>
            <p:cNvSpPr txBox="1"/>
            <p:nvPr/>
          </p:nvSpPr>
          <p:spPr>
            <a:xfrm>
              <a:off x="0" y="-38100"/>
              <a:ext cx="654756" cy="2747433"/>
            </a:xfrm>
            <a:prstGeom prst="rect">
              <a:avLst/>
            </a:prstGeom>
          </p:spPr>
          <p:txBody>
            <a:bodyPr lIns="50800" tIns="50800" rIns="50800" bIns="50800" rtlCol="0" anchor="ctr"/>
            <a:lstStyle/>
            <a:p>
              <a:pPr algn="ctr">
                <a:lnSpc>
                  <a:spcPts val="2659"/>
                </a:lnSpc>
              </a:pPr>
              <a:endParaRPr dirty="0">
                <a:solidFill>
                  <a:srgbClr val="996633"/>
                </a:solidFill>
              </a:endParaRPr>
            </a:p>
          </p:txBody>
        </p:sp>
      </p:grpSp>
      <p:sp>
        <p:nvSpPr>
          <p:cNvPr id="5" name="TextBox 5"/>
          <p:cNvSpPr txBox="1"/>
          <p:nvPr/>
        </p:nvSpPr>
        <p:spPr>
          <a:xfrm>
            <a:off x="2486025" y="329445"/>
            <a:ext cx="15801975" cy="961802"/>
          </a:xfrm>
          <a:prstGeom prst="rect">
            <a:avLst/>
          </a:prstGeom>
        </p:spPr>
        <p:txBody>
          <a:bodyPr wrap="square" lIns="0" tIns="0" rIns="0" bIns="0" rtlCol="0" anchor="t">
            <a:spAutoFit/>
          </a:bodyPr>
          <a:lstStyle/>
          <a:p>
            <a:pPr algn="ctr">
              <a:lnSpc>
                <a:spcPts val="7536"/>
              </a:lnSpc>
            </a:pPr>
            <a:r>
              <a:rPr lang="en-US" sz="7110" b="1" dirty="0">
                <a:solidFill>
                  <a:srgbClr val="000000"/>
                </a:solidFill>
                <a:latin typeface="Inter" panose="020B0604020202020204" charset="0"/>
                <a:ea typeface="Inter" panose="020B0604020202020204" charset="0"/>
              </a:rPr>
              <a:t>Contextualização </a:t>
            </a:r>
            <a:r>
              <a:rPr lang="en-US" sz="7110" b="1" dirty="0" err="1">
                <a:solidFill>
                  <a:srgbClr val="000000"/>
                </a:solidFill>
                <a:latin typeface="Inter" panose="020B0604020202020204" charset="0"/>
                <a:ea typeface="Inter" panose="020B0604020202020204" charset="0"/>
              </a:rPr>
              <a:t>Teórica</a:t>
            </a:r>
            <a:endParaRPr lang="en-US" sz="7110" b="1" dirty="0">
              <a:solidFill>
                <a:srgbClr val="000000"/>
              </a:solidFill>
              <a:latin typeface="Inter" panose="020B0604020202020204" charset="0"/>
              <a:ea typeface="Inter" panose="020B0604020202020204" charset="0"/>
            </a:endParaRPr>
          </a:p>
        </p:txBody>
      </p:sp>
      <p:sp>
        <p:nvSpPr>
          <p:cNvPr id="11" name="Freeform 11"/>
          <p:cNvSpPr/>
          <p:nvPr/>
        </p:nvSpPr>
        <p:spPr>
          <a:xfrm>
            <a:off x="618803" y="8863050"/>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PT" dirty="0"/>
          </a:p>
        </p:txBody>
      </p:sp>
      <p:grpSp>
        <p:nvGrpSpPr>
          <p:cNvPr id="12" name="Group 12"/>
          <p:cNvGrpSpPr/>
          <p:nvPr/>
        </p:nvGrpSpPr>
        <p:grpSpPr>
          <a:xfrm>
            <a:off x="1243012" y="-1794853"/>
            <a:ext cx="3086100" cy="308610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endParaRPr lang="pt-PT" dirty="0"/>
            </a:p>
          </p:txBody>
        </p:sp>
        <p:sp>
          <p:nvSpPr>
            <p:cNvPr id="14" name="TextBox 1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15" name="Group 15"/>
          <p:cNvGrpSpPr/>
          <p:nvPr/>
        </p:nvGrpSpPr>
        <p:grpSpPr>
          <a:xfrm>
            <a:off x="-1343025" y="6690703"/>
            <a:ext cx="3086100" cy="30861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DDD1C2"/>
              </a:solidFill>
              <a:prstDash val="solid"/>
              <a:miter/>
            </a:ln>
          </p:spPr>
          <p:txBody>
            <a:bodyPr/>
            <a:lstStyle/>
            <a:p>
              <a:endParaRPr lang="pt-PT" dirty="0"/>
            </a:p>
          </p:txBody>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sp>
        <p:nvSpPr>
          <p:cNvPr id="18" name="CaixaDeTexto 17">
            <a:extLst>
              <a:ext uri="{FF2B5EF4-FFF2-40B4-BE49-F238E27FC236}">
                <a16:creationId xmlns:a16="http://schemas.microsoft.com/office/drawing/2014/main" id="{74E4CC07-8FD3-C392-3939-9051929428C5}"/>
              </a:ext>
            </a:extLst>
          </p:cNvPr>
          <p:cNvSpPr txBox="1"/>
          <p:nvPr/>
        </p:nvSpPr>
        <p:spPr>
          <a:xfrm>
            <a:off x="3270455" y="1435908"/>
            <a:ext cx="13792200" cy="864917"/>
          </a:xfrm>
          <a:prstGeom prst="rect">
            <a:avLst/>
          </a:prstGeom>
          <a:noFill/>
        </p:spPr>
        <p:txBody>
          <a:bodyPr wrap="square" rtlCol="0">
            <a:spAutoFit/>
          </a:bodyPr>
          <a:lstStyle/>
          <a:p>
            <a:pPr>
              <a:lnSpc>
                <a:spcPct val="200000"/>
              </a:lnSpc>
            </a:pPr>
            <a:r>
              <a:rPr lang="pt-PT" sz="2960" b="1" dirty="0">
                <a:latin typeface="Inter" panose="020B0604020202020204" charset="0"/>
                <a:ea typeface="Inter" panose="020B0604020202020204" charset="0"/>
              </a:rPr>
              <a:t>Modelo de </a:t>
            </a:r>
            <a:r>
              <a:rPr lang="pt-PT" sz="2960" b="1" dirty="0" err="1">
                <a:latin typeface="Inter" panose="020B0604020202020204" charset="0"/>
                <a:ea typeface="Inter" panose="020B0604020202020204" charset="0"/>
              </a:rPr>
              <a:t>Prochaska</a:t>
            </a:r>
            <a:r>
              <a:rPr lang="pt-PT" sz="2960" b="1" dirty="0">
                <a:latin typeface="Inter" panose="020B0604020202020204" charset="0"/>
                <a:ea typeface="Inter" panose="020B0604020202020204" charset="0"/>
              </a:rPr>
              <a:t> e </a:t>
            </a:r>
            <a:r>
              <a:rPr lang="pt-PT" sz="2960" b="1" dirty="0" err="1">
                <a:latin typeface="Inter" panose="020B0604020202020204" charset="0"/>
                <a:ea typeface="Inter" panose="020B0604020202020204" charset="0"/>
              </a:rPr>
              <a:t>DiClemente</a:t>
            </a:r>
            <a:r>
              <a:rPr lang="pt-PT" sz="2960" b="1" dirty="0">
                <a:latin typeface="Inter" panose="020B0604020202020204" charset="0"/>
                <a:ea typeface="Inter" panose="020B0604020202020204" charset="0"/>
              </a:rPr>
              <a:t> </a:t>
            </a:r>
          </a:p>
        </p:txBody>
      </p:sp>
      <p:sp>
        <p:nvSpPr>
          <p:cNvPr id="20" name="CaixaDeTexto 19">
            <a:extLst>
              <a:ext uri="{FF2B5EF4-FFF2-40B4-BE49-F238E27FC236}">
                <a16:creationId xmlns:a16="http://schemas.microsoft.com/office/drawing/2014/main" id="{5D3586B4-5857-A924-4ECB-BFC9571CFFE7}"/>
              </a:ext>
            </a:extLst>
          </p:cNvPr>
          <p:cNvSpPr txBox="1"/>
          <p:nvPr/>
        </p:nvSpPr>
        <p:spPr>
          <a:xfrm>
            <a:off x="14782800" y="9302815"/>
            <a:ext cx="5105400" cy="369332"/>
          </a:xfrm>
          <a:prstGeom prst="rect">
            <a:avLst/>
          </a:prstGeom>
          <a:noFill/>
        </p:spPr>
        <p:txBody>
          <a:bodyPr wrap="square" rtlCol="0">
            <a:spAutoFit/>
          </a:bodyPr>
          <a:lstStyle/>
          <a:p>
            <a:r>
              <a:rPr lang="pt-PT" dirty="0">
                <a:latin typeface="Inter" panose="020B0604020202020204" charset="0"/>
                <a:ea typeface="Inter" panose="020B0604020202020204" charset="0"/>
              </a:rPr>
              <a:t>(Miller &amp; </a:t>
            </a:r>
            <a:r>
              <a:rPr lang="pt-PT" dirty="0" err="1">
                <a:latin typeface="Inter" panose="020B0604020202020204" charset="0"/>
                <a:ea typeface="Inter" panose="020B0604020202020204" charset="0"/>
              </a:rPr>
              <a:t>Roonick</a:t>
            </a:r>
            <a:r>
              <a:rPr lang="pt-PT" dirty="0">
                <a:latin typeface="Inter" panose="020B0604020202020204" charset="0"/>
                <a:ea typeface="Inter" panose="020B0604020202020204" charset="0"/>
              </a:rPr>
              <a:t>, 2007</a:t>
            </a:r>
            <a:r>
              <a:rPr lang="pt-PT" dirty="0"/>
              <a:t>)</a:t>
            </a:r>
          </a:p>
        </p:txBody>
      </p:sp>
      <p:graphicFrame>
        <p:nvGraphicFramePr>
          <p:cNvPr id="30" name="Tabela 29">
            <a:extLst>
              <a:ext uri="{FF2B5EF4-FFF2-40B4-BE49-F238E27FC236}">
                <a16:creationId xmlns:a16="http://schemas.microsoft.com/office/drawing/2014/main" id="{4A59A202-B19E-5622-306B-441F344EFCDC}"/>
              </a:ext>
            </a:extLst>
          </p:cNvPr>
          <p:cNvGraphicFramePr>
            <a:graphicFrameLocks noGrp="1"/>
          </p:cNvGraphicFramePr>
          <p:nvPr>
            <p:extLst>
              <p:ext uri="{D42A27DB-BD31-4B8C-83A1-F6EECF244321}">
                <p14:modId xmlns:p14="http://schemas.microsoft.com/office/powerpoint/2010/main" val="3199433467"/>
              </p:ext>
            </p:extLst>
          </p:nvPr>
        </p:nvGraphicFramePr>
        <p:xfrm>
          <a:off x="4549877" y="2690360"/>
          <a:ext cx="10864646" cy="6278380"/>
        </p:xfrm>
        <a:graphic>
          <a:graphicData uri="http://schemas.openxmlformats.org/drawingml/2006/table">
            <a:tbl>
              <a:tblPr firstRow="1" bandRow="1">
                <a:tableStyleId>{E8B1032C-EA38-4F05-BA0D-38AFFFC7BED3}</a:tableStyleId>
              </a:tblPr>
              <a:tblGrid>
                <a:gridCol w="5432323">
                  <a:extLst>
                    <a:ext uri="{9D8B030D-6E8A-4147-A177-3AD203B41FA5}">
                      <a16:colId xmlns:a16="http://schemas.microsoft.com/office/drawing/2014/main" val="2674083597"/>
                    </a:ext>
                  </a:extLst>
                </a:gridCol>
                <a:gridCol w="5432323">
                  <a:extLst>
                    <a:ext uri="{9D8B030D-6E8A-4147-A177-3AD203B41FA5}">
                      <a16:colId xmlns:a16="http://schemas.microsoft.com/office/drawing/2014/main" val="2015776757"/>
                    </a:ext>
                  </a:extLst>
                </a:gridCol>
              </a:tblGrid>
              <a:tr h="1721801">
                <a:tc>
                  <a:txBody>
                    <a:bodyPr/>
                    <a:lstStyle/>
                    <a:p>
                      <a:pPr lvl="0" algn="l"/>
                      <a:r>
                        <a:rPr lang="pt-PT" sz="2000" b="1" dirty="0">
                          <a:latin typeface="Inter" panose="020B0604020202020204" charset="0"/>
                          <a:ea typeface="Inter" panose="020B0604020202020204" charset="0"/>
                        </a:rPr>
                        <a:t>Pré Ponderação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pt-PT" sz="2000" b="0" dirty="0">
                          <a:latin typeface="Inter" panose="020B0604020202020204" charset="0"/>
                          <a:ea typeface="Inter" panose="020B0604020202020204" charset="0"/>
                        </a:rPr>
                        <a:t>A pessoa ainda não considera a possibilidade de mudança. O cliente necessita de informação e de feedback para se consciencializar do problema e da possibilidade de mudança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56305443"/>
                  </a:ext>
                </a:extLst>
              </a:tr>
              <a:tr h="1396933">
                <a:tc>
                  <a:txBody>
                    <a:bodyPr/>
                    <a:lstStyle/>
                    <a:p>
                      <a:pPr lvl="0" algn="l"/>
                      <a:r>
                        <a:rPr lang="pt-PT" sz="2000" b="1" dirty="0">
                          <a:latin typeface="Inter" panose="020B0604020202020204" charset="0"/>
                          <a:ea typeface="Inter" panose="020B0604020202020204" charset="0"/>
                        </a:rPr>
                        <a:t>Ponderação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lvl="0" algn="l"/>
                      <a:r>
                        <a:rPr lang="pt-PT" sz="2000" b="0" dirty="0">
                          <a:latin typeface="Inter" panose="020B0604020202020204" charset="0"/>
                          <a:ea typeface="Inter" panose="020B0604020202020204" charset="0"/>
                        </a:rPr>
                        <a:t>Período caracterizado pela ambivalência, neste estádio a pessoa tanto considera a mudança como a rejeita. Não se compromete.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extLst>
                  <a:ext uri="{0D108BD9-81ED-4DB2-BD59-A6C34878D82A}">
                    <a16:rowId xmlns:a16="http://schemas.microsoft.com/office/drawing/2014/main" val="1294428675"/>
                  </a:ext>
                </a:extLst>
              </a:tr>
              <a:tr h="747197">
                <a:tc>
                  <a:txBody>
                    <a:bodyPr/>
                    <a:lstStyle/>
                    <a:p>
                      <a:pPr lvl="0" algn="l"/>
                      <a:r>
                        <a:rPr lang="pt-PT" sz="2000" b="1" dirty="0">
                          <a:latin typeface="Inter" panose="020B0604020202020204" charset="0"/>
                          <a:ea typeface="Inter" panose="020B0604020202020204" charset="0"/>
                        </a:rPr>
                        <a:t>Determinação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pt-PT" sz="2000" b="0" dirty="0">
                          <a:latin typeface="Inter" panose="020B0604020202020204" charset="0"/>
                          <a:ea typeface="Inter" panose="020B0604020202020204" charset="0"/>
                        </a:rPr>
                        <a:t>O cliente mostra intenções de tomar medidas para a mudança.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10933126"/>
                  </a:ext>
                </a:extLst>
              </a:tr>
              <a:tr h="1072065">
                <a:tc>
                  <a:txBody>
                    <a:bodyPr/>
                    <a:lstStyle/>
                    <a:p>
                      <a:pPr lvl="0" algn="l"/>
                      <a:r>
                        <a:rPr lang="pt-PT" sz="2000" b="1" dirty="0">
                          <a:latin typeface="Inter" panose="020B0604020202020204" charset="0"/>
                          <a:ea typeface="Inter" panose="020B0604020202020204" charset="0"/>
                        </a:rPr>
                        <a:t>Ação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lvl="0" algn="l"/>
                      <a:r>
                        <a:rPr lang="pt-PT" sz="2000" b="0" dirty="0">
                          <a:latin typeface="Inter" panose="020B0604020202020204" charset="0"/>
                          <a:ea typeface="Inter" panose="020B0604020202020204" charset="0"/>
                        </a:rPr>
                        <a:t>A pessoa compromete-se na mudança. O objetivo é produzir uma mudança no comportamento.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extLst>
                  <a:ext uri="{0D108BD9-81ED-4DB2-BD59-A6C34878D82A}">
                    <a16:rowId xmlns:a16="http://schemas.microsoft.com/office/drawing/2014/main" val="917466610"/>
                  </a:ext>
                </a:extLst>
              </a:tr>
              <a:tr h="639344">
                <a:tc>
                  <a:txBody>
                    <a:bodyPr/>
                    <a:lstStyle/>
                    <a:p>
                      <a:pPr lvl="0" algn="l"/>
                      <a:r>
                        <a:rPr lang="pt-PT" sz="2000" b="1">
                          <a:latin typeface="Inter" panose="020B0604020202020204" charset="0"/>
                          <a:ea typeface="Inter" panose="020B0604020202020204" charset="0"/>
                        </a:rPr>
                        <a:t>Manutenção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pt-PT" sz="2000" b="0" dirty="0">
                          <a:latin typeface="Inter" panose="020B0604020202020204" charset="0"/>
                          <a:ea typeface="Inter" panose="020B0604020202020204" charset="0"/>
                        </a:rPr>
                        <a:t>O desafio é sustentar a mudança.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84284175"/>
                  </a:ext>
                </a:extLst>
              </a:tr>
              <a:tr h="644357">
                <a:tc>
                  <a:txBody>
                    <a:bodyPr/>
                    <a:lstStyle/>
                    <a:p>
                      <a:pPr lvl="0" algn="l"/>
                      <a:r>
                        <a:rPr lang="pt-PT" sz="2000" b="1" dirty="0">
                          <a:latin typeface="Inter" panose="020B0604020202020204" charset="0"/>
                          <a:ea typeface="Inter" panose="020B0604020202020204" charset="0"/>
                        </a:rPr>
                        <a:t>Recaída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lvl="0" algn="l"/>
                      <a:r>
                        <a:rPr lang="pt-PT" sz="2000" b="0" dirty="0">
                          <a:latin typeface="Inter" panose="020B0604020202020204" charset="0"/>
                          <a:ea typeface="Inter" panose="020B0604020202020204" charset="0"/>
                        </a:rPr>
                        <a:t>Se houver recaída o circulo recomeça. Deslizes e recaídas são normais.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extLst>
                  <a:ext uri="{0D108BD9-81ED-4DB2-BD59-A6C34878D82A}">
                    <a16:rowId xmlns:a16="http://schemas.microsoft.com/office/drawing/2014/main" val="32338926"/>
                  </a:ext>
                </a:extLst>
              </a:tr>
            </a:tbl>
          </a:graphicData>
        </a:graphic>
      </p:graphicFrame>
    </p:spTree>
    <p:extLst>
      <p:ext uri="{BB962C8B-B14F-4D97-AF65-F5344CB8AC3E}">
        <p14:creationId xmlns:p14="http://schemas.microsoft.com/office/powerpoint/2010/main" val="11901011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2486025" cy="10287000"/>
            <a:chOff x="0" y="0"/>
            <a:chExt cx="654756" cy="2709333"/>
          </a:xfrm>
        </p:grpSpPr>
        <p:sp>
          <p:nvSpPr>
            <p:cNvPr id="3" name="Freeform 3"/>
            <p:cNvSpPr/>
            <p:nvPr/>
          </p:nvSpPr>
          <p:spPr>
            <a:xfrm>
              <a:off x="0" y="0"/>
              <a:ext cx="654756" cy="2709333"/>
            </a:xfrm>
            <a:custGeom>
              <a:avLst/>
              <a:gdLst/>
              <a:ahLst/>
              <a:cxnLst/>
              <a:rect l="l" t="t" r="r" b="b"/>
              <a:pathLst>
                <a:path w="654756" h="2709333">
                  <a:moveTo>
                    <a:pt x="0" y="0"/>
                  </a:moveTo>
                  <a:lnTo>
                    <a:pt x="654756" y="0"/>
                  </a:lnTo>
                  <a:lnTo>
                    <a:pt x="654756" y="2709333"/>
                  </a:lnTo>
                  <a:lnTo>
                    <a:pt x="0" y="2709333"/>
                  </a:lnTo>
                  <a:close/>
                </a:path>
              </a:pathLst>
            </a:custGeom>
            <a:solidFill>
              <a:srgbClr val="97745A"/>
            </a:solidFill>
          </p:spPr>
          <p:txBody>
            <a:bodyPr/>
            <a:lstStyle/>
            <a:p>
              <a:endParaRPr lang="pt-PT" dirty="0">
                <a:solidFill>
                  <a:srgbClr val="996633"/>
                </a:solidFill>
              </a:endParaRPr>
            </a:p>
          </p:txBody>
        </p:sp>
        <p:sp>
          <p:nvSpPr>
            <p:cNvPr id="4" name="TextBox 4"/>
            <p:cNvSpPr txBox="1"/>
            <p:nvPr/>
          </p:nvSpPr>
          <p:spPr>
            <a:xfrm>
              <a:off x="0" y="-38100"/>
              <a:ext cx="654756" cy="2747433"/>
            </a:xfrm>
            <a:prstGeom prst="rect">
              <a:avLst/>
            </a:prstGeom>
          </p:spPr>
          <p:txBody>
            <a:bodyPr lIns="50800" tIns="50800" rIns="50800" bIns="50800" rtlCol="0" anchor="ctr"/>
            <a:lstStyle/>
            <a:p>
              <a:pPr algn="ctr">
                <a:lnSpc>
                  <a:spcPts val="2659"/>
                </a:lnSpc>
              </a:pPr>
              <a:endParaRPr dirty="0">
                <a:solidFill>
                  <a:srgbClr val="996633"/>
                </a:solidFill>
              </a:endParaRPr>
            </a:p>
          </p:txBody>
        </p:sp>
      </p:grpSp>
      <p:sp>
        <p:nvSpPr>
          <p:cNvPr id="11" name="Freeform 11"/>
          <p:cNvSpPr/>
          <p:nvPr/>
        </p:nvSpPr>
        <p:spPr>
          <a:xfrm>
            <a:off x="618803" y="8863050"/>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PT" dirty="0"/>
          </a:p>
        </p:txBody>
      </p:sp>
      <p:grpSp>
        <p:nvGrpSpPr>
          <p:cNvPr id="12" name="Group 12"/>
          <p:cNvGrpSpPr/>
          <p:nvPr/>
        </p:nvGrpSpPr>
        <p:grpSpPr>
          <a:xfrm>
            <a:off x="1243012" y="-1794853"/>
            <a:ext cx="3086100" cy="308610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endParaRPr lang="pt-PT" dirty="0"/>
            </a:p>
          </p:txBody>
        </p:sp>
        <p:sp>
          <p:nvSpPr>
            <p:cNvPr id="14" name="TextBox 1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15" name="Group 15"/>
          <p:cNvGrpSpPr/>
          <p:nvPr/>
        </p:nvGrpSpPr>
        <p:grpSpPr>
          <a:xfrm>
            <a:off x="-1343025" y="6690703"/>
            <a:ext cx="3086100" cy="30861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DDD1C2"/>
              </a:solidFill>
              <a:prstDash val="solid"/>
              <a:miter/>
            </a:ln>
          </p:spPr>
          <p:txBody>
            <a:bodyPr/>
            <a:lstStyle/>
            <a:p>
              <a:endParaRPr lang="pt-PT" dirty="0"/>
            </a:p>
          </p:txBody>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sp>
        <p:nvSpPr>
          <p:cNvPr id="7" name="CaixaDeTexto 6">
            <a:extLst>
              <a:ext uri="{FF2B5EF4-FFF2-40B4-BE49-F238E27FC236}">
                <a16:creationId xmlns:a16="http://schemas.microsoft.com/office/drawing/2014/main" id="{B403D6FE-B975-8270-E9E3-399B6ECE9A28}"/>
              </a:ext>
            </a:extLst>
          </p:cNvPr>
          <p:cNvSpPr txBox="1"/>
          <p:nvPr/>
        </p:nvSpPr>
        <p:spPr>
          <a:xfrm>
            <a:off x="3352800" y="1717879"/>
            <a:ext cx="13792200" cy="7614136"/>
          </a:xfrm>
          <a:prstGeom prst="rect">
            <a:avLst/>
          </a:prstGeom>
          <a:noFill/>
        </p:spPr>
        <p:txBody>
          <a:bodyPr wrap="square" rtlCol="0">
            <a:spAutoFit/>
          </a:bodyPr>
          <a:lstStyle/>
          <a:p>
            <a:pPr algn="ctr">
              <a:lnSpc>
                <a:spcPct val="150000"/>
              </a:lnSpc>
            </a:pPr>
            <a:r>
              <a:rPr lang="pt-PT" sz="2960" b="1" dirty="0">
                <a:latin typeface="Inter" panose="020B0604020202020204" charset="0"/>
                <a:ea typeface="Inter" panose="020B0604020202020204" charset="0"/>
              </a:rPr>
              <a:t>Avaliação do Risco de Reincidência</a:t>
            </a:r>
          </a:p>
          <a:p>
            <a:pPr>
              <a:lnSpc>
                <a:spcPct val="150000"/>
              </a:lnSpc>
            </a:pPr>
            <a:r>
              <a:rPr lang="pt-PT" sz="2300" b="1" dirty="0">
                <a:latin typeface="Inter" panose="020B0604020202020204" charset="0"/>
                <a:ea typeface="Inter" panose="020B0604020202020204" charset="0"/>
              </a:rPr>
              <a:t>HCR-20 V2 – Neves e Gonçalves (2006)</a:t>
            </a:r>
          </a:p>
          <a:p>
            <a:pPr marL="342900" indent="-342900">
              <a:lnSpc>
                <a:spcPct val="150000"/>
              </a:lnSpc>
              <a:buFont typeface="Arial" panose="020B0604020202020204" pitchFamily="34" charset="0"/>
              <a:buChar char="•"/>
            </a:pPr>
            <a:r>
              <a:rPr lang="pt-PT" sz="2300" dirty="0">
                <a:latin typeface="Inter" panose="020B0604020202020204" charset="0"/>
                <a:ea typeface="Inter" panose="020B0604020202020204" charset="0"/>
              </a:rPr>
              <a:t>Avalia o risco de violência de ofensores adultos. Instrumento que pode ser usado em qualquer outro contexto onde se processe a avaliação e a gestão de risco de violência. </a:t>
            </a:r>
          </a:p>
          <a:p>
            <a:pPr marL="342900" indent="-342900">
              <a:lnSpc>
                <a:spcPct val="150000"/>
              </a:lnSpc>
              <a:buFont typeface="Arial" panose="020B0604020202020204" pitchFamily="34" charset="0"/>
              <a:buChar char="•"/>
            </a:pPr>
            <a:r>
              <a:rPr lang="pt-PT" sz="2300" dirty="0">
                <a:latin typeface="Inter" panose="020B0604020202020204" charset="0"/>
                <a:ea typeface="Inter" panose="020B0604020202020204" charset="0"/>
              </a:rPr>
              <a:t>Os itens estão organizados em 3 escalas: </a:t>
            </a:r>
          </a:p>
          <a:p>
            <a:pPr marL="514350" indent="-514350">
              <a:lnSpc>
                <a:spcPct val="150000"/>
              </a:lnSpc>
              <a:buFont typeface="+mj-lt"/>
              <a:buAutoNum type="romanLcPeriod"/>
            </a:pPr>
            <a:r>
              <a:rPr lang="pt-PT" sz="2300" dirty="0">
                <a:latin typeface="Inter" panose="020B0604020202020204" charset="0"/>
                <a:ea typeface="Inter" panose="020B0604020202020204" charset="0"/>
              </a:rPr>
              <a:t>10 itens históricos (H): avalia a violência prévia problemas de emprego e psicopatia, </a:t>
            </a:r>
          </a:p>
          <a:p>
            <a:pPr marL="514350" indent="-514350">
              <a:lnSpc>
                <a:spcPct val="150000"/>
              </a:lnSpc>
              <a:buFont typeface="+mj-lt"/>
              <a:buAutoNum type="romanLcPeriod"/>
            </a:pPr>
            <a:r>
              <a:rPr lang="pt-PT" sz="2300" dirty="0">
                <a:latin typeface="Inter" panose="020B0604020202020204" charset="0"/>
                <a:ea typeface="Inter" panose="020B0604020202020204" charset="0"/>
              </a:rPr>
              <a:t>5 itens clínicos (C): Avalia atitudes negativas e impulsividade, </a:t>
            </a:r>
          </a:p>
          <a:p>
            <a:pPr marL="514350" indent="-514350">
              <a:lnSpc>
                <a:spcPct val="150000"/>
              </a:lnSpc>
              <a:buFont typeface="+mj-lt"/>
              <a:buAutoNum type="romanLcPeriod"/>
            </a:pPr>
            <a:r>
              <a:rPr lang="pt-PT" sz="2300" dirty="0">
                <a:latin typeface="Inter" panose="020B0604020202020204" charset="0"/>
                <a:ea typeface="Inter" panose="020B0604020202020204" charset="0"/>
              </a:rPr>
              <a:t>5 itens de gestão de risco (R): mede a exposição a fatores desestabilizantes, falta de apoio pessoal e níveis de stresse. </a:t>
            </a:r>
          </a:p>
          <a:p>
            <a:pPr>
              <a:lnSpc>
                <a:spcPct val="150000"/>
              </a:lnSpc>
            </a:pPr>
            <a:endParaRPr lang="pt-PT" sz="2300" dirty="0">
              <a:latin typeface="Inter" panose="020B0604020202020204" charset="0"/>
              <a:ea typeface="Inter" panose="020B0604020202020204" charset="0"/>
            </a:endParaRPr>
          </a:p>
          <a:p>
            <a:pPr marL="342900" indent="-342900">
              <a:lnSpc>
                <a:spcPct val="150000"/>
              </a:lnSpc>
              <a:buFont typeface="Arial" panose="020B0604020202020204" pitchFamily="34" charset="0"/>
              <a:buChar char="•"/>
            </a:pPr>
            <a:r>
              <a:rPr lang="pt-PT" sz="2300" dirty="0">
                <a:latin typeface="Inter" panose="020B0604020202020204" charset="0"/>
                <a:ea typeface="Inter" panose="020B0604020202020204" charset="0"/>
              </a:rPr>
              <a:t>A escala H avalia fatores de risco estáticos.</a:t>
            </a:r>
          </a:p>
          <a:p>
            <a:pPr marL="342900" indent="-342900">
              <a:lnSpc>
                <a:spcPct val="150000"/>
              </a:lnSpc>
              <a:buFont typeface="Arial" panose="020B0604020202020204" pitchFamily="34" charset="0"/>
              <a:buChar char="•"/>
            </a:pPr>
            <a:r>
              <a:rPr lang="pt-PT" sz="2300" b="1" dirty="0">
                <a:latin typeface="Inter" panose="020B0604020202020204" charset="0"/>
                <a:ea typeface="Inter" panose="020B0604020202020204" charset="0"/>
              </a:rPr>
              <a:t>As escalas C e R avaliam fatores de risco dinâmicos: (passíveis de serem reduzidos ou eliminados), constituem alvos de intervenção. Desta forma, a aplicação do HCR-20 permite estruturar a tomada de decisão e delinear medidas com vista à prevenção. </a:t>
            </a:r>
          </a:p>
        </p:txBody>
      </p:sp>
      <p:sp>
        <p:nvSpPr>
          <p:cNvPr id="5" name="TextBox 5"/>
          <p:cNvSpPr txBox="1"/>
          <p:nvPr/>
        </p:nvSpPr>
        <p:spPr>
          <a:xfrm>
            <a:off x="2486025" y="329445"/>
            <a:ext cx="15801975" cy="961802"/>
          </a:xfrm>
          <a:prstGeom prst="rect">
            <a:avLst/>
          </a:prstGeom>
        </p:spPr>
        <p:txBody>
          <a:bodyPr wrap="square" lIns="0" tIns="0" rIns="0" bIns="0" rtlCol="0" anchor="t">
            <a:spAutoFit/>
          </a:bodyPr>
          <a:lstStyle/>
          <a:p>
            <a:pPr algn="ctr">
              <a:lnSpc>
                <a:spcPts val="7536"/>
              </a:lnSpc>
            </a:pPr>
            <a:r>
              <a:rPr lang="en-US" sz="7110" b="1" dirty="0">
                <a:solidFill>
                  <a:srgbClr val="000000"/>
                </a:solidFill>
                <a:latin typeface="Inter" panose="020B0604020202020204" charset="0"/>
                <a:ea typeface="Inter" panose="020B0604020202020204" charset="0"/>
              </a:rPr>
              <a:t>Avaliação </a:t>
            </a:r>
            <a:r>
              <a:rPr lang="en-US" sz="7110" b="1" dirty="0" err="1">
                <a:solidFill>
                  <a:srgbClr val="000000"/>
                </a:solidFill>
                <a:latin typeface="Inter" panose="020B0604020202020204" charset="0"/>
                <a:ea typeface="Inter" panose="020B0604020202020204" charset="0"/>
              </a:rPr>
              <a:t>em</a:t>
            </a:r>
            <a:r>
              <a:rPr lang="en-US" sz="7110" b="1" dirty="0">
                <a:solidFill>
                  <a:srgbClr val="000000"/>
                </a:solidFill>
                <a:latin typeface="Inter" panose="020B0604020202020204" charset="0"/>
                <a:ea typeface="Inter" panose="020B0604020202020204" charset="0"/>
              </a:rPr>
              <a:t> </a:t>
            </a:r>
            <a:r>
              <a:rPr lang="en-US" sz="7110" b="1" dirty="0" err="1">
                <a:solidFill>
                  <a:srgbClr val="000000"/>
                </a:solidFill>
                <a:latin typeface="Inter" panose="020B0604020202020204" charset="0"/>
                <a:ea typeface="Inter" panose="020B0604020202020204" charset="0"/>
              </a:rPr>
              <a:t>Psicologia</a:t>
            </a:r>
            <a:r>
              <a:rPr lang="en-US" sz="7110" b="1" dirty="0">
                <a:solidFill>
                  <a:srgbClr val="000000"/>
                </a:solidFill>
                <a:latin typeface="Inter" panose="020B0604020202020204" charset="0"/>
                <a:ea typeface="Inter" panose="020B0604020202020204" charset="0"/>
              </a:rPr>
              <a:t> </a:t>
            </a:r>
            <a:r>
              <a:rPr lang="en-US" sz="7110" b="1" dirty="0" err="1">
                <a:solidFill>
                  <a:srgbClr val="000000"/>
                </a:solidFill>
                <a:latin typeface="Inter" panose="020B0604020202020204" charset="0"/>
                <a:ea typeface="Inter" panose="020B0604020202020204" charset="0"/>
              </a:rPr>
              <a:t>Forense</a:t>
            </a:r>
            <a:r>
              <a:rPr lang="en-US" sz="7110" b="1" dirty="0">
                <a:solidFill>
                  <a:srgbClr val="000000"/>
                </a:solidFill>
                <a:latin typeface="Inter" panose="020B0604020202020204" charset="0"/>
                <a:ea typeface="Inter" panose="020B0604020202020204" charset="0"/>
              </a:rPr>
              <a:t>  </a:t>
            </a:r>
          </a:p>
        </p:txBody>
      </p:sp>
      <p:sp>
        <p:nvSpPr>
          <p:cNvPr id="8" name="CaixaDeTexto 7">
            <a:extLst>
              <a:ext uri="{FF2B5EF4-FFF2-40B4-BE49-F238E27FC236}">
                <a16:creationId xmlns:a16="http://schemas.microsoft.com/office/drawing/2014/main" id="{18DE87D2-6791-CE1C-4302-FC78B289CC3E}"/>
              </a:ext>
            </a:extLst>
          </p:cNvPr>
          <p:cNvSpPr txBox="1"/>
          <p:nvPr/>
        </p:nvSpPr>
        <p:spPr>
          <a:xfrm>
            <a:off x="15011400" y="9563100"/>
            <a:ext cx="3245796" cy="369332"/>
          </a:xfrm>
          <a:prstGeom prst="rect">
            <a:avLst/>
          </a:prstGeom>
          <a:noFill/>
        </p:spPr>
        <p:txBody>
          <a:bodyPr wrap="square">
            <a:spAutoFit/>
          </a:bodyPr>
          <a:lstStyle/>
          <a:p>
            <a:r>
              <a:rPr lang="pt-PT" dirty="0">
                <a:latin typeface="Inter" panose="020B0604020202020204" charset="0"/>
                <a:ea typeface="Inter" panose="020B0604020202020204" charset="0"/>
              </a:rPr>
              <a:t>(Neves &amp; Gonçalves, 2020). </a:t>
            </a:r>
          </a:p>
        </p:txBody>
      </p:sp>
    </p:spTree>
    <p:extLst>
      <p:ext uri="{BB962C8B-B14F-4D97-AF65-F5344CB8AC3E}">
        <p14:creationId xmlns:p14="http://schemas.microsoft.com/office/powerpoint/2010/main" val="20281850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2486025" cy="10287000"/>
            <a:chOff x="0" y="0"/>
            <a:chExt cx="654756" cy="2709333"/>
          </a:xfrm>
        </p:grpSpPr>
        <p:sp>
          <p:nvSpPr>
            <p:cNvPr id="3" name="Freeform 3"/>
            <p:cNvSpPr/>
            <p:nvPr/>
          </p:nvSpPr>
          <p:spPr>
            <a:xfrm>
              <a:off x="0" y="0"/>
              <a:ext cx="654756" cy="2709333"/>
            </a:xfrm>
            <a:custGeom>
              <a:avLst/>
              <a:gdLst/>
              <a:ahLst/>
              <a:cxnLst/>
              <a:rect l="l" t="t" r="r" b="b"/>
              <a:pathLst>
                <a:path w="654756" h="2709333">
                  <a:moveTo>
                    <a:pt x="0" y="0"/>
                  </a:moveTo>
                  <a:lnTo>
                    <a:pt x="654756" y="0"/>
                  </a:lnTo>
                  <a:lnTo>
                    <a:pt x="654756" y="2709333"/>
                  </a:lnTo>
                  <a:lnTo>
                    <a:pt x="0" y="2709333"/>
                  </a:lnTo>
                  <a:close/>
                </a:path>
              </a:pathLst>
            </a:custGeom>
            <a:solidFill>
              <a:srgbClr val="97745A"/>
            </a:solidFill>
          </p:spPr>
          <p:txBody>
            <a:bodyPr/>
            <a:lstStyle/>
            <a:p>
              <a:endParaRPr lang="pt-PT" dirty="0">
                <a:solidFill>
                  <a:srgbClr val="996633"/>
                </a:solidFill>
              </a:endParaRPr>
            </a:p>
          </p:txBody>
        </p:sp>
        <p:sp>
          <p:nvSpPr>
            <p:cNvPr id="4" name="TextBox 4"/>
            <p:cNvSpPr txBox="1"/>
            <p:nvPr/>
          </p:nvSpPr>
          <p:spPr>
            <a:xfrm>
              <a:off x="0" y="-38100"/>
              <a:ext cx="654756" cy="2747433"/>
            </a:xfrm>
            <a:prstGeom prst="rect">
              <a:avLst/>
            </a:prstGeom>
          </p:spPr>
          <p:txBody>
            <a:bodyPr lIns="50800" tIns="50800" rIns="50800" bIns="50800" rtlCol="0" anchor="ctr"/>
            <a:lstStyle/>
            <a:p>
              <a:pPr algn="ctr">
                <a:lnSpc>
                  <a:spcPts val="2659"/>
                </a:lnSpc>
              </a:pPr>
              <a:endParaRPr dirty="0">
                <a:solidFill>
                  <a:srgbClr val="996633"/>
                </a:solidFill>
              </a:endParaRPr>
            </a:p>
          </p:txBody>
        </p:sp>
      </p:grpSp>
      <p:sp>
        <p:nvSpPr>
          <p:cNvPr id="11" name="Freeform 11"/>
          <p:cNvSpPr/>
          <p:nvPr/>
        </p:nvSpPr>
        <p:spPr>
          <a:xfrm>
            <a:off x="618803" y="8863050"/>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PT" dirty="0"/>
          </a:p>
        </p:txBody>
      </p:sp>
      <p:grpSp>
        <p:nvGrpSpPr>
          <p:cNvPr id="12" name="Group 12"/>
          <p:cNvGrpSpPr/>
          <p:nvPr/>
        </p:nvGrpSpPr>
        <p:grpSpPr>
          <a:xfrm>
            <a:off x="1243012" y="-1794853"/>
            <a:ext cx="3086100" cy="308610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endParaRPr lang="pt-PT" dirty="0"/>
            </a:p>
          </p:txBody>
        </p:sp>
        <p:sp>
          <p:nvSpPr>
            <p:cNvPr id="14" name="TextBox 1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15" name="Group 15"/>
          <p:cNvGrpSpPr/>
          <p:nvPr/>
        </p:nvGrpSpPr>
        <p:grpSpPr>
          <a:xfrm>
            <a:off x="-1343025" y="6690703"/>
            <a:ext cx="3086100" cy="30861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DDD1C2"/>
              </a:solidFill>
              <a:prstDash val="solid"/>
              <a:miter/>
            </a:ln>
          </p:spPr>
          <p:txBody>
            <a:bodyPr/>
            <a:lstStyle/>
            <a:p>
              <a:endParaRPr lang="pt-PT" dirty="0"/>
            </a:p>
          </p:txBody>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sp>
        <p:nvSpPr>
          <p:cNvPr id="7" name="CaixaDeTexto 6">
            <a:extLst>
              <a:ext uri="{FF2B5EF4-FFF2-40B4-BE49-F238E27FC236}">
                <a16:creationId xmlns:a16="http://schemas.microsoft.com/office/drawing/2014/main" id="{B403D6FE-B975-8270-E9E3-399B6ECE9A28}"/>
              </a:ext>
            </a:extLst>
          </p:cNvPr>
          <p:cNvSpPr txBox="1"/>
          <p:nvPr/>
        </p:nvSpPr>
        <p:spPr>
          <a:xfrm>
            <a:off x="3352800" y="2698537"/>
            <a:ext cx="13792200" cy="4959563"/>
          </a:xfrm>
          <a:prstGeom prst="rect">
            <a:avLst/>
          </a:prstGeom>
          <a:noFill/>
        </p:spPr>
        <p:txBody>
          <a:bodyPr wrap="square" rtlCol="0">
            <a:spAutoFit/>
          </a:bodyPr>
          <a:lstStyle/>
          <a:p>
            <a:pPr algn="ctr">
              <a:lnSpc>
                <a:spcPct val="150000"/>
              </a:lnSpc>
            </a:pPr>
            <a:r>
              <a:rPr lang="pt-PT" sz="2960" b="1" dirty="0">
                <a:latin typeface="Inter" panose="020B0604020202020204" charset="0"/>
                <a:ea typeface="Inter" panose="020B0604020202020204" charset="0"/>
              </a:rPr>
              <a:t>Avaliação da Desejabilidade Social </a:t>
            </a:r>
          </a:p>
          <a:p>
            <a:pPr>
              <a:lnSpc>
                <a:spcPct val="150000"/>
              </a:lnSpc>
            </a:pPr>
            <a:r>
              <a:rPr lang="pt-PT" sz="2300" b="1" dirty="0">
                <a:latin typeface="Inter" panose="020B0604020202020204" charset="0"/>
                <a:ea typeface="Inter" panose="020B0604020202020204" charset="0"/>
              </a:rPr>
              <a:t>EDS-20 – Almiro, Simões e Sousa (2014)</a:t>
            </a:r>
          </a:p>
          <a:p>
            <a:pPr marL="342900" indent="-342900">
              <a:lnSpc>
                <a:spcPct val="150000"/>
              </a:lnSpc>
              <a:buFont typeface="Arial" panose="020B0604020202020204" pitchFamily="34" charset="0"/>
              <a:buChar char="•"/>
            </a:pPr>
            <a:r>
              <a:rPr lang="pt-PT" sz="2300" dirty="0">
                <a:latin typeface="Inter" panose="020B0604020202020204" charset="0"/>
                <a:ea typeface="Inter" panose="020B0604020202020204" charset="0"/>
              </a:rPr>
              <a:t>Avalia o constructo de desejabilidade social, nomeadamente atitudes pessoais e comportamentos socialmente desejáveis. </a:t>
            </a:r>
          </a:p>
          <a:p>
            <a:pPr marL="342900" indent="-342900">
              <a:lnSpc>
                <a:spcPct val="150000"/>
              </a:lnSpc>
              <a:buFont typeface="Arial" panose="020B0604020202020204" pitchFamily="34" charset="0"/>
              <a:buChar char="•"/>
            </a:pPr>
            <a:r>
              <a:rPr lang="pt-PT" sz="2300" dirty="0">
                <a:latin typeface="Inter" panose="020B0604020202020204" charset="0"/>
                <a:ea typeface="Inter" panose="020B0604020202020204" charset="0"/>
              </a:rPr>
              <a:t>É um instrumento de </a:t>
            </a:r>
            <a:r>
              <a:rPr lang="pt-PT" sz="2300" dirty="0" err="1">
                <a:latin typeface="Inter" panose="020B0604020202020204" charset="0"/>
                <a:ea typeface="Inter" panose="020B0604020202020204" charset="0"/>
              </a:rPr>
              <a:t>auto-resposta</a:t>
            </a:r>
            <a:r>
              <a:rPr lang="pt-PT" sz="2300" dirty="0">
                <a:latin typeface="Inter" panose="020B0604020202020204" charset="0"/>
                <a:ea typeface="Inter" panose="020B0604020202020204" charset="0"/>
              </a:rPr>
              <a:t> composto por 20 itens de aplicação individual, com resposta dicotómica. </a:t>
            </a:r>
          </a:p>
          <a:p>
            <a:pPr marL="342900" indent="-342900">
              <a:lnSpc>
                <a:spcPct val="150000"/>
              </a:lnSpc>
              <a:buFont typeface="Arial" panose="020B0604020202020204" pitchFamily="34" charset="0"/>
              <a:buChar char="•"/>
            </a:pPr>
            <a:r>
              <a:rPr lang="pt-PT" sz="2300" dirty="0">
                <a:latin typeface="Inter" panose="020B0604020202020204" charset="0"/>
                <a:ea typeface="Inter" panose="020B0604020202020204" charset="0"/>
              </a:rPr>
              <a:t>Tempo de aplicação entre 2 a 5 minutos.</a:t>
            </a:r>
          </a:p>
          <a:p>
            <a:pPr marL="342900" indent="-342900">
              <a:lnSpc>
                <a:spcPct val="150000"/>
              </a:lnSpc>
              <a:buFont typeface="Arial" panose="020B0604020202020204" pitchFamily="34" charset="0"/>
              <a:buChar char="•"/>
            </a:pPr>
            <a:r>
              <a:rPr lang="pt-PT" sz="2300" dirty="0">
                <a:latin typeface="Inter" panose="020B0604020202020204" charset="0"/>
                <a:ea typeface="Inter" panose="020B0604020202020204" charset="0"/>
              </a:rPr>
              <a:t>É um instrumento de avaliação útil na apreciação do nível de sinceridade das respostas dadas e assim, da validade dos resultados obtidos com a intervenção. </a:t>
            </a:r>
          </a:p>
        </p:txBody>
      </p:sp>
      <p:sp>
        <p:nvSpPr>
          <p:cNvPr id="5" name="TextBox 5"/>
          <p:cNvSpPr txBox="1"/>
          <p:nvPr/>
        </p:nvSpPr>
        <p:spPr>
          <a:xfrm>
            <a:off x="2486025" y="329445"/>
            <a:ext cx="15801975" cy="961802"/>
          </a:xfrm>
          <a:prstGeom prst="rect">
            <a:avLst/>
          </a:prstGeom>
        </p:spPr>
        <p:txBody>
          <a:bodyPr wrap="square" lIns="0" tIns="0" rIns="0" bIns="0" rtlCol="0" anchor="t">
            <a:spAutoFit/>
          </a:bodyPr>
          <a:lstStyle/>
          <a:p>
            <a:pPr algn="ctr">
              <a:lnSpc>
                <a:spcPts val="7536"/>
              </a:lnSpc>
            </a:pPr>
            <a:r>
              <a:rPr lang="en-US" sz="7110" b="1" dirty="0">
                <a:solidFill>
                  <a:srgbClr val="000000"/>
                </a:solidFill>
                <a:latin typeface="Inter" panose="020B0604020202020204" charset="0"/>
                <a:ea typeface="Inter" panose="020B0604020202020204" charset="0"/>
              </a:rPr>
              <a:t>Avaliação </a:t>
            </a:r>
            <a:r>
              <a:rPr lang="en-US" sz="7110" b="1" dirty="0" err="1">
                <a:solidFill>
                  <a:srgbClr val="000000"/>
                </a:solidFill>
                <a:latin typeface="Inter" panose="020B0604020202020204" charset="0"/>
                <a:ea typeface="Inter" panose="020B0604020202020204" charset="0"/>
              </a:rPr>
              <a:t>em</a:t>
            </a:r>
            <a:r>
              <a:rPr lang="en-US" sz="7110" b="1" dirty="0">
                <a:solidFill>
                  <a:srgbClr val="000000"/>
                </a:solidFill>
                <a:latin typeface="Inter" panose="020B0604020202020204" charset="0"/>
                <a:ea typeface="Inter" panose="020B0604020202020204" charset="0"/>
              </a:rPr>
              <a:t> </a:t>
            </a:r>
            <a:r>
              <a:rPr lang="en-US" sz="7110" b="1" dirty="0" err="1">
                <a:solidFill>
                  <a:srgbClr val="000000"/>
                </a:solidFill>
                <a:latin typeface="Inter" panose="020B0604020202020204" charset="0"/>
                <a:ea typeface="Inter" panose="020B0604020202020204" charset="0"/>
              </a:rPr>
              <a:t>Psicologia</a:t>
            </a:r>
            <a:r>
              <a:rPr lang="en-US" sz="7110" b="1" dirty="0">
                <a:solidFill>
                  <a:srgbClr val="000000"/>
                </a:solidFill>
                <a:latin typeface="Inter" panose="020B0604020202020204" charset="0"/>
                <a:ea typeface="Inter" panose="020B0604020202020204" charset="0"/>
              </a:rPr>
              <a:t> </a:t>
            </a:r>
            <a:r>
              <a:rPr lang="en-US" sz="7110" b="1" dirty="0" err="1">
                <a:solidFill>
                  <a:srgbClr val="000000"/>
                </a:solidFill>
                <a:latin typeface="Inter" panose="020B0604020202020204" charset="0"/>
                <a:ea typeface="Inter" panose="020B0604020202020204" charset="0"/>
              </a:rPr>
              <a:t>Forense</a:t>
            </a:r>
            <a:r>
              <a:rPr lang="en-US" sz="7110" b="1" dirty="0">
                <a:solidFill>
                  <a:srgbClr val="000000"/>
                </a:solidFill>
                <a:latin typeface="Inter" panose="020B0604020202020204" charset="0"/>
                <a:ea typeface="Inter" panose="020B0604020202020204" charset="0"/>
              </a:rPr>
              <a:t>  </a:t>
            </a:r>
          </a:p>
        </p:txBody>
      </p:sp>
      <p:sp>
        <p:nvSpPr>
          <p:cNvPr id="8" name="CaixaDeTexto 7">
            <a:extLst>
              <a:ext uri="{FF2B5EF4-FFF2-40B4-BE49-F238E27FC236}">
                <a16:creationId xmlns:a16="http://schemas.microsoft.com/office/drawing/2014/main" id="{18DE87D2-6791-CE1C-4302-FC78B289CC3E}"/>
              </a:ext>
            </a:extLst>
          </p:cNvPr>
          <p:cNvSpPr txBox="1"/>
          <p:nvPr/>
        </p:nvSpPr>
        <p:spPr>
          <a:xfrm>
            <a:off x="15392400" y="9487481"/>
            <a:ext cx="3245796" cy="369332"/>
          </a:xfrm>
          <a:prstGeom prst="rect">
            <a:avLst/>
          </a:prstGeom>
          <a:noFill/>
        </p:spPr>
        <p:txBody>
          <a:bodyPr wrap="square">
            <a:spAutoFit/>
          </a:bodyPr>
          <a:lstStyle/>
          <a:p>
            <a:r>
              <a:rPr lang="pt-PT" dirty="0">
                <a:latin typeface="Inter" panose="020B0604020202020204" charset="0"/>
                <a:ea typeface="Inter" panose="020B0604020202020204" charset="0"/>
              </a:rPr>
              <a:t>(Almiro </a:t>
            </a:r>
            <a:r>
              <a:rPr lang="pt-PT" dirty="0" err="1">
                <a:latin typeface="Inter" panose="020B0604020202020204" charset="0"/>
                <a:ea typeface="Inter" panose="020B0604020202020204" charset="0"/>
              </a:rPr>
              <a:t>et</a:t>
            </a:r>
            <a:r>
              <a:rPr lang="pt-PT" dirty="0">
                <a:latin typeface="Inter" panose="020B0604020202020204" charset="0"/>
                <a:ea typeface="Inter" panose="020B0604020202020204" charset="0"/>
              </a:rPr>
              <a:t> al., 2017) </a:t>
            </a:r>
          </a:p>
        </p:txBody>
      </p:sp>
    </p:spTree>
    <p:extLst>
      <p:ext uri="{BB962C8B-B14F-4D97-AF65-F5344CB8AC3E}">
        <p14:creationId xmlns:p14="http://schemas.microsoft.com/office/powerpoint/2010/main" val="35204629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2486025" cy="10287000"/>
            <a:chOff x="0" y="0"/>
            <a:chExt cx="654756" cy="2709333"/>
          </a:xfrm>
        </p:grpSpPr>
        <p:sp>
          <p:nvSpPr>
            <p:cNvPr id="3" name="Freeform 3"/>
            <p:cNvSpPr/>
            <p:nvPr/>
          </p:nvSpPr>
          <p:spPr>
            <a:xfrm>
              <a:off x="0" y="0"/>
              <a:ext cx="654756" cy="2709333"/>
            </a:xfrm>
            <a:custGeom>
              <a:avLst/>
              <a:gdLst/>
              <a:ahLst/>
              <a:cxnLst/>
              <a:rect l="l" t="t" r="r" b="b"/>
              <a:pathLst>
                <a:path w="654756" h="2709333">
                  <a:moveTo>
                    <a:pt x="0" y="0"/>
                  </a:moveTo>
                  <a:lnTo>
                    <a:pt x="654756" y="0"/>
                  </a:lnTo>
                  <a:lnTo>
                    <a:pt x="654756" y="2709333"/>
                  </a:lnTo>
                  <a:lnTo>
                    <a:pt x="0" y="2709333"/>
                  </a:lnTo>
                  <a:close/>
                </a:path>
              </a:pathLst>
            </a:custGeom>
            <a:solidFill>
              <a:srgbClr val="97745A"/>
            </a:solidFill>
          </p:spPr>
          <p:txBody>
            <a:bodyPr/>
            <a:lstStyle/>
            <a:p>
              <a:endParaRPr lang="pt-PT" dirty="0">
                <a:solidFill>
                  <a:srgbClr val="996633"/>
                </a:solidFill>
              </a:endParaRPr>
            </a:p>
          </p:txBody>
        </p:sp>
        <p:sp>
          <p:nvSpPr>
            <p:cNvPr id="4" name="TextBox 4"/>
            <p:cNvSpPr txBox="1"/>
            <p:nvPr/>
          </p:nvSpPr>
          <p:spPr>
            <a:xfrm>
              <a:off x="0" y="-38100"/>
              <a:ext cx="654756" cy="2747433"/>
            </a:xfrm>
            <a:prstGeom prst="rect">
              <a:avLst/>
            </a:prstGeom>
          </p:spPr>
          <p:txBody>
            <a:bodyPr lIns="50800" tIns="50800" rIns="50800" bIns="50800" rtlCol="0" anchor="ctr"/>
            <a:lstStyle/>
            <a:p>
              <a:pPr algn="ctr">
                <a:lnSpc>
                  <a:spcPts val="2659"/>
                </a:lnSpc>
              </a:pPr>
              <a:endParaRPr dirty="0">
                <a:solidFill>
                  <a:srgbClr val="996633"/>
                </a:solidFill>
              </a:endParaRPr>
            </a:p>
          </p:txBody>
        </p:sp>
      </p:grpSp>
      <p:sp>
        <p:nvSpPr>
          <p:cNvPr id="11" name="Freeform 11"/>
          <p:cNvSpPr/>
          <p:nvPr/>
        </p:nvSpPr>
        <p:spPr>
          <a:xfrm>
            <a:off x="533400" y="8863050"/>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PT" dirty="0"/>
          </a:p>
        </p:txBody>
      </p:sp>
      <p:grpSp>
        <p:nvGrpSpPr>
          <p:cNvPr id="12" name="Group 12"/>
          <p:cNvGrpSpPr/>
          <p:nvPr/>
        </p:nvGrpSpPr>
        <p:grpSpPr>
          <a:xfrm>
            <a:off x="1243012" y="-1794853"/>
            <a:ext cx="3086100" cy="308610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endParaRPr lang="pt-PT" dirty="0"/>
            </a:p>
          </p:txBody>
        </p:sp>
        <p:sp>
          <p:nvSpPr>
            <p:cNvPr id="14" name="TextBox 1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15" name="Group 15"/>
          <p:cNvGrpSpPr/>
          <p:nvPr/>
        </p:nvGrpSpPr>
        <p:grpSpPr>
          <a:xfrm>
            <a:off x="-1343025" y="6690703"/>
            <a:ext cx="3086100" cy="30861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DDD1C2"/>
              </a:solidFill>
              <a:prstDash val="solid"/>
              <a:miter/>
            </a:ln>
          </p:spPr>
          <p:txBody>
            <a:bodyPr/>
            <a:lstStyle/>
            <a:p>
              <a:endParaRPr lang="pt-PT" dirty="0"/>
            </a:p>
          </p:txBody>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sp>
        <p:nvSpPr>
          <p:cNvPr id="7" name="CaixaDeTexto 6">
            <a:extLst>
              <a:ext uri="{FF2B5EF4-FFF2-40B4-BE49-F238E27FC236}">
                <a16:creationId xmlns:a16="http://schemas.microsoft.com/office/drawing/2014/main" id="{B403D6FE-B975-8270-E9E3-399B6ECE9A28}"/>
              </a:ext>
            </a:extLst>
          </p:cNvPr>
          <p:cNvSpPr txBox="1"/>
          <p:nvPr/>
        </p:nvSpPr>
        <p:spPr>
          <a:xfrm>
            <a:off x="3352800" y="1796514"/>
            <a:ext cx="13792200" cy="7461786"/>
          </a:xfrm>
          <a:prstGeom prst="rect">
            <a:avLst/>
          </a:prstGeom>
          <a:noFill/>
        </p:spPr>
        <p:txBody>
          <a:bodyPr wrap="square" rtlCol="0">
            <a:spAutoFit/>
          </a:bodyPr>
          <a:lstStyle/>
          <a:p>
            <a:pPr>
              <a:lnSpc>
                <a:spcPct val="150000"/>
              </a:lnSpc>
            </a:pPr>
            <a:r>
              <a:rPr lang="pt-PT" sz="2300" b="1" dirty="0">
                <a:latin typeface="Inter" panose="020B0604020202020204" charset="0"/>
                <a:ea typeface="Inter" panose="020B0604020202020204" charset="0"/>
              </a:rPr>
              <a:t>Questionário Pessoal (PQ) - Elliott (1990) </a:t>
            </a:r>
          </a:p>
          <a:p>
            <a:pPr marL="342900" indent="-342900">
              <a:lnSpc>
                <a:spcPct val="150000"/>
              </a:lnSpc>
              <a:buFont typeface="Arial" panose="020B0604020202020204" pitchFamily="34" charset="0"/>
              <a:buChar char="•"/>
            </a:pPr>
            <a:r>
              <a:rPr lang="pt-PT" sz="2300" dirty="0">
                <a:latin typeface="Inter" panose="020B0604020202020204" charset="0"/>
                <a:ea typeface="Inter" panose="020B0604020202020204" charset="0"/>
              </a:rPr>
              <a:t>Objetivo avaliar a mudança em psicoterapia, os itens são indicados pelo próprio. </a:t>
            </a:r>
          </a:p>
          <a:p>
            <a:pPr marL="342900" indent="-342900">
              <a:lnSpc>
                <a:spcPct val="150000"/>
              </a:lnSpc>
              <a:buFont typeface="Arial" panose="020B0604020202020204" pitchFamily="34" charset="0"/>
              <a:buChar char="•"/>
            </a:pPr>
            <a:r>
              <a:rPr lang="pt-PT" sz="2300" dirty="0">
                <a:latin typeface="Inter" panose="020B0604020202020204" charset="0"/>
                <a:ea typeface="Inter" panose="020B0604020202020204" charset="0"/>
              </a:rPr>
              <a:t>Numa entrevista o cliente é ajudado a identificar os problemas que deseja alterar e constrói um questionário que corresponde a uma lista de problemas formulado nas suas próprias palavras.</a:t>
            </a:r>
          </a:p>
          <a:p>
            <a:pPr marL="342900" indent="-342900">
              <a:lnSpc>
                <a:spcPct val="150000"/>
              </a:lnSpc>
              <a:buFont typeface="Arial" panose="020B0604020202020204" pitchFamily="34" charset="0"/>
              <a:buChar char="•"/>
            </a:pPr>
            <a:r>
              <a:rPr lang="pt-PT" sz="2300" dirty="0">
                <a:latin typeface="Inter" panose="020B0604020202020204" charset="0"/>
                <a:ea typeface="Inter" panose="020B0604020202020204" charset="0"/>
              </a:rPr>
              <a:t> Estes itens são depois avaliados quanto à intensidade e duração, numa escala de </a:t>
            </a:r>
            <a:r>
              <a:rPr lang="pt-PT" sz="2300" dirty="0" err="1">
                <a:latin typeface="Inter" panose="020B0604020202020204" charset="0"/>
                <a:ea typeface="Inter" panose="020B0604020202020204" charset="0"/>
              </a:rPr>
              <a:t>Likert</a:t>
            </a:r>
            <a:r>
              <a:rPr lang="pt-PT" sz="2300" dirty="0">
                <a:latin typeface="Inter" panose="020B0604020202020204" charset="0"/>
                <a:ea typeface="Inter" panose="020B0604020202020204" charset="0"/>
              </a:rPr>
              <a:t>. </a:t>
            </a:r>
          </a:p>
          <a:p>
            <a:pPr marL="342900" indent="-342900">
              <a:lnSpc>
                <a:spcPct val="150000"/>
              </a:lnSpc>
              <a:buFont typeface="Arial" panose="020B0604020202020204" pitchFamily="34" charset="0"/>
              <a:buChar char="•"/>
            </a:pPr>
            <a:r>
              <a:rPr lang="pt-PT" sz="2300" b="1" dirty="0">
                <a:latin typeface="Inter" panose="020B0604020202020204" charset="0"/>
                <a:ea typeface="Inter" panose="020B0604020202020204" charset="0"/>
              </a:rPr>
              <a:t>O PQ Ajuda na formulação de caso e planificação da intervenção. </a:t>
            </a:r>
          </a:p>
          <a:p>
            <a:pPr marL="342900" indent="-342900">
              <a:lnSpc>
                <a:spcPct val="150000"/>
              </a:lnSpc>
              <a:buFont typeface="Arial" panose="020B0604020202020204" pitchFamily="34" charset="0"/>
              <a:buChar char="•"/>
            </a:pPr>
            <a:r>
              <a:rPr lang="pt-PT" sz="2300" b="1" dirty="0">
                <a:latin typeface="Inter" panose="020B0604020202020204" charset="0"/>
                <a:ea typeface="Inter" panose="020B0604020202020204" charset="0"/>
              </a:rPr>
              <a:t>Pode também ser usado para avaliar os resultados da psicoterapia. </a:t>
            </a:r>
          </a:p>
          <a:p>
            <a:pPr>
              <a:lnSpc>
                <a:spcPct val="150000"/>
              </a:lnSpc>
            </a:pPr>
            <a:endParaRPr lang="pt-PT" sz="2300" b="1" dirty="0">
              <a:latin typeface="Inter" panose="020B0604020202020204" charset="0"/>
              <a:ea typeface="Inter" panose="020B0604020202020204" charset="0"/>
            </a:endParaRPr>
          </a:p>
          <a:p>
            <a:pPr>
              <a:lnSpc>
                <a:spcPct val="150000"/>
              </a:lnSpc>
            </a:pPr>
            <a:r>
              <a:rPr lang="pt-PT" sz="2300" b="1" dirty="0">
                <a:latin typeface="Inter" panose="020B0604020202020204" charset="0"/>
                <a:ea typeface="Inter" panose="020B0604020202020204" charset="0"/>
              </a:rPr>
              <a:t>Questionário de Ambivalência em Psicoterapia (QAP) - Oliveira (2015)</a:t>
            </a:r>
          </a:p>
          <a:p>
            <a:pPr marL="342900" indent="-342900">
              <a:lnSpc>
                <a:spcPct val="150000"/>
              </a:lnSpc>
              <a:buFont typeface="Arial" panose="020B0604020202020204" pitchFamily="34" charset="0"/>
              <a:buChar char="•"/>
            </a:pPr>
            <a:r>
              <a:rPr lang="pt-PT" sz="2300" dirty="0">
                <a:latin typeface="Inter" panose="020B0604020202020204" charset="0"/>
                <a:ea typeface="Inter" panose="020B0604020202020204" charset="0"/>
              </a:rPr>
              <a:t>Avalia os níveis de ambivalência experienciados pelos clientes. Constituído por duas partes:</a:t>
            </a:r>
          </a:p>
          <a:p>
            <a:pPr marL="457200" indent="-457200">
              <a:lnSpc>
                <a:spcPct val="150000"/>
              </a:lnSpc>
              <a:buFont typeface="+mj-lt"/>
              <a:buAutoNum type="arabicPeriod"/>
            </a:pPr>
            <a:r>
              <a:rPr lang="pt-PT" sz="2300" dirty="0">
                <a:latin typeface="Inter" panose="020B0604020202020204" charset="0"/>
                <a:ea typeface="Inter" panose="020B0604020202020204" charset="0"/>
              </a:rPr>
              <a:t>Um item que posiciona o cliente face à mudança (escala de </a:t>
            </a:r>
            <a:r>
              <a:rPr lang="pt-PT" sz="2300" dirty="0" err="1">
                <a:latin typeface="Inter" panose="020B0604020202020204" charset="0"/>
                <a:ea typeface="Inter" panose="020B0604020202020204" charset="0"/>
              </a:rPr>
              <a:t>Likert</a:t>
            </a:r>
            <a:r>
              <a:rPr lang="pt-PT" sz="2300" dirty="0">
                <a:latin typeface="Inter" panose="020B0604020202020204" charset="0"/>
                <a:ea typeface="Inter" panose="020B0604020202020204" charset="0"/>
              </a:rPr>
              <a:t> de 11 pontos entre sinto que ainda nada mudou e sinto que já tudo mudou).</a:t>
            </a:r>
          </a:p>
          <a:p>
            <a:pPr marL="457200" indent="-457200">
              <a:lnSpc>
                <a:spcPct val="150000"/>
              </a:lnSpc>
              <a:buFont typeface="+mj-lt"/>
              <a:buAutoNum type="arabicPeriod"/>
            </a:pPr>
            <a:r>
              <a:rPr lang="pt-PT" sz="2300" dirty="0">
                <a:latin typeface="Inter" panose="020B0604020202020204" charset="0"/>
                <a:ea typeface="Inter" panose="020B0604020202020204" charset="0"/>
              </a:rPr>
              <a:t>Duas subescalas: desmoralização (5 itens) e alternância ( 4 itens). Estes itens são respondidos numa escala de </a:t>
            </a:r>
            <a:r>
              <a:rPr lang="pt-PT" sz="2300" dirty="0" err="1">
                <a:latin typeface="Inter" panose="020B0604020202020204" charset="0"/>
                <a:ea typeface="Inter" panose="020B0604020202020204" charset="0"/>
              </a:rPr>
              <a:t>Likert</a:t>
            </a:r>
            <a:r>
              <a:rPr lang="pt-PT" sz="2300" dirty="0">
                <a:latin typeface="Inter" panose="020B0604020202020204" charset="0"/>
                <a:ea typeface="Inter" panose="020B0604020202020204" charset="0"/>
              </a:rPr>
              <a:t> de 5 pontos “discordo totalmente” e “concordo totalmente”. </a:t>
            </a:r>
          </a:p>
        </p:txBody>
      </p:sp>
      <p:sp>
        <p:nvSpPr>
          <p:cNvPr id="5" name="TextBox 5"/>
          <p:cNvSpPr txBox="1"/>
          <p:nvPr/>
        </p:nvSpPr>
        <p:spPr>
          <a:xfrm>
            <a:off x="2486025" y="329445"/>
            <a:ext cx="15801975" cy="961802"/>
          </a:xfrm>
          <a:prstGeom prst="rect">
            <a:avLst/>
          </a:prstGeom>
        </p:spPr>
        <p:txBody>
          <a:bodyPr wrap="square" lIns="0" tIns="0" rIns="0" bIns="0" rtlCol="0" anchor="t">
            <a:spAutoFit/>
          </a:bodyPr>
          <a:lstStyle/>
          <a:p>
            <a:pPr algn="ctr">
              <a:lnSpc>
                <a:spcPts val="7536"/>
              </a:lnSpc>
            </a:pPr>
            <a:r>
              <a:rPr lang="en-US" sz="7110" b="1" dirty="0">
                <a:solidFill>
                  <a:srgbClr val="000000"/>
                </a:solidFill>
                <a:latin typeface="Inter" panose="020B0604020202020204" charset="0"/>
                <a:ea typeface="Inter" panose="020B0604020202020204" charset="0"/>
              </a:rPr>
              <a:t>Avaliação Psicológica</a:t>
            </a:r>
          </a:p>
        </p:txBody>
      </p:sp>
      <p:sp>
        <p:nvSpPr>
          <p:cNvPr id="8" name="CaixaDeTexto 7">
            <a:extLst>
              <a:ext uri="{FF2B5EF4-FFF2-40B4-BE49-F238E27FC236}">
                <a16:creationId xmlns:a16="http://schemas.microsoft.com/office/drawing/2014/main" id="{C732954A-C361-03EC-D1A2-68772575B4AB}"/>
              </a:ext>
            </a:extLst>
          </p:cNvPr>
          <p:cNvSpPr txBox="1"/>
          <p:nvPr/>
        </p:nvSpPr>
        <p:spPr>
          <a:xfrm>
            <a:off x="15240000" y="9563100"/>
            <a:ext cx="3245796" cy="369332"/>
          </a:xfrm>
          <a:prstGeom prst="rect">
            <a:avLst/>
          </a:prstGeom>
          <a:noFill/>
        </p:spPr>
        <p:txBody>
          <a:bodyPr wrap="square">
            <a:spAutoFit/>
          </a:bodyPr>
          <a:lstStyle/>
          <a:p>
            <a:r>
              <a:rPr lang="pt-PT" dirty="0"/>
              <a:t>(</a:t>
            </a:r>
            <a:r>
              <a:rPr lang="pt-PT" dirty="0">
                <a:latin typeface="Inter" panose="020B0604020202020204" charset="0"/>
                <a:ea typeface="Inter" panose="020B0604020202020204" charset="0"/>
              </a:rPr>
              <a:t>Oliveira</a:t>
            </a:r>
            <a:r>
              <a:rPr lang="pt-PT" dirty="0"/>
              <a:t> </a:t>
            </a:r>
            <a:r>
              <a:rPr lang="pt-PT" dirty="0" err="1"/>
              <a:t>et</a:t>
            </a:r>
            <a:r>
              <a:rPr lang="pt-PT" dirty="0"/>
              <a:t> al., 2020). </a:t>
            </a:r>
          </a:p>
        </p:txBody>
      </p:sp>
      <p:sp>
        <p:nvSpPr>
          <p:cNvPr id="9" name="CaixaDeTexto 8">
            <a:extLst>
              <a:ext uri="{FF2B5EF4-FFF2-40B4-BE49-F238E27FC236}">
                <a16:creationId xmlns:a16="http://schemas.microsoft.com/office/drawing/2014/main" id="{59E574B7-3429-3AC3-66F0-C69352D712A3}"/>
              </a:ext>
            </a:extLst>
          </p:cNvPr>
          <p:cNvSpPr txBox="1"/>
          <p:nvPr/>
        </p:nvSpPr>
        <p:spPr>
          <a:xfrm>
            <a:off x="15042204" y="5753100"/>
            <a:ext cx="3245796" cy="369332"/>
          </a:xfrm>
          <a:prstGeom prst="rect">
            <a:avLst/>
          </a:prstGeom>
          <a:noFill/>
        </p:spPr>
        <p:txBody>
          <a:bodyPr wrap="square">
            <a:spAutoFit/>
          </a:bodyPr>
          <a:lstStyle/>
          <a:p>
            <a:r>
              <a:rPr lang="pt-PT" dirty="0"/>
              <a:t>(</a:t>
            </a:r>
            <a:r>
              <a:rPr lang="pt-PT" dirty="0">
                <a:latin typeface="Inter" panose="020B0604020202020204" charset="0"/>
                <a:ea typeface="Inter" panose="020B0604020202020204" charset="0"/>
              </a:rPr>
              <a:t>Sales </a:t>
            </a:r>
            <a:r>
              <a:rPr lang="pt-PT" dirty="0" err="1">
                <a:latin typeface="Inter" panose="020B0604020202020204" charset="0"/>
                <a:ea typeface="Inter" panose="020B0604020202020204" charset="0"/>
              </a:rPr>
              <a:t>et</a:t>
            </a:r>
            <a:r>
              <a:rPr lang="pt-PT" dirty="0">
                <a:latin typeface="Inter" panose="020B0604020202020204" charset="0"/>
                <a:ea typeface="Inter" panose="020B0604020202020204" charset="0"/>
              </a:rPr>
              <a:t> al., 2017). </a:t>
            </a:r>
          </a:p>
        </p:txBody>
      </p:sp>
    </p:spTree>
    <p:extLst>
      <p:ext uri="{BB962C8B-B14F-4D97-AF65-F5344CB8AC3E}">
        <p14:creationId xmlns:p14="http://schemas.microsoft.com/office/powerpoint/2010/main" val="30262322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2486025" cy="10287000"/>
            <a:chOff x="0" y="0"/>
            <a:chExt cx="654756" cy="2709333"/>
          </a:xfrm>
        </p:grpSpPr>
        <p:sp>
          <p:nvSpPr>
            <p:cNvPr id="3" name="Freeform 3"/>
            <p:cNvSpPr/>
            <p:nvPr/>
          </p:nvSpPr>
          <p:spPr>
            <a:xfrm>
              <a:off x="0" y="0"/>
              <a:ext cx="654756" cy="2709333"/>
            </a:xfrm>
            <a:custGeom>
              <a:avLst/>
              <a:gdLst/>
              <a:ahLst/>
              <a:cxnLst/>
              <a:rect l="l" t="t" r="r" b="b"/>
              <a:pathLst>
                <a:path w="654756" h="2709333">
                  <a:moveTo>
                    <a:pt x="0" y="0"/>
                  </a:moveTo>
                  <a:lnTo>
                    <a:pt x="654756" y="0"/>
                  </a:lnTo>
                  <a:lnTo>
                    <a:pt x="654756" y="2709333"/>
                  </a:lnTo>
                  <a:lnTo>
                    <a:pt x="0" y="2709333"/>
                  </a:lnTo>
                  <a:close/>
                </a:path>
              </a:pathLst>
            </a:custGeom>
            <a:solidFill>
              <a:srgbClr val="97745A"/>
            </a:solidFill>
          </p:spPr>
          <p:txBody>
            <a:bodyPr/>
            <a:lstStyle/>
            <a:p>
              <a:endParaRPr lang="pt-PT" dirty="0">
                <a:solidFill>
                  <a:srgbClr val="996633"/>
                </a:solidFill>
              </a:endParaRPr>
            </a:p>
          </p:txBody>
        </p:sp>
        <p:sp>
          <p:nvSpPr>
            <p:cNvPr id="4" name="TextBox 4"/>
            <p:cNvSpPr txBox="1"/>
            <p:nvPr/>
          </p:nvSpPr>
          <p:spPr>
            <a:xfrm>
              <a:off x="0" y="-38100"/>
              <a:ext cx="654756" cy="2747433"/>
            </a:xfrm>
            <a:prstGeom prst="rect">
              <a:avLst/>
            </a:prstGeom>
          </p:spPr>
          <p:txBody>
            <a:bodyPr lIns="50800" tIns="50800" rIns="50800" bIns="50800" rtlCol="0" anchor="ctr"/>
            <a:lstStyle/>
            <a:p>
              <a:pPr algn="ctr">
                <a:lnSpc>
                  <a:spcPts val="2659"/>
                </a:lnSpc>
              </a:pPr>
              <a:endParaRPr dirty="0">
                <a:solidFill>
                  <a:srgbClr val="996633"/>
                </a:solidFill>
              </a:endParaRPr>
            </a:p>
          </p:txBody>
        </p:sp>
      </p:grpSp>
      <p:sp>
        <p:nvSpPr>
          <p:cNvPr id="11" name="Freeform 11"/>
          <p:cNvSpPr/>
          <p:nvPr/>
        </p:nvSpPr>
        <p:spPr>
          <a:xfrm>
            <a:off x="329481" y="8831827"/>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PT" dirty="0"/>
          </a:p>
        </p:txBody>
      </p:sp>
      <p:grpSp>
        <p:nvGrpSpPr>
          <p:cNvPr id="12" name="Group 12"/>
          <p:cNvGrpSpPr/>
          <p:nvPr/>
        </p:nvGrpSpPr>
        <p:grpSpPr>
          <a:xfrm>
            <a:off x="1243012" y="-1794853"/>
            <a:ext cx="3086100" cy="308610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endParaRPr lang="pt-PT" dirty="0"/>
            </a:p>
          </p:txBody>
        </p:sp>
        <p:sp>
          <p:nvSpPr>
            <p:cNvPr id="14" name="TextBox 1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15" name="Group 15"/>
          <p:cNvGrpSpPr/>
          <p:nvPr/>
        </p:nvGrpSpPr>
        <p:grpSpPr>
          <a:xfrm>
            <a:off x="-1343025" y="6690703"/>
            <a:ext cx="3086100" cy="30861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DDD1C2"/>
              </a:solidFill>
              <a:prstDash val="solid"/>
              <a:miter/>
            </a:ln>
          </p:spPr>
          <p:txBody>
            <a:bodyPr/>
            <a:lstStyle/>
            <a:p>
              <a:endParaRPr lang="pt-PT" dirty="0"/>
            </a:p>
          </p:txBody>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sp>
        <p:nvSpPr>
          <p:cNvPr id="7" name="CaixaDeTexto 6">
            <a:extLst>
              <a:ext uri="{FF2B5EF4-FFF2-40B4-BE49-F238E27FC236}">
                <a16:creationId xmlns:a16="http://schemas.microsoft.com/office/drawing/2014/main" id="{B403D6FE-B975-8270-E9E3-399B6ECE9A28}"/>
              </a:ext>
            </a:extLst>
          </p:cNvPr>
          <p:cNvSpPr txBox="1"/>
          <p:nvPr/>
        </p:nvSpPr>
        <p:spPr>
          <a:xfrm>
            <a:off x="3352800" y="1494199"/>
            <a:ext cx="14173200" cy="7992701"/>
          </a:xfrm>
          <a:prstGeom prst="rect">
            <a:avLst/>
          </a:prstGeom>
          <a:noFill/>
        </p:spPr>
        <p:txBody>
          <a:bodyPr wrap="square" rtlCol="0">
            <a:spAutoFit/>
          </a:bodyPr>
          <a:lstStyle/>
          <a:p>
            <a:pPr>
              <a:lnSpc>
                <a:spcPct val="150000"/>
              </a:lnSpc>
            </a:pPr>
            <a:r>
              <a:rPr lang="pt-PT" sz="2300" b="1" dirty="0">
                <a:latin typeface="Inter" panose="020B0604020202020204" charset="0"/>
                <a:ea typeface="Inter" panose="020B0604020202020204" charset="0"/>
              </a:rPr>
              <a:t>Inventário de Resolução de Problemas (IRP) - Vaz Serra (1995)</a:t>
            </a:r>
          </a:p>
          <a:p>
            <a:pPr marL="342900" indent="-342900">
              <a:lnSpc>
                <a:spcPct val="150000"/>
              </a:lnSpc>
              <a:buFont typeface="Arial" panose="020B0604020202020204" pitchFamily="34" charset="0"/>
              <a:buChar char="•"/>
            </a:pPr>
            <a:r>
              <a:rPr lang="pt-PT" sz="2300" dirty="0">
                <a:latin typeface="Inter" panose="020B0604020202020204" charset="0"/>
                <a:ea typeface="Inter" panose="020B0604020202020204" charset="0"/>
              </a:rPr>
              <a:t>Avalia estratégias de </a:t>
            </a:r>
            <a:r>
              <a:rPr lang="pt-PT" sz="2300" i="1" dirty="0" err="1">
                <a:latin typeface="Inter" panose="020B0604020202020204" charset="0"/>
                <a:ea typeface="Inter" panose="020B0604020202020204" charset="0"/>
              </a:rPr>
              <a:t>coping</a:t>
            </a:r>
            <a:r>
              <a:rPr lang="pt-PT" sz="2300" dirty="0">
                <a:latin typeface="Inter" panose="020B0604020202020204" charset="0"/>
                <a:ea typeface="Inter" panose="020B0604020202020204" charset="0"/>
              </a:rPr>
              <a:t> em situação de ameaça, dano e desafio, em situações do quotidiano. </a:t>
            </a:r>
          </a:p>
          <a:p>
            <a:pPr marL="342900" indent="-342900">
              <a:lnSpc>
                <a:spcPct val="150000"/>
              </a:lnSpc>
              <a:buFont typeface="Arial" panose="020B0604020202020204" pitchFamily="34" charset="0"/>
              <a:buChar char="•"/>
            </a:pPr>
            <a:r>
              <a:rPr lang="pt-PT" sz="2300" dirty="0">
                <a:latin typeface="Inter" panose="020B0604020202020204" charset="0"/>
                <a:ea typeface="Inter" panose="020B0604020202020204" charset="0"/>
              </a:rPr>
              <a:t>Cada questão pode ser respondida em 5 categorias (entre 1 e 5), umas vezes numa ordem direta e outras inversa. </a:t>
            </a:r>
          </a:p>
          <a:p>
            <a:pPr marL="342900" indent="-342900">
              <a:lnSpc>
                <a:spcPct val="150000"/>
              </a:lnSpc>
              <a:buFont typeface="Arial" panose="020B0604020202020204" pitchFamily="34" charset="0"/>
              <a:buChar char="•"/>
            </a:pPr>
            <a:r>
              <a:rPr lang="pt-PT" sz="2300" dirty="0">
                <a:latin typeface="Inter" panose="020B0604020202020204" charset="0"/>
                <a:ea typeface="Inter" panose="020B0604020202020204" charset="0"/>
              </a:rPr>
              <a:t>É composto por 40 itens. </a:t>
            </a:r>
          </a:p>
          <a:p>
            <a:pPr>
              <a:lnSpc>
                <a:spcPct val="150000"/>
              </a:lnSpc>
            </a:pPr>
            <a:endParaRPr lang="pt-PT" sz="2300" b="1" dirty="0">
              <a:latin typeface="Inter" panose="020B0604020202020204" charset="0"/>
              <a:ea typeface="Inter" panose="020B0604020202020204" charset="0"/>
            </a:endParaRPr>
          </a:p>
          <a:p>
            <a:pPr>
              <a:lnSpc>
                <a:spcPct val="150000"/>
              </a:lnSpc>
            </a:pPr>
            <a:r>
              <a:rPr lang="pt-PT" sz="2300" b="1" dirty="0">
                <a:latin typeface="Inter" panose="020B0604020202020204" charset="0"/>
                <a:ea typeface="Inter" panose="020B0604020202020204" charset="0"/>
              </a:rPr>
              <a:t>Inventário Clínico de Autoconceito (ICAC) - Vaz Serra (1995)</a:t>
            </a:r>
          </a:p>
          <a:p>
            <a:pPr marL="342900" indent="-342900">
              <a:lnSpc>
                <a:spcPct val="150000"/>
              </a:lnSpc>
              <a:buFont typeface="Arial" panose="020B0604020202020204" pitchFamily="34" charset="0"/>
              <a:buChar char="•"/>
            </a:pPr>
            <a:r>
              <a:rPr lang="pt-PT" sz="2300" dirty="0">
                <a:latin typeface="Inter" panose="020B0604020202020204" charset="0"/>
                <a:ea typeface="Inter" panose="020B0604020202020204" charset="0"/>
              </a:rPr>
              <a:t>Avalia aspetos emocionais e sociais do autoconceito (perceção que um indivíduo tem de si próprio como um ser físico, social e moral. </a:t>
            </a:r>
          </a:p>
          <a:p>
            <a:pPr marL="342900" indent="-342900">
              <a:lnSpc>
                <a:spcPct val="150000"/>
              </a:lnSpc>
              <a:buFont typeface="Arial" panose="020B0604020202020204" pitchFamily="34" charset="0"/>
              <a:buChar char="•"/>
            </a:pPr>
            <a:r>
              <a:rPr lang="pt-PT" sz="2300" dirty="0">
                <a:latin typeface="Inter" panose="020B0604020202020204" charset="0"/>
                <a:ea typeface="Inter" panose="020B0604020202020204" charset="0"/>
              </a:rPr>
              <a:t>Constituído por 20 itens, divididos por 4 fatores, avaliado dentro da escala de </a:t>
            </a:r>
            <a:r>
              <a:rPr lang="pt-PT" sz="2300" dirty="0" err="1">
                <a:latin typeface="Inter" panose="020B0604020202020204" charset="0"/>
                <a:ea typeface="Inter" panose="020B0604020202020204" charset="0"/>
              </a:rPr>
              <a:t>Likert</a:t>
            </a:r>
            <a:r>
              <a:rPr lang="pt-PT" sz="2300" dirty="0">
                <a:latin typeface="Inter" panose="020B0604020202020204" charset="0"/>
                <a:ea typeface="Inter" panose="020B0604020202020204" charset="0"/>
              </a:rPr>
              <a:t> de 1 a 5, sendo 1 “não concordo” e 5 “concordo muitíssimo”:</a:t>
            </a:r>
          </a:p>
          <a:p>
            <a:pPr marL="457200" indent="-457200">
              <a:lnSpc>
                <a:spcPct val="150000"/>
              </a:lnSpc>
              <a:buFont typeface="+mj-lt"/>
              <a:buAutoNum type="arabicPeriod"/>
            </a:pPr>
            <a:r>
              <a:rPr lang="pt-PT" sz="2300" dirty="0">
                <a:latin typeface="Inter" panose="020B0604020202020204" charset="0"/>
                <a:ea typeface="Inter" panose="020B0604020202020204" charset="0"/>
              </a:rPr>
              <a:t>Fator 1 “Aceitação/Rejeição Social”; </a:t>
            </a:r>
          </a:p>
          <a:p>
            <a:pPr marL="457200" indent="-457200">
              <a:lnSpc>
                <a:spcPct val="150000"/>
              </a:lnSpc>
              <a:buFont typeface="+mj-lt"/>
              <a:buAutoNum type="arabicPeriod"/>
            </a:pPr>
            <a:r>
              <a:rPr lang="pt-PT" sz="2300" dirty="0">
                <a:latin typeface="Inter" panose="020B0604020202020204" charset="0"/>
                <a:ea typeface="Inter" panose="020B0604020202020204" charset="0"/>
              </a:rPr>
              <a:t>Fator 2 “</a:t>
            </a:r>
            <a:r>
              <a:rPr lang="pt-PT" sz="2300" dirty="0" err="1">
                <a:latin typeface="Inter" panose="020B0604020202020204" charset="0"/>
                <a:ea typeface="Inter" panose="020B0604020202020204" charset="0"/>
              </a:rPr>
              <a:t>Auto-eficácia</a:t>
            </a:r>
            <a:r>
              <a:rPr lang="pt-PT" sz="2300" dirty="0">
                <a:latin typeface="Inter" panose="020B0604020202020204" charset="0"/>
                <a:ea typeface="Inter" panose="020B0604020202020204" charset="0"/>
              </a:rPr>
              <a:t>”; </a:t>
            </a:r>
          </a:p>
          <a:p>
            <a:pPr marL="457200" indent="-457200">
              <a:lnSpc>
                <a:spcPct val="150000"/>
              </a:lnSpc>
              <a:buFont typeface="+mj-lt"/>
              <a:buAutoNum type="arabicPeriod"/>
            </a:pPr>
            <a:r>
              <a:rPr lang="pt-PT" sz="2300" dirty="0">
                <a:latin typeface="Inter" panose="020B0604020202020204" charset="0"/>
                <a:ea typeface="Inter" panose="020B0604020202020204" charset="0"/>
              </a:rPr>
              <a:t>Fator 3 “Maturidade Psicológica”; </a:t>
            </a:r>
          </a:p>
          <a:p>
            <a:pPr marL="457200" indent="-457200">
              <a:lnSpc>
                <a:spcPct val="150000"/>
              </a:lnSpc>
              <a:buFont typeface="+mj-lt"/>
              <a:buAutoNum type="arabicPeriod"/>
            </a:pPr>
            <a:r>
              <a:rPr lang="pt-PT" sz="2300" dirty="0">
                <a:latin typeface="Inter" panose="020B0604020202020204" charset="0"/>
                <a:ea typeface="Inter" panose="020B0604020202020204" charset="0"/>
              </a:rPr>
              <a:t>Fator 4 “Impulsividade-Atividade”. </a:t>
            </a:r>
          </a:p>
        </p:txBody>
      </p:sp>
      <p:sp>
        <p:nvSpPr>
          <p:cNvPr id="5" name="TextBox 5"/>
          <p:cNvSpPr txBox="1"/>
          <p:nvPr/>
        </p:nvSpPr>
        <p:spPr>
          <a:xfrm>
            <a:off x="2486025" y="329445"/>
            <a:ext cx="15801975" cy="961802"/>
          </a:xfrm>
          <a:prstGeom prst="rect">
            <a:avLst/>
          </a:prstGeom>
        </p:spPr>
        <p:txBody>
          <a:bodyPr wrap="square" lIns="0" tIns="0" rIns="0" bIns="0" rtlCol="0" anchor="t">
            <a:spAutoFit/>
          </a:bodyPr>
          <a:lstStyle/>
          <a:p>
            <a:pPr algn="ctr">
              <a:lnSpc>
                <a:spcPts val="7536"/>
              </a:lnSpc>
            </a:pPr>
            <a:r>
              <a:rPr lang="en-US" sz="7110" b="1" dirty="0">
                <a:solidFill>
                  <a:srgbClr val="000000"/>
                </a:solidFill>
                <a:latin typeface="Inter" panose="020B0604020202020204" charset="0"/>
                <a:ea typeface="Inter" panose="020B0604020202020204" charset="0"/>
              </a:rPr>
              <a:t>Avaliação Psicológica</a:t>
            </a:r>
          </a:p>
        </p:txBody>
      </p:sp>
      <p:sp>
        <p:nvSpPr>
          <p:cNvPr id="8" name="CaixaDeTexto 7">
            <a:extLst>
              <a:ext uri="{FF2B5EF4-FFF2-40B4-BE49-F238E27FC236}">
                <a16:creationId xmlns:a16="http://schemas.microsoft.com/office/drawing/2014/main" id="{7312DB72-D1C5-9B9F-2CFD-F07C99FACE7B}"/>
              </a:ext>
            </a:extLst>
          </p:cNvPr>
          <p:cNvSpPr txBox="1"/>
          <p:nvPr/>
        </p:nvSpPr>
        <p:spPr>
          <a:xfrm>
            <a:off x="15146979" y="4076700"/>
            <a:ext cx="3245796" cy="369332"/>
          </a:xfrm>
          <a:prstGeom prst="rect">
            <a:avLst/>
          </a:prstGeom>
          <a:noFill/>
        </p:spPr>
        <p:txBody>
          <a:bodyPr wrap="square">
            <a:spAutoFit/>
          </a:bodyPr>
          <a:lstStyle/>
          <a:p>
            <a:r>
              <a:rPr lang="pt-PT" dirty="0">
                <a:latin typeface="Inter" panose="020B0604020202020204" charset="0"/>
                <a:ea typeface="Inter" panose="020B0604020202020204" charset="0"/>
              </a:rPr>
              <a:t>(Simões </a:t>
            </a:r>
            <a:r>
              <a:rPr lang="pt-PT" dirty="0" err="1">
                <a:latin typeface="Inter" panose="020B0604020202020204" charset="0"/>
                <a:ea typeface="Inter" panose="020B0604020202020204" charset="0"/>
              </a:rPr>
              <a:t>et</a:t>
            </a:r>
            <a:r>
              <a:rPr lang="pt-PT" dirty="0">
                <a:latin typeface="Inter" panose="020B0604020202020204" charset="0"/>
                <a:ea typeface="Inter" panose="020B0604020202020204" charset="0"/>
              </a:rPr>
              <a:t> al., 2017) </a:t>
            </a:r>
          </a:p>
        </p:txBody>
      </p:sp>
      <p:sp>
        <p:nvSpPr>
          <p:cNvPr id="10" name="CaixaDeTexto 9">
            <a:extLst>
              <a:ext uri="{FF2B5EF4-FFF2-40B4-BE49-F238E27FC236}">
                <a16:creationId xmlns:a16="http://schemas.microsoft.com/office/drawing/2014/main" id="{75486B31-6AC5-9842-83CC-6D16F7347900}"/>
              </a:ext>
            </a:extLst>
          </p:cNvPr>
          <p:cNvSpPr txBox="1"/>
          <p:nvPr/>
        </p:nvSpPr>
        <p:spPr>
          <a:xfrm>
            <a:off x="13944600" y="9486900"/>
            <a:ext cx="9888166" cy="369332"/>
          </a:xfrm>
          <a:prstGeom prst="rect">
            <a:avLst/>
          </a:prstGeom>
          <a:noFill/>
        </p:spPr>
        <p:txBody>
          <a:bodyPr wrap="square">
            <a:spAutoFit/>
          </a:bodyPr>
          <a:lstStyle/>
          <a:p>
            <a:r>
              <a:rPr lang="pt-PT" dirty="0">
                <a:latin typeface="Inter" panose="020B0604020202020204" charset="0"/>
                <a:ea typeface="Inter" panose="020B0604020202020204" charset="0"/>
              </a:rPr>
              <a:t>(Serra,1985; Simões </a:t>
            </a:r>
            <a:r>
              <a:rPr lang="pt-PT" dirty="0" err="1">
                <a:latin typeface="Inter" panose="020B0604020202020204" charset="0"/>
                <a:ea typeface="Inter" panose="020B0604020202020204" charset="0"/>
              </a:rPr>
              <a:t>et</a:t>
            </a:r>
            <a:r>
              <a:rPr lang="pt-PT" dirty="0">
                <a:latin typeface="Inter" panose="020B0604020202020204" charset="0"/>
                <a:ea typeface="Inter" panose="020B0604020202020204" charset="0"/>
              </a:rPr>
              <a:t> al., 2017)</a:t>
            </a:r>
          </a:p>
        </p:txBody>
      </p:sp>
    </p:spTree>
    <p:extLst>
      <p:ext uri="{BB962C8B-B14F-4D97-AF65-F5344CB8AC3E}">
        <p14:creationId xmlns:p14="http://schemas.microsoft.com/office/powerpoint/2010/main" val="24666033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2486025" cy="10287000"/>
            <a:chOff x="0" y="0"/>
            <a:chExt cx="654756" cy="2709333"/>
          </a:xfrm>
        </p:grpSpPr>
        <p:sp>
          <p:nvSpPr>
            <p:cNvPr id="3" name="Freeform 3"/>
            <p:cNvSpPr/>
            <p:nvPr/>
          </p:nvSpPr>
          <p:spPr>
            <a:xfrm>
              <a:off x="0" y="0"/>
              <a:ext cx="654756" cy="2709333"/>
            </a:xfrm>
            <a:custGeom>
              <a:avLst/>
              <a:gdLst/>
              <a:ahLst/>
              <a:cxnLst/>
              <a:rect l="l" t="t" r="r" b="b"/>
              <a:pathLst>
                <a:path w="654756" h="2709333">
                  <a:moveTo>
                    <a:pt x="0" y="0"/>
                  </a:moveTo>
                  <a:lnTo>
                    <a:pt x="654756" y="0"/>
                  </a:lnTo>
                  <a:lnTo>
                    <a:pt x="654756" y="2709333"/>
                  </a:lnTo>
                  <a:lnTo>
                    <a:pt x="0" y="2709333"/>
                  </a:lnTo>
                  <a:close/>
                </a:path>
              </a:pathLst>
            </a:custGeom>
            <a:solidFill>
              <a:srgbClr val="97745A"/>
            </a:solidFill>
          </p:spPr>
          <p:txBody>
            <a:bodyPr/>
            <a:lstStyle/>
            <a:p>
              <a:endParaRPr lang="pt-PT" dirty="0">
                <a:solidFill>
                  <a:srgbClr val="996633"/>
                </a:solidFill>
              </a:endParaRPr>
            </a:p>
          </p:txBody>
        </p:sp>
        <p:sp>
          <p:nvSpPr>
            <p:cNvPr id="4" name="TextBox 4"/>
            <p:cNvSpPr txBox="1"/>
            <p:nvPr/>
          </p:nvSpPr>
          <p:spPr>
            <a:xfrm>
              <a:off x="0" y="-38100"/>
              <a:ext cx="654756" cy="2747433"/>
            </a:xfrm>
            <a:prstGeom prst="rect">
              <a:avLst/>
            </a:prstGeom>
          </p:spPr>
          <p:txBody>
            <a:bodyPr lIns="50800" tIns="50800" rIns="50800" bIns="50800" rtlCol="0" anchor="ctr"/>
            <a:lstStyle/>
            <a:p>
              <a:pPr algn="ctr">
                <a:lnSpc>
                  <a:spcPts val="2659"/>
                </a:lnSpc>
              </a:pPr>
              <a:endParaRPr dirty="0">
                <a:solidFill>
                  <a:srgbClr val="996633"/>
                </a:solidFill>
              </a:endParaRPr>
            </a:p>
          </p:txBody>
        </p:sp>
      </p:grpSp>
      <p:sp>
        <p:nvSpPr>
          <p:cNvPr id="11" name="Freeform 11"/>
          <p:cNvSpPr/>
          <p:nvPr/>
        </p:nvSpPr>
        <p:spPr>
          <a:xfrm>
            <a:off x="618803" y="8863050"/>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PT" dirty="0"/>
          </a:p>
        </p:txBody>
      </p:sp>
      <p:grpSp>
        <p:nvGrpSpPr>
          <p:cNvPr id="12" name="Group 12"/>
          <p:cNvGrpSpPr/>
          <p:nvPr/>
        </p:nvGrpSpPr>
        <p:grpSpPr>
          <a:xfrm>
            <a:off x="1243012" y="-1794853"/>
            <a:ext cx="3086100" cy="308610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endParaRPr lang="pt-PT" dirty="0"/>
            </a:p>
          </p:txBody>
        </p:sp>
        <p:sp>
          <p:nvSpPr>
            <p:cNvPr id="14" name="TextBox 1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15" name="Group 15"/>
          <p:cNvGrpSpPr/>
          <p:nvPr/>
        </p:nvGrpSpPr>
        <p:grpSpPr>
          <a:xfrm>
            <a:off x="-1343025" y="6690703"/>
            <a:ext cx="3086100" cy="30861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DDD1C2"/>
              </a:solidFill>
              <a:prstDash val="solid"/>
              <a:miter/>
            </a:ln>
          </p:spPr>
          <p:txBody>
            <a:bodyPr/>
            <a:lstStyle/>
            <a:p>
              <a:endParaRPr lang="pt-PT" dirty="0"/>
            </a:p>
          </p:txBody>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sp>
        <p:nvSpPr>
          <p:cNvPr id="18" name="CaixaDeTexto 17">
            <a:extLst>
              <a:ext uri="{FF2B5EF4-FFF2-40B4-BE49-F238E27FC236}">
                <a16:creationId xmlns:a16="http://schemas.microsoft.com/office/drawing/2014/main" id="{74E4CC07-8FD3-C392-3939-9051929428C5}"/>
              </a:ext>
            </a:extLst>
          </p:cNvPr>
          <p:cNvSpPr txBox="1"/>
          <p:nvPr/>
        </p:nvSpPr>
        <p:spPr>
          <a:xfrm>
            <a:off x="3270455" y="1181100"/>
            <a:ext cx="13792200" cy="3521029"/>
          </a:xfrm>
          <a:prstGeom prst="rect">
            <a:avLst/>
          </a:prstGeom>
          <a:noFill/>
        </p:spPr>
        <p:txBody>
          <a:bodyPr wrap="square" rtlCol="0">
            <a:spAutoFit/>
          </a:bodyPr>
          <a:lstStyle/>
          <a:p>
            <a:pPr>
              <a:lnSpc>
                <a:spcPct val="200000"/>
              </a:lnSpc>
            </a:pPr>
            <a:r>
              <a:rPr lang="pt-PT" sz="2960" b="1" dirty="0">
                <a:latin typeface="Inter" panose="020B0604020202020204" charset="0"/>
                <a:ea typeface="Inter" panose="020B0604020202020204" charset="0"/>
              </a:rPr>
              <a:t>Objetivo Geral</a:t>
            </a:r>
          </a:p>
          <a:p>
            <a:pPr marL="457200" indent="-457200">
              <a:lnSpc>
                <a:spcPct val="150000"/>
              </a:lnSpc>
              <a:buFont typeface="Arial" panose="020B0604020202020204" pitchFamily="34" charset="0"/>
              <a:buChar char="•"/>
            </a:pPr>
            <a:r>
              <a:rPr lang="pt-PT" sz="2300" dirty="0">
                <a:latin typeface="Inter" panose="020B0604020202020204" charset="0"/>
                <a:ea typeface="Inter" panose="020B0604020202020204" charset="0"/>
              </a:rPr>
              <a:t>Motivar o grupo para a mudança e orientar na adoção de comportamentos ajustados aos contextos sociais, onde se pretende se insiram. </a:t>
            </a:r>
            <a:r>
              <a:rPr lang="pt-PT" sz="2960" dirty="0">
                <a:latin typeface="Inter" panose="020B0604020202020204" charset="0"/>
                <a:ea typeface="Inter" panose="020B0604020202020204" charset="0"/>
              </a:rPr>
              <a:t>  </a:t>
            </a:r>
          </a:p>
          <a:p>
            <a:pPr>
              <a:lnSpc>
                <a:spcPct val="150000"/>
              </a:lnSpc>
            </a:pPr>
            <a:endParaRPr lang="pt-PT" sz="2300" dirty="0">
              <a:latin typeface="Inter" panose="020B0604020202020204" charset="0"/>
              <a:ea typeface="Inter" panose="020B0604020202020204" charset="0"/>
            </a:endParaRPr>
          </a:p>
          <a:p>
            <a:pPr marL="457200" indent="-457200">
              <a:lnSpc>
                <a:spcPct val="200000"/>
              </a:lnSpc>
              <a:buFont typeface="Arial" panose="020B0604020202020204" pitchFamily="34" charset="0"/>
              <a:buChar char="•"/>
            </a:pPr>
            <a:endParaRPr lang="pt-PT" sz="2960" b="1" dirty="0">
              <a:latin typeface="Inter" panose="020B0604020202020204" charset="0"/>
              <a:ea typeface="Inter" panose="020B0604020202020204" charset="0"/>
            </a:endParaRPr>
          </a:p>
        </p:txBody>
      </p:sp>
      <p:sp>
        <p:nvSpPr>
          <p:cNvPr id="5" name="TextBox 5">
            <a:extLst>
              <a:ext uri="{FF2B5EF4-FFF2-40B4-BE49-F238E27FC236}">
                <a16:creationId xmlns:a16="http://schemas.microsoft.com/office/drawing/2014/main" id="{15C2047E-EF35-5F87-80C3-55D1BD608424}"/>
              </a:ext>
            </a:extLst>
          </p:cNvPr>
          <p:cNvSpPr txBox="1"/>
          <p:nvPr/>
        </p:nvSpPr>
        <p:spPr>
          <a:xfrm>
            <a:off x="2486026" y="401776"/>
            <a:ext cx="15801974" cy="961802"/>
          </a:xfrm>
          <a:prstGeom prst="rect">
            <a:avLst/>
          </a:prstGeom>
        </p:spPr>
        <p:txBody>
          <a:bodyPr wrap="square" lIns="0" tIns="0" rIns="0" bIns="0" rtlCol="0" anchor="t">
            <a:spAutoFit/>
          </a:bodyPr>
          <a:lstStyle/>
          <a:p>
            <a:pPr algn="ctr">
              <a:lnSpc>
                <a:spcPts val="7536"/>
              </a:lnSpc>
            </a:pPr>
            <a:r>
              <a:rPr lang="en-US" sz="7110" b="1" dirty="0" err="1">
                <a:solidFill>
                  <a:srgbClr val="000000"/>
                </a:solidFill>
                <a:latin typeface="Inter" panose="020B0604020202020204" charset="0"/>
                <a:ea typeface="Inter" panose="020B0604020202020204" charset="0"/>
              </a:rPr>
              <a:t>Objetivos</a:t>
            </a:r>
            <a:endParaRPr lang="en-US" sz="7110" b="1" dirty="0">
              <a:solidFill>
                <a:srgbClr val="000000"/>
              </a:solidFill>
              <a:latin typeface="Inter" panose="020B0604020202020204" charset="0"/>
              <a:ea typeface="Inter" panose="020B0604020202020204" charset="0"/>
            </a:endParaRPr>
          </a:p>
        </p:txBody>
      </p:sp>
      <p:sp>
        <p:nvSpPr>
          <p:cNvPr id="7" name="CaixaDeTexto 6">
            <a:extLst>
              <a:ext uri="{FF2B5EF4-FFF2-40B4-BE49-F238E27FC236}">
                <a16:creationId xmlns:a16="http://schemas.microsoft.com/office/drawing/2014/main" id="{AE04E7E6-2407-40CD-6F6E-54DFE6A3231B}"/>
              </a:ext>
            </a:extLst>
          </p:cNvPr>
          <p:cNvSpPr txBox="1"/>
          <p:nvPr/>
        </p:nvSpPr>
        <p:spPr>
          <a:xfrm>
            <a:off x="3270455" y="3390900"/>
            <a:ext cx="13792200" cy="6857326"/>
          </a:xfrm>
          <a:prstGeom prst="rect">
            <a:avLst/>
          </a:prstGeom>
          <a:noFill/>
        </p:spPr>
        <p:txBody>
          <a:bodyPr wrap="square" rtlCol="0">
            <a:spAutoFit/>
          </a:bodyPr>
          <a:lstStyle/>
          <a:p>
            <a:pPr>
              <a:lnSpc>
                <a:spcPct val="150000"/>
              </a:lnSpc>
            </a:pPr>
            <a:r>
              <a:rPr lang="pt-PT" sz="2960" b="1" dirty="0">
                <a:latin typeface="Inter" panose="020B0604020202020204" charset="0"/>
                <a:ea typeface="Inter" panose="020B0604020202020204" charset="0"/>
              </a:rPr>
              <a:t>Objetivos Específicos</a:t>
            </a:r>
          </a:p>
          <a:p>
            <a:pPr marL="342900" indent="-342900">
              <a:lnSpc>
                <a:spcPct val="150000"/>
              </a:lnSpc>
              <a:buFont typeface="Arial" panose="020B0604020202020204" pitchFamily="34" charset="0"/>
              <a:buChar char="•"/>
            </a:pPr>
            <a:r>
              <a:rPr lang="pt-PT" sz="2300" dirty="0">
                <a:latin typeface="Inter" panose="020B0604020202020204" charset="0"/>
                <a:ea typeface="Inter" panose="020B0604020202020204" charset="0"/>
              </a:rPr>
              <a:t>Aumentar o </a:t>
            </a:r>
            <a:r>
              <a:rPr lang="pt-PT" sz="2300" i="1" dirty="0">
                <a:latin typeface="Inter" panose="020B0604020202020204" charset="0"/>
                <a:ea typeface="Inter" panose="020B0604020202020204" charset="0"/>
              </a:rPr>
              <a:t>insight, </a:t>
            </a:r>
            <a:r>
              <a:rPr lang="pt-PT" sz="2300" dirty="0">
                <a:latin typeface="Inter" panose="020B0604020202020204" charset="0"/>
                <a:ea typeface="Inter" panose="020B0604020202020204" charset="0"/>
              </a:rPr>
              <a:t>ou seja, ter a capacidade de se autoquestionar e de refletir acerca de si mesmo; </a:t>
            </a:r>
          </a:p>
          <a:p>
            <a:pPr marL="342900" indent="-342900">
              <a:lnSpc>
                <a:spcPct val="150000"/>
              </a:lnSpc>
              <a:buFont typeface="Arial" panose="020B0604020202020204" pitchFamily="34" charset="0"/>
              <a:buChar char="•"/>
            </a:pPr>
            <a:r>
              <a:rPr lang="pt-PT" sz="2300" dirty="0">
                <a:latin typeface="Inter" panose="020B0604020202020204" charset="0"/>
                <a:ea typeface="Inter" panose="020B0604020202020204" charset="0"/>
              </a:rPr>
              <a:t>Analisar os seus problemas e necessidades;</a:t>
            </a:r>
          </a:p>
          <a:p>
            <a:pPr marL="342900" indent="-342900">
              <a:lnSpc>
                <a:spcPct val="150000"/>
              </a:lnSpc>
              <a:buFont typeface="Arial" panose="020B0604020202020204" pitchFamily="34" charset="0"/>
              <a:buChar char="•"/>
            </a:pPr>
            <a:r>
              <a:rPr lang="pt-PT" sz="2300" dirty="0">
                <a:latin typeface="Inter" panose="020B0604020202020204" charset="0"/>
                <a:ea typeface="Inter" panose="020B0604020202020204" charset="0"/>
              </a:rPr>
              <a:t>Desenhar objetivos de vida, identificando estratégias para os operacionalizar;</a:t>
            </a:r>
          </a:p>
          <a:p>
            <a:pPr marL="342900" indent="-342900">
              <a:lnSpc>
                <a:spcPct val="150000"/>
              </a:lnSpc>
              <a:buFont typeface="Arial" panose="020B0604020202020204" pitchFamily="34" charset="0"/>
              <a:buChar char="•"/>
            </a:pPr>
            <a:r>
              <a:rPr lang="pt-PT" sz="2300" dirty="0">
                <a:latin typeface="Inter" panose="020B0604020202020204" charset="0"/>
                <a:ea typeface="Inter" panose="020B0604020202020204" charset="0"/>
              </a:rPr>
              <a:t>Planear ações e ativar recursos;</a:t>
            </a:r>
          </a:p>
          <a:p>
            <a:pPr marL="342900" indent="-342900">
              <a:lnSpc>
                <a:spcPct val="150000"/>
              </a:lnSpc>
              <a:buFont typeface="Arial" panose="020B0604020202020204" pitchFamily="34" charset="0"/>
              <a:buChar char="•"/>
            </a:pPr>
            <a:r>
              <a:rPr lang="pt-PT" sz="2300" dirty="0">
                <a:latin typeface="Inter" panose="020B0604020202020204" charset="0"/>
                <a:ea typeface="Inter" panose="020B0604020202020204" charset="0"/>
              </a:rPr>
              <a:t>Promover a adoção de comportamentos pró-sociais;</a:t>
            </a:r>
          </a:p>
          <a:p>
            <a:pPr marL="342900" indent="-342900">
              <a:lnSpc>
                <a:spcPct val="150000"/>
              </a:lnSpc>
              <a:buFont typeface="Arial" panose="020B0604020202020204" pitchFamily="34" charset="0"/>
              <a:buChar char="•"/>
            </a:pPr>
            <a:r>
              <a:rPr lang="pt-PT" sz="2300" dirty="0">
                <a:latin typeface="Inter" panose="020B0604020202020204" charset="0"/>
                <a:ea typeface="Inter" panose="020B0604020202020204" charset="0"/>
              </a:rPr>
              <a:t>Promover autorregulação;</a:t>
            </a:r>
          </a:p>
          <a:p>
            <a:pPr marL="342900" indent="-342900">
              <a:lnSpc>
                <a:spcPct val="150000"/>
              </a:lnSpc>
              <a:buFont typeface="Arial" panose="020B0604020202020204" pitchFamily="34" charset="0"/>
              <a:buChar char="•"/>
            </a:pPr>
            <a:r>
              <a:rPr lang="pt-PT" sz="2300" dirty="0">
                <a:latin typeface="Inter" panose="020B0604020202020204" charset="0"/>
                <a:ea typeface="Inter" panose="020B0604020202020204" charset="0"/>
              </a:rPr>
              <a:t>Promover a autonomia, competência e reconhecimento (autodeterminação);</a:t>
            </a:r>
          </a:p>
          <a:p>
            <a:pPr marL="342900" indent="-342900">
              <a:lnSpc>
                <a:spcPct val="150000"/>
              </a:lnSpc>
              <a:buFont typeface="Arial" panose="020B0604020202020204" pitchFamily="34" charset="0"/>
              <a:buChar char="•"/>
            </a:pPr>
            <a:r>
              <a:rPr lang="pt-PT" sz="2300" dirty="0">
                <a:latin typeface="Inter" panose="020B0604020202020204" charset="0"/>
                <a:ea typeface="Inter" panose="020B0604020202020204" charset="0"/>
              </a:rPr>
              <a:t>Ressignificar o comportamento criminal considerando-o como prejudicial para si e para a comunidade.</a:t>
            </a:r>
          </a:p>
          <a:p>
            <a:pPr marL="457200" indent="-457200">
              <a:lnSpc>
                <a:spcPct val="200000"/>
              </a:lnSpc>
              <a:buFont typeface="Arial" panose="020B0604020202020204" pitchFamily="34" charset="0"/>
              <a:buChar char="•"/>
            </a:pPr>
            <a:endParaRPr lang="pt-PT" sz="2960" b="1" dirty="0">
              <a:latin typeface="Inter" panose="020B0604020202020204" charset="0"/>
              <a:ea typeface="Inter" panose="020B0604020202020204" charset="0"/>
            </a:endParaRPr>
          </a:p>
        </p:txBody>
      </p:sp>
      <p:sp>
        <p:nvSpPr>
          <p:cNvPr id="8" name="CaixaDeTexto 7">
            <a:extLst>
              <a:ext uri="{FF2B5EF4-FFF2-40B4-BE49-F238E27FC236}">
                <a16:creationId xmlns:a16="http://schemas.microsoft.com/office/drawing/2014/main" id="{62A005B9-7054-E907-185C-C745A9A1DE4F}"/>
              </a:ext>
            </a:extLst>
          </p:cNvPr>
          <p:cNvSpPr txBox="1"/>
          <p:nvPr/>
        </p:nvSpPr>
        <p:spPr>
          <a:xfrm>
            <a:off x="15240000" y="9650968"/>
            <a:ext cx="9837174" cy="369332"/>
          </a:xfrm>
          <a:prstGeom prst="rect">
            <a:avLst/>
          </a:prstGeom>
          <a:noFill/>
        </p:spPr>
        <p:txBody>
          <a:bodyPr wrap="square">
            <a:spAutoFit/>
          </a:bodyPr>
          <a:lstStyle/>
          <a:p>
            <a:r>
              <a:rPr lang="pt-PT" sz="1800" dirty="0"/>
              <a:t>(Amaro &amp; Costa, 2019)</a:t>
            </a:r>
            <a:r>
              <a:rPr lang="pt-PT" sz="1800" dirty="0">
                <a:latin typeface="Inter" panose="020B0604020202020204" charset="0"/>
                <a:ea typeface="Inter" panose="020B0604020202020204" charset="0"/>
              </a:rPr>
              <a:t>. </a:t>
            </a:r>
            <a:endParaRPr lang="pt-PT" dirty="0"/>
          </a:p>
        </p:txBody>
      </p:sp>
    </p:spTree>
    <p:extLst>
      <p:ext uri="{BB962C8B-B14F-4D97-AF65-F5344CB8AC3E}">
        <p14:creationId xmlns:p14="http://schemas.microsoft.com/office/powerpoint/2010/main" val="7480032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2486025" cy="10287000"/>
            <a:chOff x="0" y="0"/>
            <a:chExt cx="654756" cy="2709333"/>
          </a:xfrm>
        </p:grpSpPr>
        <p:sp>
          <p:nvSpPr>
            <p:cNvPr id="3" name="Freeform 3"/>
            <p:cNvSpPr/>
            <p:nvPr/>
          </p:nvSpPr>
          <p:spPr>
            <a:xfrm>
              <a:off x="0" y="0"/>
              <a:ext cx="654756" cy="2709333"/>
            </a:xfrm>
            <a:custGeom>
              <a:avLst/>
              <a:gdLst/>
              <a:ahLst/>
              <a:cxnLst/>
              <a:rect l="l" t="t" r="r" b="b"/>
              <a:pathLst>
                <a:path w="654756" h="2709333">
                  <a:moveTo>
                    <a:pt x="0" y="0"/>
                  </a:moveTo>
                  <a:lnTo>
                    <a:pt x="654756" y="0"/>
                  </a:lnTo>
                  <a:lnTo>
                    <a:pt x="654756" y="2709333"/>
                  </a:lnTo>
                  <a:lnTo>
                    <a:pt x="0" y="2709333"/>
                  </a:lnTo>
                  <a:close/>
                </a:path>
              </a:pathLst>
            </a:custGeom>
            <a:solidFill>
              <a:srgbClr val="97745A"/>
            </a:solidFill>
          </p:spPr>
          <p:txBody>
            <a:bodyPr/>
            <a:lstStyle/>
            <a:p>
              <a:endParaRPr lang="pt-PT" dirty="0">
                <a:solidFill>
                  <a:srgbClr val="996633"/>
                </a:solidFill>
              </a:endParaRPr>
            </a:p>
          </p:txBody>
        </p:sp>
        <p:sp>
          <p:nvSpPr>
            <p:cNvPr id="4" name="TextBox 4"/>
            <p:cNvSpPr txBox="1"/>
            <p:nvPr/>
          </p:nvSpPr>
          <p:spPr>
            <a:xfrm>
              <a:off x="0" y="-38100"/>
              <a:ext cx="654756" cy="2747433"/>
            </a:xfrm>
            <a:prstGeom prst="rect">
              <a:avLst/>
            </a:prstGeom>
          </p:spPr>
          <p:txBody>
            <a:bodyPr lIns="50800" tIns="50800" rIns="50800" bIns="50800" rtlCol="0" anchor="ctr"/>
            <a:lstStyle/>
            <a:p>
              <a:pPr algn="ctr">
                <a:lnSpc>
                  <a:spcPts val="2659"/>
                </a:lnSpc>
              </a:pPr>
              <a:endParaRPr dirty="0">
                <a:solidFill>
                  <a:srgbClr val="996633"/>
                </a:solidFill>
              </a:endParaRPr>
            </a:p>
          </p:txBody>
        </p:sp>
      </p:grpSp>
      <p:sp>
        <p:nvSpPr>
          <p:cNvPr id="11" name="Freeform 11"/>
          <p:cNvSpPr/>
          <p:nvPr/>
        </p:nvSpPr>
        <p:spPr>
          <a:xfrm>
            <a:off x="618803" y="8863050"/>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PT" dirty="0"/>
          </a:p>
        </p:txBody>
      </p:sp>
      <p:grpSp>
        <p:nvGrpSpPr>
          <p:cNvPr id="12" name="Group 12"/>
          <p:cNvGrpSpPr/>
          <p:nvPr/>
        </p:nvGrpSpPr>
        <p:grpSpPr>
          <a:xfrm>
            <a:off x="1243012" y="-1794853"/>
            <a:ext cx="3086100" cy="308610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endParaRPr lang="pt-PT" dirty="0"/>
            </a:p>
          </p:txBody>
        </p:sp>
        <p:sp>
          <p:nvSpPr>
            <p:cNvPr id="14" name="TextBox 1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15" name="Group 15"/>
          <p:cNvGrpSpPr/>
          <p:nvPr/>
        </p:nvGrpSpPr>
        <p:grpSpPr>
          <a:xfrm>
            <a:off x="-1343025" y="6690703"/>
            <a:ext cx="3086100" cy="30861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DDD1C2"/>
              </a:solidFill>
              <a:prstDash val="solid"/>
              <a:miter/>
            </a:ln>
          </p:spPr>
          <p:txBody>
            <a:bodyPr/>
            <a:lstStyle/>
            <a:p>
              <a:endParaRPr lang="pt-PT" dirty="0"/>
            </a:p>
          </p:txBody>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sp>
        <p:nvSpPr>
          <p:cNvPr id="5" name="TextBox 5">
            <a:extLst>
              <a:ext uri="{FF2B5EF4-FFF2-40B4-BE49-F238E27FC236}">
                <a16:creationId xmlns:a16="http://schemas.microsoft.com/office/drawing/2014/main" id="{15C2047E-EF35-5F87-80C3-55D1BD608424}"/>
              </a:ext>
            </a:extLst>
          </p:cNvPr>
          <p:cNvSpPr txBox="1"/>
          <p:nvPr/>
        </p:nvSpPr>
        <p:spPr>
          <a:xfrm>
            <a:off x="2486024" y="401776"/>
            <a:ext cx="15801975" cy="961802"/>
          </a:xfrm>
          <a:prstGeom prst="rect">
            <a:avLst/>
          </a:prstGeom>
        </p:spPr>
        <p:txBody>
          <a:bodyPr wrap="square" lIns="0" tIns="0" rIns="0" bIns="0" rtlCol="0" anchor="t">
            <a:spAutoFit/>
          </a:bodyPr>
          <a:lstStyle/>
          <a:p>
            <a:pPr algn="ctr">
              <a:lnSpc>
                <a:spcPts val="7536"/>
              </a:lnSpc>
            </a:pPr>
            <a:r>
              <a:rPr lang="en-US" sz="7110" b="1" dirty="0" err="1">
                <a:solidFill>
                  <a:srgbClr val="000000"/>
                </a:solidFill>
                <a:latin typeface="Inter" panose="020B0604020202020204" charset="0"/>
                <a:ea typeface="Inter" panose="020B0604020202020204" charset="0"/>
              </a:rPr>
              <a:t>Recursos</a:t>
            </a:r>
            <a:endParaRPr lang="en-US" sz="7110" b="1" dirty="0">
              <a:solidFill>
                <a:srgbClr val="000000"/>
              </a:solidFill>
              <a:latin typeface="Inter" panose="020B0604020202020204" charset="0"/>
              <a:ea typeface="Inter" panose="020B0604020202020204" charset="0"/>
            </a:endParaRPr>
          </a:p>
        </p:txBody>
      </p:sp>
      <p:sp>
        <p:nvSpPr>
          <p:cNvPr id="7" name="CaixaDeTexto 6">
            <a:extLst>
              <a:ext uri="{FF2B5EF4-FFF2-40B4-BE49-F238E27FC236}">
                <a16:creationId xmlns:a16="http://schemas.microsoft.com/office/drawing/2014/main" id="{AE04E7E6-2407-40CD-6F6E-54DFE6A3231B}"/>
              </a:ext>
            </a:extLst>
          </p:cNvPr>
          <p:cNvSpPr txBox="1"/>
          <p:nvPr/>
        </p:nvSpPr>
        <p:spPr>
          <a:xfrm>
            <a:off x="3270455" y="2889004"/>
            <a:ext cx="13792200" cy="4232056"/>
          </a:xfrm>
          <a:prstGeom prst="rect">
            <a:avLst/>
          </a:prstGeom>
          <a:noFill/>
        </p:spPr>
        <p:txBody>
          <a:bodyPr wrap="square" rtlCol="0">
            <a:spAutoFit/>
          </a:bodyPr>
          <a:lstStyle/>
          <a:p>
            <a:pPr marL="457200" indent="-457200">
              <a:lnSpc>
                <a:spcPct val="200000"/>
              </a:lnSpc>
              <a:buFont typeface="Arial" panose="020B0604020202020204" pitchFamily="34" charset="0"/>
              <a:buChar char="•"/>
            </a:pPr>
            <a:r>
              <a:rPr lang="pt-PT" sz="2300" b="1" dirty="0">
                <a:latin typeface="Inter" panose="020B0604020202020204" charset="0"/>
                <a:ea typeface="Inter" panose="020B0604020202020204" charset="0"/>
              </a:rPr>
              <a:t>Humanos: </a:t>
            </a:r>
            <a:r>
              <a:rPr lang="pt-PT" sz="2300" dirty="0">
                <a:latin typeface="Inter" panose="020B0604020202020204" charset="0"/>
                <a:ea typeface="Inter" panose="020B0604020202020204" charset="0"/>
              </a:rPr>
              <a:t>Psicólogos, Formadores e Profissionais de gestão de voluntariado.</a:t>
            </a:r>
          </a:p>
          <a:p>
            <a:pPr marL="457200" indent="-457200">
              <a:lnSpc>
                <a:spcPct val="200000"/>
              </a:lnSpc>
              <a:buFont typeface="Arial" panose="020B0604020202020204" pitchFamily="34" charset="0"/>
              <a:buChar char="•"/>
            </a:pPr>
            <a:r>
              <a:rPr lang="pt-PT" sz="2300" b="1" dirty="0">
                <a:latin typeface="Inter" panose="020B0604020202020204" charset="0"/>
                <a:ea typeface="Inter" panose="020B0604020202020204" charset="0"/>
              </a:rPr>
              <a:t>Materiais: </a:t>
            </a:r>
            <a:r>
              <a:rPr lang="pt-PT" sz="2300" dirty="0">
                <a:latin typeface="Inter" panose="020B0604020202020204" charset="0"/>
                <a:ea typeface="Inter" panose="020B0604020202020204" charset="0"/>
              </a:rPr>
              <a:t>a consultar no plano sessão a sessão.</a:t>
            </a:r>
          </a:p>
          <a:p>
            <a:pPr marL="457200" indent="-457200">
              <a:lnSpc>
                <a:spcPct val="200000"/>
              </a:lnSpc>
              <a:buFont typeface="Arial" panose="020B0604020202020204" pitchFamily="34" charset="0"/>
              <a:buChar char="•"/>
            </a:pPr>
            <a:r>
              <a:rPr lang="pt-PT" sz="2300" b="1" dirty="0">
                <a:latin typeface="Inter" panose="020B0604020202020204" charset="0"/>
                <a:ea typeface="Inter" panose="020B0604020202020204" charset="0"/>
              </a:rPr>
              <a:t>Espaciais: </a:t>
            </a:r>
            <a:r>
              <a:rPr lang="pt-PT" sz="2300" dirty="0">
                <a:latin typeface="Inter" panose="020B0604020202020204" charset="0"/>
                <a:ea typeface="Inter" panose="020B0604020202020204" charset="0"/>
              </a:rPr>
              <a:t>ISARS – Instituição Social No Apoio de Reinserção Sénior </a:t>
            </a:r>
          </a:p>
          <a:p>
            <a:pPr marL="457200" indent="-457200">
              <a:lnSpc>
                <a:spcPct val="200000"/>
              </a:lnSpc>
              <a:buFont typeface="Arial" panose="020B0604020202020204" pitchFamily="34" charset="0"/>
              <a:buChar char="•"/>
            </a:pPr>
            <a:r>
              <a:rPr lang="pt-PT" sz="2300" b="1" dirty="0">
                <a:latin typeface="Inter" panose="020B0604020202020204" charset="0"/>
                <a:ea typeface="Inter" panose="020B0604020202020204" charset="0"/>
              </a:rPr>
              <a:t>Temporais: </a:t>
            </a:r>
            <a:r>
              <a:rPr lang="pt-PT" sz="2300" dirty="0">
                <a:latin typeface="Inter" panose="020B0604020202020204" charset="0"/>
                <a:ea typeface="Inter" panose="020B0604020202020204" charset="0"/>
              </a:rPr>
              <a:t>40 semanas, sendo 32 para a aplicação do plano de intervenção e as restantes 8 um período de reflexão, onde os indivíduos terão sessões individuais, conforme as suas necessidades.   </a:t>
            </a:r>
            <a:endParaRPr lang="pt-PT" sz="2300" b="1" dirty="0">
              <a:latin typeface="Inter" panose="020B0604020202020204" charset="0"/>
              <a:ea typeface="Inter" panose="020B0604020202020204" charset="0"/>
            </a:endParaRPr>
          </a:p>
        </p:txBody>
      </p:sp>
    </p:spTree>
    <p:extLst>
      <p:ext uri="{BB962C8B-B14F-4D97-AF65-F5344CB8AC3E}">
        <p14:creationId xmlns:p14="http://schemas.microsoft.com/office/powerpoint/2010/main" val="42749159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2486025" cy="10287000"/>
            <a:chOff x="0" y="0"/>
            <a:chExt cx="654756" cy="2709333"/>
          </a:xfrm>
        </p:grpSpPr>
        <p:sp>
          <p:nvSpPr>
            <p:cNvPr id="3" name="Freeform 3"/>
            <p:cNvSpPr/>
            <p:nvPr/>
          </p:nvSpPr>
          <p:spPr>
            <a:xfrm>
              <a:off x="0" y="0"/>
              <a:ext cx="654756" cy="2709333"/>
            </a:xfrm>
            <a:custGeom>
              <a:avLst/>
              <a:gdLst/>
              <a:ahLst/>
              <a:cxnLst/>
              <a:rect l="l" t="t" r="r" b="b"/>
              <a:pathLst>
                <a:path w="654756" h="2709333">
                  <a:moveTo>
                    <a:pt x="0" y="0"/>
                  </a:moveTo>
                  <a:lnTo>
                    <a:pt x="654756" y="0"/>
                  </a:lnTo>
                  <a:lnTo>
                    <a:pt x="654756" y="2709333"/>
                  </a:lnTo>
                  <a:lnTo>
                    <a:pt x="0" y="2709333"/>
                  </a:lnTo>
                  <a:close/>
                </a:path>
              </a:pathLst>
            </a:custGeom>
            <a:solidFill>
              <a:srgbClr val="97745A"/>
            </a:solidFill>
          </p:spPr>
          <p:txBody>
            <a:bodyPr/>
            <a:lstStyle/>
            <a:p>
              <a:endParaRPr lang="pt-PT" dirty="0">
                <a:solidFill>
                  <a:srgbClr val="996633"/>
                </a:solidFill>
              </a:endParaRPr>
            </a:p>
          </p:txBody>
        </p:sp>
        <p:sp>
          <p:nvSpPr>
            <p:cNvPr id="4" name="TextBox 4"/>
            <p:cNvSpPr txBox="1"/>
            <p:nvPr/>
          </p:nvSpPr>
          <p:spPr>
            <a:xfrm>
              <a:off x="0" y="-38100"/>
              <a:ext cx="654756" cy="2747433"/>
            </a:xfrm>
            <a:prstGeom prst="rect">
              <a:avLst/>
            </a:prstGeom>
          </p:spPr>
          <p:txBody>
            <a:bodyPr lIns="50800" tIns="50800" rIns="50800" bIns="50800" rtlCol="0" anchor="ctr"/>
            <a:lstStyle/>
            <a:p>
              <a:pPr algn="ctr">
                <a:lnSpc>
                  <a:spcPts val="2659"/>
                </a:lnSpc>
              </a:pPr>
              <a:endParaRPr dirty="0">
                <a:solidFill>
                  <a:srgbClr val="996633"/>
                </a:solidFill>
              </a:endParaRPr>
            </a:p>
          </p:txBody>
        </p:sp>
      </p:grpSp>
      <p:sp>
        <p:nvSpPr>
          <p:cNvPr id="11" name="Freeform 11"/>
          <p:cNvSpPr/>
          <p:nvPr/>
        </p:nvSpPr>
        <p:spPr>
          <a:xfrm>
            <a:off x="618803" y="8863050"/>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PT" dirty="0"/>
          </a:p>
        </p:txBody>
      </p:sp>
      <p:grpSp>
        <p:nvGrpSpPr>
          <p:cNvPr id="12" name="Group 12"/>
          <p:cNvGrpSpPr/>
          <p:nvPr/>
        </p:nvGrpSpPr>
        <p:grpSpPr>
          <a:xfrm>
            <a:off x="1243012" y="-1794853"/>
            <a:ext cx="3086100" cy="308610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endParaRPr lang="pt-PT" dirty="0"/>
            </a:p>
          </p:txBody>
        </p:sp>
        <p:sp>
          <p:nvSpPr>
            <p:cNvPr id="14" name="TextBox 1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15" name="Group 15"/>
          <p:cNvGrpSpPr/>
          <p:nvPr/>
        </p:nvGrpSpPr>
        <p:grpSpPr>
          <a:xfrm>
            <a:off x="-1343025" y="6690703"/>
            <a:ext cx="3086100" cy="30861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DDD1C2"/>
              </a:solidFill>
              <a:prstDash val="solid"/>
              <a:miter/>
            </a:ln>
          </p:spPr>
          <p:txBody>
            <a:bodyPr/>
            <a:lstStyle/>
            <a:p>
              <a:endParaRPr lang="pt-PT" dirty="0"/>
            </a:p>
          </p:txBody>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sp>
        <p:nvSpPr>
          <p:cNvPr id="5" name="TextBox 5">
            <a:extLst>
              <a:ext uri="{FF2B5EF4-FFF2-40B4-BE49-F238E27FC236}">
                <a16:creationId xmlns:a16="http://schemas.microsoft.com/office/drawing/2014/main" id="{15C2047E-EF35-5F87-80C3-55D1BD608424}"/>
              </a:ext>
            </a:extLst>
          </p:cNvPr>
          <p:cNvSpPr txBox="1"/>
          <p:nvPr/>
        </p:nvSpPr>
        <p:spPr>
          <a:xfrm>
            <a:off x="2486024" y="401776"/>
            <a:ext cx="15801975" cy="961802"/>
          </a:xfrm>
          <a:prstGeom prst="rect">
            <a:avLst/>
          </a:prstGeom>
        </p:spPr>
        <p:txBody>
          <a:bodyPr wrap="square" lIns="0" tIns="0" rIns="0" bIns="0" rtlCol="0" anchor="t">
            <a:spAutoFit/>
          </a:bodyPr>
          <a:lstStyle/>
          <a:p>
            <a:pPr algn="ctr">
              <a:lnSpc>
                <a:spcPts val="7536"/>
              </a:lnSpc>
            </a:pPr>
            <a:r>
              <a:rPr lang="en-US" sz="7110" b="1" dirty="0" err="1">
                <a:solidFill>
                  <a:srgbClr val="000000"/>
                </a:solidFill>
                <a:latin typeface="Inter" panose="020B0604020202020204" charset="0"/>
                <a:ea typeface="Inter" panose="020B0604020202020204" charset="0"/>
              </a:rPr>
              <a:t>Equipa</a:t>
            </a:r>
            <a:endParaRPr lang="en-US" sz="7110" b="1" dirty="0">
              <a:solidFill>
                <a:srgbClr val="000000"/>
              </a:solidFill>
              <a:latin typeface="Inter" panose="020B0604020202020204" charset="0"/>
              <a:ea typeface="Inter" panose="020B0604020202020204" charset="0"/>
            </a:endParaRPr>
          </a:p>
        </p:txBody>
      </p:sp>
      <p:graphicFrame>
        <p:nvGraphicFramePr>
          <p:cNvPr id="6" name="Tabela 5">
            <a:extLst>
              <a:ext uri="{FF2B5EF4-FFF2-40B4-BE49-F238E27FC236}">
                <a16:creationId xmlns:a16="http://schemas.microsoft.com/office/drawing/2014/main" id="{F22F1760-6B51-D4A6-885F-D62DFCC2AF2F}"/>
              </a:ext>
            </a:extLst>
          </p:cNvPr>
          <p:cNvGraphicFramePr>
            <a:graphicFrameLocks noGrp="1"/>
          </p:cNvGraphicFramePr>
          <p:nvPr>
            <p:extLst>
              <p:ext uri="{D42A27DB-BD31-4B8C-83A1-F6EECF244321}">
                <p14:modId xmlns:p14="http://schemas.microsoft.com/office/powerpoint/2010/main" val="3551262631"/>
              </p:ext>
            </p:extLst>
          </p:nvPr>
        </p:nvGraphicFramePr>
        <p:xfrm>
          <a:off x="3962400" y="2247900"/>
          <a:ext cx="13123260" cy="5971623"/>
        </p:xfrm>
        <a:graphic>
          <a:graphicData uri="http://schemas.openxmlformats.org/drawingml/2006/table">
            <a:tbl>
              <a:tblPr firstRow="1" bandRow="1">
                <a:tableStyleId>{68D230F3-CF80-4859-8CE7-A43EE81993B5}</a:tableStyleId>
              </a:tblPr>
              <a:tblGrid>
                <a:gridCol w="4374420">
                  <a:extLst>
                    <a:ext uri="{9D8B030D-6E8A-4147-A177-3AD203B41FA5}">
                      <a16:colId xmlns:a16="http://schemas.microsoft.com/office/drawing/2014/main" val="2839098727"/>
                    </a:ext>
                  </a:extLst>
                </a:gridCol>
                <a:gridCol w="4374420">
                  <a:extLst>
                    <a:ext uri="{9D8B030D-6E8A-4147-A177-3AD203B41FA5}">
                      <a16:colId xmlns:a16="http://schemas.microsoft.com/office/drawing/2014/main" val="474066219"/>
                    </a:ext>
                  </a:extLst>
                </a:gridCol>
                <a:gridCol w="4374420">
                  <a:extLst>
                    <a:ext uri="{9D8B030D-6E8A-4147-A177-3AD203B41FA5}">
                      <a16:colId xmlns:a16="http://schemas.microsoft.com/office/drawing/2014/main" val="163747153"/>
                    </a:ext>
                  </a:extLst>
                </a:gridCol>
              </a:tblGrid>
              <a:tr h="650549">
                <a:tc>
                  <a:txBody>
                    <a:bodyPr/>
                    <a:lstStyle/>
                    <a:p>
                      <a:pPr algn="ctr">
                        <a:lnSpc>
                          <a:spcPct val="150000"/>
                        </a:lnSpc>
                      </a:pPr>
                      <a:r>
                        <a:rPr lang="pt-PT" sz="2000" dirty="0">
                          <a:latin typeface="Inter" panose="020B0604020202020204" charset="0"/>
                          <a:ea typeface="Inter" panose="020B0604020202020204" charset="0"/>
                        </a:rPr>
                        <a:t>Membros da equipa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pPr>
                      <a:r>
                        <a:rPr lang="pt-PT" sz="2000" dirty="0">
                          <a:latin typeface="Inter" panose="020B0604020202020204" charset="0"/>
                          <a:ea typeface="Inter" panose="020B0604020202020204" charset="0"/>
                        </a:rPr>
                        <a:t>Papéis/ Responsabilidades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pPr>
                      <a:r>
                        <a:rPr lang="pt-PT" sz="2000" dirty="0">
                          <a:latin typeface="Inter" panose="020B0604020202020204" charset="0"/>
                          <a:ea typeface="Inter" panose="020B0604020202020204" charset="0"/>
                        </a:rPr>
                        <a:t>Sessões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172923"/>
                  </a:ext>
                </a:extLst>
              </a:tr>
              <a:tr h="2064785">
                <a:tc>
                  <a:txBody>
                    <a:bodyPr/>
                    <a:lstStyle/>
                    <a:p>
                      <a:pPr algn="ctr">
                        <a:lnSpc>
                          <a:spcPct val="150000"/>
                        </a:lnSpc>
                      </a:pPr>
                      <a:r>
                        <a:rPr lang="pt-PT" sz="2000" dirty="0">
                          <a:latin typeface="Inter" panose="020B0604020202020204" charset="0"/>
                          <a:ea typeface="Inter" panose="020B0604020202020204" charset="0"/>
                        </a:rPr>
                        <a:t>4 Psicólogos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algn="l">
                        <a:lnSpc>
                          <a:spcPct val="150000"/>
                        </a:lnSpc>
                      </a:pPr>
                      <a:r>
                        <a:rPr lang="pt-PT" sz="2000" dirty="0">
                          <a:latin typeface="Inter" panose="020B0604020202020204" charset="0"/>
                          <a:ea typeface="Inter" panose="020B0604020202020204" charset="0"/>
                        </a:rPr>
                        <a:t>Responsáveis pela intervenção ao nível da saúde mental, promovendo a motivação, apoio social, autocuidado e controlo emocional.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algn="ctr">
                        <a:lnSpc>
                          <a:spcPct val="150000"/>
                        </a:lnSpc>
                      </a:pPr>
                      <a:r>
                        <a:rPr lang="pt-PT" sz="2000" dirty="0">
                          <a:latin typeface="Inter" panose="020B0604020202020204" charset="0"/>
                          <a:ea typeface="Inter" panose="020B0604020202020204" charset="0"/>
                        </a:rPr>
                        <a:t>64 sessões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extLst>
                  <a:ext uri="{0D108BD9-81ED-4DB2-BD59-A6C34878D82A}">
                    <a16:rowId xmlns:a16="http://schemas.microsoft.com/office/drawing/2014/main" val="310081328"/>
                  </a:ext>
                </a:extLst>
              </a:tr>
              <a:tr h="1499090">
                <a:tc>
                  <a:txBody>
                    <a:bodyPr/>
                    <a:lstStyle/>
                    <a:p>
                      <a:pPr algn="ctr">
                        <a:lnSpc>
                          <a:spcPct val="150000"/>
                        </a:lnSpc>
                      </a:pPr>
                      <a:r>
                        <a:rPr lang="pt-PT" sz="2000" dirty="0">
                          <a:latin typeface="Inter" panose="020B0604020202020204" charset="0"/>
                          <a:ea typeface="Inter" panose="020B0604020202020204" charset="0"/>
                        </a:rPr>
                        <a:t>Formadores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algn="l">
                        <a:lnSpc>
                          <a:spcPct val="150000"/>
                        </a:lnSpc>
                      </a:pPr>
                      <a:r>
                        <a:rPr lang="pt-PT" sz="2000" dirty="0">
                          <a:latin typeface="Inter" panose="020B0604020202020204" charset="0"/>
                          <a:ea typeface="Inter" panose="020B0604020202020204" charset="0"/>
                        </a:rPr>
                        <a:t>Workshop de competências básicas de informática;</a:t>
                      </a:r>
                    </a:p>
                    <a:p>
                      <a:pPr marL="0" marR="0" lvl="0" indent="0" algn="l" defTabSz="914400" rtl="0" eaLnBrk="1" fontAlgn="auto" latinLnBrk="0" hangingPunct="1">
                        <a:lnSpc>
                          <a:spcPct val="150000"/>
                        </a:lnSpc>
                        <a:spcBef>
                          <a:spcPts val="0"/>
                        </a:spcBef>
                        <a:spcAft>
                          <a:spcPts val="0"/>
                        </a:spcAft>
                        <a:buClrTx/>
                        <a:buSzTx/>
                        <a:buFontTx/>
                        <a:buNone/>
                        <a:tabLst/>
                        <a:defRPr/>
                      </a:pPr>
                      <a:r>
                        <a:rPr lang="pt-PT" sz="2000" dirty="0">
                          <a:latin typeface="Inter" panose="020B0604020202020204" charset="0"/>
                          <a:ea typeface="Inter" panose="020B0604020202020204" charset="0"/>
                        </a:rPr>
                        <a:t>Workshop literacia financeira;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marL="0" indent="0" algn="ctr">
                        <a:lnSpc>
                          <a:spcPct val="150000"/>
                        </a:lnSpc>
                        <a:buFont typeface="Arial" panose="020B0604020202020204" pitchFamily="34" charset="0"/>
                        <a:buNone/>
                      </a:pPr>
                      <a:r>
                        <a:rPr lang="pt-PT" sz="2000" dirty="0">
                          <a:latin typeface="Inter" panose="020B0604020202020204" charset="0"/>
                          <a:ea typeface="Inter" panose="020B0604020202020204" charset="0"/>
                        </a:rPr>
                        <a:t>Sessão 8</a:t>
                      </a:r>
                    </a:p>
                    <a:p>
                      <a:pPr marL="0" indent="0" algn="ctr">
                        <a:lnSpc>
                          <a:spcPct val="150000"/>
                        </a:lnSpc>
                        <a:buFont typeface="Arial" panose="020B0604020202020204" pitchFamily="34" charset="0"/>
                        <a:buNone/>
                      </a:pPr>
                      <a:r>
                        <a:rPr lang="pt-PT" sz="2000" dirty="0">
                          <a:latin typeface="Inter" panose="020B0604020202020204" charset="0"/>
                          <a:ea typeface="Inter" panose="020B0604020202020204" charset="0"/>
                        </a:rPr>
                        <a:t>Sessão 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extLst>
                  <a:ext uri="{0D108BD9-81ED-4DB2-BD59-A6C34878D82A}">
                    <a16:rowId xmlns:a16="http://schemas.microsoft.com/office/drawing/2014/main" val="1466227444"/>
                  </a:ext>
                </a:extLst>
              </a:tr>
              <a:tr h="1499090">
                <a:tc>
                  <a:txBody>
                    <a:bodyPr/>
                    <a:lstStyle/>
                    <a:p>
                      <a:pPr algn="ctr">
                        <a:lnSpc>
                          <a:spcPct val="150000"/>
                        </a:lnSpc>
                      </a:pPr>
                      <a:r>
                        <a:rPr lang="pt-PT" sz="2000" dirty="0">
                          <a:latin typeface="Inter" panose="020B0604020202020204" charset="0"/>
                          <a:ea typeface="Inter" panose="020B0604020202020204" charset="0"/>
                        </a:rPr>
                        <a:t>Profissional de gestão de voluntariado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algn="l">
                        <a:lnSpc>
                          <a:spcPct val="150000"/>
                        </a:lnSpc>
                      </a:pPr>
                      <a:r>
                        <a:rPr lang="pt-PT" sz="2000" dirty="0">
                          <a:latin typeface="Inter" panose="020B0604020202020204" charset="0"/>
                          <a:ea typeface="Inter" panose="020B0604020202020204" charset="0"/>
                        </a:rPr>
                        <a:t>Responsável por informar, planear e organizar o plano de voluntariado.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marL="0" indent="0" algn="ctr">
                        <a:lnSpc>
                          <a:spcPct val="150000"/>
                        </a:lnSpc>
                        <a:buFont typeface="Arial" panose="020B0604020202020204" pitchFamily="34" charset="0"/>
                        <a:buNone/>
                      </a:pPr>
                      <a:r>
                        <a:rPr lang="pt-PT" sz="2000" dirty="0">
                          <a:latin typeface="Inter" panose="020B0604020202020204" charset="0"/>
                          <a:ea typeface="Inter" panose="020B0604020202020204" charset="0"/>
                        </a:rPr>
                        <a:t>Sessão 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extLst>
                  <a:ext uri="{0D108BD9-81ED-4DB2-BD59-A6C34878D82A}">
                    <a16:rowId xmlns:a16="http://schemas.microsoft.com/office/drawing/2014/main" val="2629683775"/>
                  </a:ext>
                </a:extLst>
              </a:tr>
            </a:tbl>
          </a:graphicData>
        </a:graphic>
      </p:graphicFrame>
    </p:spTree>
    <p:extLst>
      <p:ext uri="{BB962C8B-B14F-4D97-AF65-F5344CB8AC3E}">
        <p14:creationId xmlns:p14="http://schemas.microsoft.com/office/powerpoint/2010/main" val="36477495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2486025" cy="10287000"/>
            <a:chOff x="0" y="0"/>
            <a:chExt cx="654756" cy="2709333"/>
          </a:xfrm>
        </p:grpSpPr>
        <p:sp>
          <p:nvSpPr>
            <p:cNvPr id="3" name="Freeform 3"/>
            <p:cNvSpPr/>
            <p:nvPr/>
          </p:nvSpPr>
          <p:spPr>
            <a:xfrm>
              <a:off x="0" y="0"/>
              <a:ext cx="654756" cy="2709333"/>
            </a:xfrm>
            <a:custGeom>
              <a:avLst/>
              <a:gdLst/>
              <a:ahLst/>
              <a:cxnLst/>
              <a:rect l="l" t="t" r="r" b="b"/>
              <a:pathLst>
                <a:path w="654756" h="2709333">
                  <a:moveTo>
                    <a:pt x="0" y="0"/>
                  </a:moveTo>
                  <a:lnTo>
                    <a:pt x="654756" y="0"/>
                  </a:lnTo>
                  <a:lnTo>
                    <a:pt x="654756" y="2709333"/>
                  </a:lnTo>
                  <a:lnTo>
                    <a:pt x="0" y="2709333"/>
                  </a:lnTo>
                  <a:close/>
                </a:path>
              </a:pathLst>
            </a:custGeom>
            <a:solidFill>
              <a:srgbClr val="97745A"/>
            </a:solidFill>
          </p:spPr>
          <p:txBody>
            <a:bodyPr/>
            <a:lstStyle/>
            <a:p>
              <a:endParaRPr lang="pt-PT" dirty="0">
                <a:solidFill>
                  <a:srgbClr val="996633"/>
                </a:solidFill>
              </a:endParaRPr>
            </a:p>
          </p:txBody>
        </p:sp>
        <p:sp>
          <p:nvSpPr>
            <p:cNvPr id="4" name="TextBox 4"/>
            <p:cNvSpPr txBox="1"/>
            <p:nvPr/>
          </p:nvSpPr>
          <p:spPr>
            <a:xfrm>
              <a:off x="0" y="-38100"/>
              <a:ext cx="654756" cy="2747433"/>
            </a:xfrm>
            <a:prstGeom prst="rect">
              <a:avLst/>
            </a:prstGeom>
          </p:spPr>
          <p:txBody>
            <a:bodyPr lIns="50800" tIns="50800" rIns="50800" bIns="50800" rtlCol="0" anchor="ctr"/>
            <a:lstStyle/>
            <a:p>
              <a:pPr algn="ctr">
                <a:lnSpc>
                  <a:spcPts val="2659"/>
                </a:lnSpc>
              </a:pPr>
              <a:endParaRPr dirty="0">
                <a:solidFill>
                  <a:srgbClr val="996633"/>
                </a:solidFill>
              </a:endParaRPr>
            </a:p>
          </p:txBody>
        </p:sp>
      </p:grpSp>
      <p:sp>
        <p:nvSpPr>
          <p:cNvPr id="11" name="Freeform 11"/>
          <p:cNvSpPr/>
          <p:nvPr/>
        </p:nvSpPr>
        <p:spPr>
          <a:xfrm>
            <a:off x="51052" y="8863050"/>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PT" dirty="0"/>
          </a:p>
        </p:txBody>
      </p:sp>
      <p:grpSp>
        <p:nvGrpSpPr>
          <p:cNvPr id="12" name="Group 12"/>
          <p:cNvGrpSpPr/>
          <p:nvPr/>
        </p:nvGrpSpPr>
        <p:grpSpPr>
          <a:xfrm>
            <a:off x="1243012" y="-1794853"/>
            <a:ext cx="3086100" cy="308610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endParaRPr lang="pt-PT" dirty="0"/>
            </a:p>
          </p:txBody>
        </p:sp>
        <p:sp>
          <p:nvSpPr>
            <p:cNvPr id="14" name="TextBox 1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15" name="Group 15"/>
          <p:cNvGrpSpPr/>
          <p:nvPr/>
        </p:nvGrpSpPr>
        <p:grpSpPr>
          <a:xfrm>
            <a:off x="-1343025" y="6690703"/>
            <a:ext cx="3086100" cy="30861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DDD1C2"/>
              </a:solidFill>
              <a:prstDash val="solid"/>
              <a:miter/>
            </a:ln>
          </p:spPr>
          <p:txBody>
            <a:bodyPr/>
            <a:lstStyle/>
            <a:p>
              <a:endParaRPr lang="pt-PT" dirty="0"/>
            </a:p>
          </p:txBody>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sp>
        <p:nvSpPr>
          <p:cNvPr id="18" name="CaixaDeTexto 17">
            <a:extLst>
              <a:ext uri="{FF2B5EF4-FFF2-40B4-BE49-F238E27FC236}">
                <a16:creationId xmlns:a16="http://schemas.microsoft.com/office/drawing/2014/main" id="{74E4CC07-8FD3-C392-3939-9051929428C5}"/>
              </a:ext>
            </a:extLst>
          </p:cNvPr>
          <p:cNvSpPr txBox="1"/>
          <p:nvPr/>
        </p:nvSpPr>
        <p:spPr>
          <a:xfrm>
            <a:off x="3086100" y="2247900"/>
            <a:ext cx="13792200" cy="8651664"/>
          </a:xfrm>
          <a:prstGeom prst="rect">
            <a:avLst/>
          </a:prstGeom>
          <a:noFill/>
        </p:spPr>
        <p:txBody>
          <a:bodyPr wrap="square" rtlCol="0">
            <a:spAutoFit/>
          </a:bodyPr>
          <a:lstStyle/>
          <a:p>
            <a:pPr marL="457200" indent="-457200">
              <a:lnSpc>
                <a:spcPct val="200000"/>
              </a:lnSpc>
              <a:buFont typeface="Arial" panose="020B0604020202020204" pitchFamily="34" charset="0"/>
              <a:buChar char="•"/>
            </a:pPr>
            <a:r>
              <a:rPr lang="pt-PT" sz="2300" b="1" dirty="0">
                <a:latin typeface="Inter" panose="020B0604020202020204" charset="0"/>
                <a:ea typeface="Inter" panose="020B0604020202020204" charset="0"/>
              </a:rPr>
              <a:t>Número total de sessões: </a:t>
            </a:r>
            <a:r>
              <a:rPr lang="pt-PT" sz="2300" dirty="0">
                <a:latin typeface="Inter" panose="020B0604020202020204" charset="0"/>
                <a:ea typeface="Inter" panose="020B0604020202020204" charset="0"/>
              </a:rPr>
              <a:t>64 sessões (31 em grupo + 33 em individual)</a:t>
            </a:r>
          </a:p>
          <a:p>
            <a:pPr marL="457200" indent="-457200">
              <a:lnSpc>
                <a:spcPct val="200000"/>
              </a:lnSpc>
              <a:buFont typeface="Arial" panose="020B0604020202020204" pitchFamily="34" charset="0"/>
              <a:buChar char="•"/>
            </a:pPr>
            <a:r>
              <a:rPr lang="pt-PT" sz="2300" b="1" dirty="0">
                <a:latin typeface="Inter" panose="020B0604020202020204" charset="0"/>
                <a:ea typeface="Inter" panose="020B0604020202020204" charset="0"/>
              </a:rPr>
              <a:t>Modalidade: </a:t>
            </a:r>
            <a:r>
              <a:rPr lang="pt-PT" sz="2300" dirty="0">
                <a:latin typeface="Inter" panose="020B0604020202020204" charset="0"/>
                <a:ea typeface="Inter" panose="020B0604020202020204" charset="0"/>
              </a:rPr>
              <a:t>sessões com abordagem individual e em grupo</a:t>
            </a:r>
          </a:p>
          <a:p>
            <a:pPr marL="914400" lvl="1" indent="-457200">
              <a:lnSpc>
                <a:spcPct val="200000"/>
              </a:lnSpc>
              <a:buFont typeface="Arial" panose="020B0604020202020204" pitchFamily="34" charset="0"/>
              <a:buChar char="•"/>
            </a:pPr>
            <a:r>
              <a:rPr lang="pt-PT" sz="2300" dirty="0">
                <a:latin typeface="Inter" panose="020B0604020202020204" charset="0"/>
                <a:ea typeface="Inter" panose="020B0604020202020204" charset="0"/>
              </a:rPr>
              <a:t>Grupos compostos por 10 pessoas</a:t>
            </a:r>
          </a:p>
          <a:p>
            <a:pPr marL="457200" indent="-457200">
              <a:lnSpc>
                <a:spcPct val="200000"/>
              </a:lnSpc>
              <a:buFont typeface="Arial" panose="020B0604020202020204" pitchFamily="34" charset="0"/>
              <a:buChar char="•"/>
            </a:pPr>
            <a:r>
              <a:rPr lang="pt-PT" sz="2300" b="1" dirty="0">
                <a:latin typeface="Inter" panose="020B0604020202020204" charset="0"/>
                <a:ea typeface="Inter" panose="020B0604020202020204" charset="0"/>
              </a:rPr>
              <a:t>Duração das sessões: </a:t>
            </a:r>
          </a:p>
          <a:p>
            <a:pPr marL="914400" lvl="1" indent="-457200">
              <a:lnSpc>
                <a:spcPct val="200000"/>
              </a:lnSpc>
              <a:buFont typeface="Arial" panose="020B0604020202020204" pitchFamily="34" charset="0"/>
              <a:buChar char="•"/>
            </a:pPr>
            <a:r>
              <a:rPr lang="pt-PT" sz="2300" b="1" dirty="0">
                <a:latin typeface="Inter" panose="020B0604020202020204" charset="0"/>
                <a:ea typeface="Inter" panose="020B0604020202020204" charset="0"/>
              </a:rPr>
              <a:t>Individual: </a:t>
            </a:r>
            <a:r>
              <a:rPr lang="pt-PT" sz="2300" dirty="0">
                <a:latin typeface="Inter" panose="020B0604020202020204" charset="0"/>
                <a:ea typeface="Inter" panose="020B0604020202020204" charset="0"/>
              </a:rPr>
              <a:t>60 minutos</a:t>
            </a:r>
          </a:p>
          <a:p>
            <a:pPr marL="914400" lvl="1" indent="-457200">
              <a:lnSpc>
                <a:spcPct val="200000"/>
              </a:lnSpc>
              <a:buFont typeface="Arial" panose="020B0604020202020204" pitchFamily="34" charset="0"/>
              <a:buChar char="•"/>
            </a:pPr>
            <a:r>
              <a:rPr lang="pt-PT" sz="2300" b="1" dirty="0">
                <a:latin typeface="Inter" panose="020B0604020202020204" charset="0"/>
                <a:ea typeface="Inter" panose="020B0604020202020204" charset="0"/>
              </a:rPr>
              <a:t>Grupo: </a:t>
            </a:r>
            <a:r>
              <a:rPr lang="pt-PT" sz="2300" dirty="0">
                <a:latin typeface="Inter" panose="020B0604020202020204" charset="0"/>
                <a:ea typeface="Inter" panose="020B0604020202020204" charset="0"/>
              </a:rPr>
              <a:t>120 minutos</a:t>
            </a:r>
          </a:p>
          <a:p>
            <a:pPr marL="1371600" lvl="2" indent="-457200">
              <a:lnSpc>
                <a:spcPct val="200000"/>
              </a:lnSpc>
              <a:buFont typeface="Arial" panose="020B0604020202020204" pitchFamily="34" charset="0"/>
              <a:buChar char="•"/>
            </a:pPr>
            <a:r>
              <a:rPr lang="pt-PT" sz="2300" dirty="0">
                <a:latin typeface="Inter" panose="020B0604020202020204" charset="0"/>
                <a:ea typeface="Inter" panose="020B0604020202020204" charset="0"/>
              </a:rPr>
              <a:t>Todas as sessões de grupo serão estruturadas em 3 etapas:</a:t>
            </a:r>
          </a:p>
          <a:p>
            <a:pPr marL="1828800" lvl="3" indent="-457200">
              <a:lnSpc>
                <a:spcPct val="200000"/>
              </a:lnSpc>
              <a:buFont typeface="Arial" panose="020B0604020202020204" pitchFamily="34" charset="0"/>
              <a:buChar char="•"/>
            </a:pPr>
            <a:r>
              <a:rPr lang="pt-PT" sz="2300" dirty="0" err="1">
                <a:latin typeface="Inter" panose="020B0604020202020204" charset="0"/>
                <a:ea typeface="Inter" panose="020B0604020202020204" charset="0"/>
              </a:rPr>
              <a:t>Emocionómetro</a:t>
            </a:r>
            <a:endParaRPr lang="pt-PT" sz="2300" dirty="0">
              <a:latin typeface="Inter" panose="020B0604020202020204" charset="0"/>
              <a:ea typeface="Inter" panose="020B0604020202020204" charset="0"/>
            </a:endParaRPr>
          </a:p>
          <a:p>
            <a:pPr marL="1828800" lvl="3" indent="-457200">
              <a:lnSpc>
                <a:spcPct val="200000"/>
              </a:lnSpc>
              <a:buFont typeface="Arial" panose="020B0604020202020204" pitchFamily="34" charset="0"/>
              <a:buChar char="•"/>
            </a:pPr>
            <a:r>
              <a:rPr lang="pt-PT" sz="2300" dirty="0">
                <a:latin typeface="Inter" panose="020B0604020202020204" charset="0"/>
                <a:ea typeface="Inter" panose="020B0604020202020204" charset="0"/>
              </a:rPr>
              <a:t>Dinâmica</a:t>
            </a:r>
          </a:p>
          <a:p>
            <a:pPr marL="1828800" lvl="3" indent="-457200">
              <a:lnSpc>
                <a:spcPct val="200000"/>
              </a:lnSpc>
              <a:buFont typeface="Arial" panose="020B0604020202020204" pitchFamily="34" charset="0"/>
              <a:buChar char="•"/>
            </a:pPr>
            <a:r>
              <a:rPr lang="pt-PT" sz="2300" dirty="0">
                <a:latin typeface="Inter" panose="020B0604020202020204" charset="0"/>
                <a:ea typeface="Inter" panose="020B0604020202020204" charset="0"/>
              </a:rPr>
              <a:t>Reflexão </a:t>
            </a:r>
          </a:p>
          <a:p>
            <a:pPr marL="457200" indent="-457200">
              <a:lnSpc>
                <a:spcPct val="200000"/>
              </a:lnSpc>
              <a:buFont typeface="Arial" panose="020B0604020202020204" pitchFamily="34" charset="0"/>
              <a:buChar char="•"/>
            </a:pPr>
            <a:r>
              <a:rPr lang="pt-PT" sz="2300" b="1" dirty="0">
                <a:latin typeface="Inter" panose="020B0604020202020204" charset="0"/>
                <a:ea typeface="Inter" panose="020B0604020202020204" charset="0"/>
              </a:rPr>
              <a:t>Periodicidade: </a:t>
            </a:r>
            <a:r>
              <a:rPr lang="pt-PT" sz="2300" dirty="0">
                <a:latin typeface="Inter" panose="020B0604020202020204" charset="0"/>
                <a:ea typeface="Inter" panose="020B0604020202020204" charset="0"/>
              </a:rPr>
              <a:t>sessão em grupo às segundas feiras e sessões individuais às sextas feiras.</a:t>
            </a:r>
          </a:p>
          <a:p>
            <a:pPr marL="457200" indent="-457200">
              <a:lnSpc>
                <a:spcPct val="200000"/>
              </a:lnSpc>
              <a:buFont typeface="Arial" panose="020B0604020202020204" pitchFamily="34" charset="0"/>
              <a:buChar char="•"/>
            </a:pPr>
            <a:endParaRPr lang="pt-PT" sz="2960" b="1" dirty="0">
              <a:latin typeface="Inter" panose="020B0604020202020204" charset="0"/>
              <a:ea typeface="Inter" panose="020B0604020202020204" charset="0"/>
            </a:endParaRPr>
          </a:p>
        </p:txBody>
      </p:sp>
      <p:sp>
        <p:nvSpPr>
          <p:cNvPr id="6" name="CaixaDeTexto 5">
            <a:extLst>
              <a:ext uri="{FF2B5EF4-FFF2-40B4-BE49-F238E27FC236}">
                <a16:creationId xmlns:a16="http://schemas.microsoft.com/office/drawing/2014/main" id="{3E75E7DF-3660-4A29-0D99-F231263FEDDC}"/>
              </a:ext>
            </a:extLst>
          </p:cNvPr>
          <p:cNvSpPr txBox="1"/>
          <p:nvPr/>
        </p:nvSpPr>
        <p:spPr>
          <a:xfrm>
            <a:off x="2486025" y="150935"/>
            <a:ext cx="15801975" cy="2280624"/>
          </a:xfrm>
          <a:prstGeom prst="rect">
            <a:avLst/>
          </a:prstGeom>
          <a:noFill/>
        </p:spPr>
        <p:txBody>
          <a:bodyPr wrap="square">
            <a:spAutoFit/>
          </a:bodyPr>
          <a:lstStyle/>
          <a:p>
            <a:pPr algn="ctr"/>
            <a:r>
              <a:rPr lang="pt-PT" sz="7110" b="1" dirty="0">
                <a:latin typeface="Inter" panose="020B0604020202020204" charset="0"/>
                <a:ea typeface="Inter" panose="020B0604020202020204" charset="0"/>
              </a:rPr>
              <a:t>Caracterização das Sessões de Intervenção </a:t>
            </a:r>
          </a:p>
        </p:txBody>
      </p:sp>
    </p:spTree>
    <p:extLst>
      <p:ext uri="{BB962C8B-B14F-4D97-AF65-F5344CB8AC3E}">
        <p14:creationId xmlns:p14="http://schemas.microsoft.com/office/powerpoint/2010/main" val="13897798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2486025" cy="10287000"/>
            <a:chOff x="0" y="0"/>
            <a:chExt cx="654756" cy="2709333"/>
          </a:xfrm>
        </p:grpSpPr>
        <p:sp>
          <p:nvSpPr>
            <p:cNvPr id="3" name="Freeform 3"/>
            <p:cNvSpPr/>
            <p:nvPr/>
          </p:nvSpPr>
          <p:spPr>
            <a:xfrm>
              <a:off x="0" y="0"/>
              <a:ext cx="654756" cy="2709333"/>
            </a:xfrm>
            <a:custGeom>
              <a:avLst/>
              <a:gdLst/>
              <a:ahLst/>
              <a:cxnLst/>
              <a:rect l="l" t="t" r="r" b="b"/>
              <a:pathLst>
                <a:path w="654756" h="2709333">
                  <a:moveTo>
                    <a:pt x="0" y="0"/>
                  </a:moveTo>
                  <a:lnTo>
                    <a:pt x="654756" y="0"/>
                  </a:lnTo>
                  <a:lnTo>
                    <a:pt x="654756" y="2709333"/>
                  </a:lnTo>
                  <a:lnTo>
                    <a:pt x="0" y="2709333"/>
                  </a:lnTo>
                  <a:close/>
                </a:path>
              </a:pathLst>
            </a:custGeom>
            <a:solidFill>
              <a:srgbClr val="97745A"/>
            </a:solidFill>
          </p:spPr>
          <p:txBody>
            <a:bodyPr/>
            <a:lstStyle/>
            <a:p>
              <a:endParaRPr lang="pt-PT" dirty="0">
                <a:solidFill>
                  <a:srgbClr val="996633"/>
                </a:solidFill>
              </a:endParaRPr>
            </a:p>
          </p:txBody>
        </p:sp>
        <p:sp>
          <p:nvSpPr>
            <p:cNvPr id="4" name="TextBox 4"/>
            <p:cNvSpPr txBox="1"/>
            <p:nvPr/>
          </p:nvSpPr>
          <p:spPr>
            <a:xfrm>
              <a:off x="0" y="-38100"/>
              <a:ext cx="654756" cy="2747433"/>
            </a:xfrm>
            <a:prstGeom prst="rect">
              <a:avLst/>
            </a:prstGeom>
          </p:spPr>
          <p:txBody>
            <a:bodyPr lIns="50800" tIns="50800" rIns="50800" bIns="50800" rtlCol="0" anchor="ctr"/>
            <a:lstStyle/>
            <a:p>
              <a:pPr algn="ctr">
                <a:lnSpc>
                  <a:spcPts val="2659"/>
                </a:lnSpc>
              </a:pPr>
              <a:endParaRPr dirty="0">
                <a:solidFill>
                  <a:srgbClr val="996633"/>
                </a:solidFill>
              </a:endParaRPr>
            </a:p>
          </p:txBody>
        </p:sp>
      </p:grpSp>
      <p:sp>
        <p:nvSpPr>
          <p:cNvPr id="5" name="TextBox 5"/>
          <p:cNvSpPr txBox="1"/>
          <p:nvPr/>
        </p:nvSpPr>
        <p:spPr>
          <a:xfrm>
            <a:off x="2486025" y="329445"/>
            <a:ext cx="15801975" cy="961802"/>
          </a:xfrm>
          <a:prstGeom prst="rect">
            <a:avLst/>
          </a:prstGeom>
        </p:spPr>
        <p:txBody>
          <a:bodyPr wrap="square" lIns="0" tIns="0" rIns="0" bIns="0" rtlCol="0" anchor="t">
            <a:spAutoFit/>
          </a:bodyPr>
          <a:lstStyle/>
          <a:p>
            <a:pPr algn="ctr">
              <a:lnSpc>
                <a:spcPts val="7536"/>
              </a:lnSpc>
            </a:pPr>
            <a:r>
              <a:rPr lang="en-US" sz="7110" b="1" dirty="0">
                <a:solidFill>
                  <a:srgbClr val="000000"/>
                </a:solidFill>
                <a:latin typeface="Inter" panose="020B0604020202020204" charset="0"/>
                <a:ea typeface="Inter" panose="020B0604020202020204" charset="0"/>
              </a:rPr>
              <a:t>Avaliação da </a:t>
            </a:r>
            <a:r>
              <a:rPr lang="en-US" sz="7110" b="1" dirty="0" err="1">
                <a:solidFill>
                  <a:srgbClr val="000000"/>
                </a:solidFill>
                <a:latin typeface="Inter" panose="020B0604020202020204" charset="0"/>
                <a:ea typeface="Inter" panose="020B0604020202020204" charset="0"/>
              </a:rPr>
              <a:t>Eficácia</a:t>
            </a:r>
            <a:endParaRPr lang="en-US" sz="7110" b="1" dirty="0">
              <a:solidFill>
                <a:srgbClr val="000000"/>
              </a:solidFill>
              <a:latin typeface="Inter" panose="020B0604020202020204" charset="0"/>
              <a:ea typeface="Inter" panose="020B0604020202020204" charset="0"/>
            </a:endParaRPr>
          </a:p>
        </p:txBody>
      </p:sp>
      <p:sp>
        <p:nvSpPr>
          <p:cNvPr id="11" name="Freeform 11"/>
          <p:cNvSpPr/>
          <p:nvPr/>
        </p:nvSpPr>
        <p:spPr>
          <a:xfrm>
            <a:off x="618803" y="8863050"/>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PT" dirty="0"/>
          </a:p>
        </p:txBody>
      </p:sp>
      <p:grpSp>
        <p:nvGrpSpPr>
          <p:cNvPr id="12" name="Group 12"/>
          <p:cNvGrpSpPr/>
          <p:nvPr/>
        </p:nvGrpSpPr>
        <p:grpSpPr>
          <a:xfrm>
            <a:off x="1243012" y="-1794853"/>
            <a:ext cx="3086100" cy="308610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endParaRPr lang="pt-PT" dirty="0"/>
            </a:p>
          </p:txBody>
        </p:sp>
        <p:sp>
          <p:nvSpPr>
            <p:cNvPr id="14" name="TextBox 1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15" name="Group 15"/>
          <p:cNvGrpSpPr/>
          <p:nvPr/>
        </p:nvGrpSpPr>
        <p:grpSpPr>
          <a:xfrm>
            <a:off x="-1343025" y="6690703"/>
            <a:ext cx="3086100" cy="30861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DDD1C2"/>
              </a:solidFill>
              <a:prstDash val="solid"/>
              <a:miter/>
            </a:ln>
          </p:spPr>
          <p:txBody>
            <a:bodyPr/>
            <a:lstStyle/>
            <a:p>
              <a:endParaRPr lang="pt-PT" dirty="0"/>
            </a:p>
          </p:txBody>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sp>
        <p:nvSpPr>
          <p:cNvPr id="18" name="CaixaDeTexto 17">
            <a:extLst>
              <a:ext uri="{FF2B5EF4-FFF2-40B4-BE49-F238E27FC236}">
                <a16:creationId xmlns:a16="http://schemas.microsoft.com/office/drawing/2014/main" id="{74E4CC07-8FD3-C392-3939-9051929428C5}"/>
              </a:ext>
            </a:extLst>
          </p:cNvPr>
          <p:cNvSpPr txBox="1"/>
          <p:nvPr/>
        </p:nvSpPr>
        <p:spPr>
          <a:xfrm>
            <a:off x="3270455" y="1714500"/>
            <a:ext cx="14103146" cy="8325421"/>
          </a:xfrm>
          <a:prstGeom prst="rect">
            <a:avLst/>
          </a:prstGeom>
          <a:noFill/>
        </p:spPr>
        <p:txBody>
          <a:bodyPr wrap="square" rtlCol="0">
            <a:spAutoFit/>
          </a:bodyPr>
          <a:lstStyle/>
          <a:p>
            <a:pPr>
              <a:lnSpc>
                <a:spcPct val="150000"/>
              </a:lnSpc>
            </a:pPr>
            <a:r>
              <a:rPr lang="pt-PT" sz="2960" b="1" dirty="0">
                <a:latin typeface="Inter" panose="020B0604020202020204" charset="0"/>
                <a:ea typeface="Inter" panose="020B0604020202020204" charset="0"/>
              </a:rPr>
              <a:t>Avaliação de processo </a:t>
            </a:r>
          </a:p>
          <a:p>
            <a:pPr marL="342900" marR="0" lvl="0" indent="-342900" algn="l" defTabSz="914400" rtl="0" fontAlgn="auto" hangingPunct="1">
              <a:lnSpc>
                <a:spcPct val="150000"/>
              </a:lnSpc>
              <a:spcBef>
                <a:spcPts val="0"/>
              </a:spcBef>
              <a:spcAft>
                <a:spcPts val="0"/>
              </a:spcAft>
              <a:buFont typeface="Arial" panose="020B0604020202020204" pitchFamily="34" charset="0"/>
              <a:buChar char="•"/>
              <a:tabLst/>
              <a:defRPr sz="1800" b="0" i="0" u="none" strike="noStrike" kern="0" cap="none" spc="0" baseline="0">
                <a:solidFill>
                  <a:srgbClr val="000000"/>
                </a:solidFill>
                <a:uFillTx/>
              </a:defRPr>
            </a:pPr>
            <a:r>
              <a:rPr lang="pt-PT" sz="2400" b="0" i="0" u="none" strike="noStrike" kern="1200" cap="none" spc="0" baseline="0" dirty="0">
                <a:solidFill>
                  <a:srgbClr val="000000"/>
                </a:solidFill>
                <a:uFillTx/>
                <a:latin typeface="Calibri"/>
              </a:rPr>
              <a:t>A partir da sessão 8, </a:t>
            </a:r>
            <a:r>
              <a:rPr lang="pt-PT" sz="2400" dirty="0">
                <a:solidFill>
                  <a:srgbClr val="000000"/>
                </a:solidFill>
                <a:latin typeface="Calibri"/>
              </a:rPr>
              <a:t>m</a:t>
            </a:r>
            <a:r>
              <a:rPr lang="pt-PT" sz="2400" b="0" i="0" u="none" strike="noStrike" kern="1200" cap="none" spc="0" baseline="0" dirty="0">
                <a:solidFill>
                  <a:srgbClr val="000000"/>
                </a:solidFill>
                <a:uFillTx/>
                <a:latin typeface="Calibri"/>
              </a:rPr>
              <a:t>onitorização das atividades, das estratégias e dos recursos usados, a cada três sessões, com o objetivo de ajustar o planeamento. Esta avaliação será realizada através:</a:t>
            </a:r>
          </a:p>
          <a:p>
            <a:pPr marL="800100" lvl="1" indent="-342900">
              <a:lnSpc>
                <a:spcPct val="150000"/>
              </a:lnSpc>
              <a:buSzPct val="100000"/>
              <a:buFont typeface="Arial" pitchFamily="34"/>
              <a:buChar char="•"/>
              <a:defRPr sz="1800" b="0" i="0" u="none" strike="noStrike" kern="0" cap="none" spc="0" baseline="0">
                <a:solidFill>
                  <a:srgbClr val="000000"/>
                </a:solidFill>
                <a:uFillTx/>
              </a:defRPr>
            </a:pPr>
            <a:r>
              <a:rPr lang="pt-PT" sz="2400" b="0" i="0" u="none" strike="noStrike" kern="1200" cap="none" spc="0" baseline="0" dirty="0">
                <a:solidFill>
                  <a:srgbClr val="000000"/>
                </a:solidFill>
                <a:uFillTx/>
                <a:latin typeface="Calibri"/>
              </a:rPr>
              <a:t>Da análise dos dados qualitativos e quantitativos obtidos nas sessões individuais com cada participante.</a:t>
            </a:r>
            <a:endParaRPr lang="pt-PT" sz="2400" dirty="0">
              <a:solidFill>
                <a:srgbClr val="000000"/>
              </a:solidFill>
              <a:latin typeface="Calibri"/>
            </a:endParaRPr>
          </a:p>
          <a:p>
            <a:pPr marL="800100" lvl="1" indent="-342900">
              <a:lnSpc>
                <a:spcPct val="150000"/>
              </a:lnSpc>
              <a:buSzPct val="100000"/>
              <a:buFont typeface="Arial" pitchFamily="34"/>
              <a:buChar char="•"/>
              <a:defRPr sz="1800" b="0" i="0" u="none" strike="noStrike" kern="0" cap="none" spc="0" baseline="0">
                <a:solidFill>
                  <a:srgbClr val="000000"/>
                </a:solidFill>
                <a:uFillTx/>
              </a:defRPr>
            </a:pPr>
            <a:r>
              <a:rPr lang="pt-PT" sz="2400" dirty="0">
                <a:solidFill>
                  <a:srgbClr val="000000"/>
                </a:solidFill>
                <a:latin typeface="Calibri"/>
              </a:rPr>
              <a:t>Da avaliação intermédia do plano de intervenção através da análise qualitativa e dos resultados obtidos nos instrumentos de avaliação HCR-20, PQ e QAP (a avaliação intermédia será realizada na semana correspondente às sessões 17).</a:t>
            </a:r>
          </a:p>
          <a:p>
            <a:pPr lvl="1">
              <a:lnSpc>
                <a:spcPct val="150000"/>
              </a:lnSpc>
              <a:buSzPct val="100000"/>
              <a:defRPr sz="1800" b="0" i="0" u="none" strike="noStrike" kern="0" cap="none" spc="0" baseline="0">
                <a:solidFill>
                  <a:srgbClr val="000000"/>
                </a:solidFill>
                <a:uFillTx/>
              </a:defRPr>
            </a:pPr>
            <a:endParaRPr lang="pt-PT" sz="2400" b="0" i="0" u="none" strike="noStrike" kern="1200" cap="none" spc="0" baseline="0" dirty="0">
              <a:solidFill>
                <a:srgbClr val="000000"/>
              </a:solidFill>
              <a:uFillTx/>
              <a:latin typeface="Calibri"/>
            </a:endParaRPr>
          </a:p>
          <a:p>
            <a:pPr>
              <a:lnSpc>
                <a:spcPct val="150000"/>
              </a:lnSpc>
            </a:pPr>
            <a:r>
              <a:rPr lang="pt-PT" sz="2960" b="1" dirty="0">
                <a:latin typeface="Inter" panose="020B0604020202020204" charset="0"/>
                <a:ea typeface="Inter" panose="020B0604020202020204" charset="0"/>
              </a:rPr>
              <a:t>Avaliação de resultado </a:t>
            </a:r>
          </a:p>
          <a:p>
            <a:pPr marL="342900" marR="0" lvl="0" indent="-342900" algn="l" defTabSz="914400" rtl="0" fontAlgn="auto" hangingPunct="1">
              <a:lnSpc>
                <a:spcPct val="150000"/>
              </a:lnSpc>
              <a:spcBef>
                <a:spcPts val="0"/>
              </a:spcBef>
              <a:spcAft>
                <a:spcPts val="0"/>
              </a:spcAft>
              <a:buFont typeface="Arial" panose="020B0604020202020204" pitchFamily="34" charset="0"/>
              <a:buChar char="•"/>
              <a:tabLst/>
              <a:defRPr sz="1800" b="0" i="0" u="none" strike="noStrike" kern="0" cap="none" spc="0" baseline="0">
                <a:solidFill>
                  <a:srgbClr val="000000"/>
                </a:solidFill>
                <a:uFillTx/>
              </a:defRPr>
            </a:pPr>
            <a:r>
              <a:rPr lang="pt-PT" sz="2400" b="0" i="0" u="none" strike="noStrike" kern="1200" cap="none" spc="0" baseline="0" dirty="0">
                <a:solidFill>
                  <a:srgbClr val="000000"/>
                </a:solidFill>
                <a:uFillTx/>
                <a:latin typeface="Calibri"/>
              </a:rPr>
              <a:t>De forma a avaliar se os objetivos foram cumpridos e a eficácia da intervenção, serão realizadas:</a:t>
            </a:r>
          </a:p>
          <a:p>
            <a:pPr marL="800100" lvl="1" indent="-342900">
              <a:lnSpc>
                <a:spcPct val="150000"/>
              </a:lnSpc>
              <a:buSzPct val="100000"/>
              <a:buFont typeface="Arial" pitchFamily="34"/>
              <a:buChar char="•"/>
              <a:defRPr sz="1800" b="0" i="0" u="none" strike="noStrike" kern="0" cap="none" spc="0" baseline="0">
                <a:solidFill>
                  <a:srgbClr val="000000"/>
                </a:solidFill>
                <a:uFillTx/>
              </a:defRPr>
            </a:pPr>
            <a:r>
              <a:rPr lang="pt-PT" sz="2400" b="0" i="0" u="none" strike="noStrike" kern="1200" cap="none" spc="0" baseline="0" dirty="0">
                <a:solidFill>
                  <a:srgbClr val="000000"/>
                </a:solidFill>
                <a:uFillTx/>
                <a:latin typeface="Calibri"/>
              </a:rPr>
              <a:t>Avaliação inicial, avaliação final e </a:t>
            </a:r>
            <a:r>
              <a:rPr lang="pt-PT" sz="2400" b="0" i="1" u="none" strike="noStrike" kern="1200" cap="none" spc="0" baseline="0" dirty="0">
                <a:solidFill>
                  <a:srgbClr val="000000"/>
                </a:solidFill>
                <a:uFillTx/>
                <a:latin typeface="Calibri"/>
              </a:rPr>
              <a:t>follow-up:</a:t>
            </a:r>
            <a:r>
              <a:rPr lang="pt-PT" sz="2400" b="0" i="0" u="none" strike="noStrike" kern="1200" cap="none" spc="0" baseline="0" dirty="0">
                <a:solidFill>
                  <a:srgbClr val="000000"/>
                </a:solidFill>
                <a:uFillTx/>
                <a:latin typeface="Calibri"/>
              </a:rPr>
              <a:t> através da comparação dos resultados obtidos nos instrumentos de avaliação HCR-20, PQ e </a:t>
            </a:r>
            <a:r>
              <a:rPr lang="pt-PT" sz="2400" dirty="0">
                <a:solidFill>
                  <a:srgbClr val="000000"/>
                </a:solidFill>
                <a:latin typeface="Calibri"/>
              </a:rPr>
              <a:t>EDS-20.</a:t>
            </a:r>
            <a:endParaRPr lang="pt-PT" sz="2400" b="0" i="0" u="none" strike="noStrike" kern="1200" cap="none" spc="0" baseline="0" dirty="0">
              <a:solidFill>
                <a:srgbClr val="000000"/>
              </a:solidFill>
              <a:uFillTx/>
              <a:latin typeface="Calibri"/>
            </a:endParaRPr>
          </a:p>
          <a:p>
            <a:pPr marL="800100" lvl="1" indent="-342900">
              <a:lnSpc>
                <a:spcPct val="150000"/>
              </a:lnSpc>
              <a:buSzPct val="100000"/>
              <a:buFont typeface="Arial" pitchFamily="34"/>
              <a:buChar char="•"/>
              <a:defRPr sz="1800" b="0" i="0" u="none" strike="noStrike" kern="0" cap="none" spc="0" baseline="0">
                <a:solidFill>
                  <a:srgbClr val="000000"/>
                </a:solidFill>
                <a:uFillTx/>
              </a:defRPr>
            </a:pPr>
            <a:r>
              <a:rPr lang="pt-PT" sz="2400" dirty="0">
                <a:solidFill>
                  <a:srgbClr val="000000"/>
                </a:solidFill>
                <a:latin typeface="Calibri"/>
                <a:ea typeface="Inter" panose="020B0604020202020204" charset="0"/>
              </a:rPr>
              <a:t>Análise dos dados qualitativos obtidos ao longo das sessões individuais e em grupo.</a:t>
            </a:r>
            <a:endParaRPr lang="pt-PT" sz="2300" dirty="0">
              <a:latin typeface="Inter" panose="020B0604020202020204" charset="0"/>
              <a:ea typeface="Inter" panose="020B0604020202020204" charset="0"/>
            </a:endParaRPr>
          </a:p>
          <a:p>
            <a:pPr marL="457200" indent="-457200">
              <a:lnSpc>
                <a:spcPct val="200000"/>
              </a:lnSpc>
              <a:buFont typeface="Arial" panose="020B0604020202020204" pitchFamily="34" charset="0"/>
              <a:buChar char="•"/>
            </a:pPr>
            <a:endParaRPr lang="pt-PT" sz="2960" b="1" dirty="0">
              <a:latin typeface="Inter" panose="020B0604020202020204" charset="0"/>
              <a:ea typeface="Inter" panose="020B0604020202020204" charset="0"/>
            </a:endParaRPr>
          </a:p>
        </p:txBody>
      </p:sp>
    </p:spTree>
    <p:extLst>
      <p:ext uri="{BB962C8B-B14F-4D97-AF65-F5344CB8AC3E}">
        <p14:creationId xmlns:p14="http://schemas.microsoft.com/office/powerpoint/2010/main" val="2264303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sp>
        <p:nvSpPr>
          <p:cNvPr id="11" name="Freeform 11"/>
          <p:cNvSpPr/>
          <p:nvPr/>
        </p:nvSpPr>
        <p:spPr>
          <a:xfrm>
            <a:off x="618803" y="8863050"/>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12" name="Group 12"/>
          <p:cNvGrpSpPr/>
          <p:nvPr/>
        </p:nvGrpSpPr>
        <p:grpSpPr>
          <a:xfrm>
            <a:off x="1243012" y="-1794853"/>
            <a:ext cx="3086100" cy="308610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TextBox 14"/>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15" name="Group 15"/>
          <p:cNvGrpSpPr/>
          <p:nvPr/>
        </p:nvGrpSpPr>
        <p:grpSpPr>
          <a:xfrm>
            <a:off x="-1343025" y="6690703"/>
            <a:ext cx="3086100" cy="30861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DDD1C2"/>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TextBox 17"/>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4" name="clip_box">
            <a:extLst>
              <a:ext uri="{FF2B5EF4-FFF2-40B4-BE49-F238E27FC236}">
                <a16:creationId xmlns:a16="http://schemas.microsoft.com/office/drawing/2014/main" id="{A87468D9-CA50-6C16-434E-7230FFC472C9}"/>
              </a:ext>
            </a:extLst>
          </p:cNvPr>
          <p:cNvSpPr/>
          <p:nvPr/>
        </p:nvSpPr>
        <p:spPr>
          <a:xfrm rot="11818278">
            <a:off x="4635206" y="730172"/>
            <a:ext cx="8992800" cy="8991600"/>
          </a:xfrm>
          <a:prstGeom prst="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36" name="rumo_futuro" descr="A group of men walking on a road&#10;&#10;Description automatically generated">
            <a:extLst>
              <a:ext uri="{FF2B5EF4-FFF2-40B4-BE49-F238E27FC236}">
                <a16:creationId xmlns:a16="http://schemas.microsoft.com/office/drawing/2014/main" id="{3A3034B1-163F-F7C6-6A12-34C14E06CBB4}"/>
              </a:ext>
            </a:extLst>
          </p:cNvPr>
          <p:cNvPicPr preferRelativeResize="0">
            <a:picLocks/>
          </p:cNvPicPr>
          <p:nvPr/>
        </p:nvPicPr>
        <p:blipFill rotWithShape="1">
          <a:blip r:embed="rId5">
            <a:extLst>
              <a:ext uri="{28A0092B-C50C-407E-A947-70E740481C1C}">
                <a14:useLocalDpi xmlns:a14="http://schemas.microsoft.com/office/drawing/2010/main" val="0"/>
              </a:ext>
            </a:extLst>
          </a:blip>
          <a:srcRect l="20503" t="2918" r="37371" b="1521"/>
          <a:stretch/>
        </p:blipFill>
        <p:spPr>
          <a:xfrm rot="7227900">
            <a:off x="6101596" y="5416938"/>
            <a:ext cx="2269831" cy="5149207"/>
          </a:xfrm>
          <a:custGeom>
            <a:avLst/>
            <a:gdLst>
              <a:gd name="connsiteX0" fmla="*/ 1158466 w 1645690"/>
              <a:gd name="connsiteY0" fmla="*/ 0 h 3733317"/>
              <a:gd name="connsiteX1" fmla="*/ 900744 w 1645690"/>
              <a:gd name="connsiteY1" fmla="*/ 3733317 h 3733317"/>
              <a:gd name="connsiteX2" fmla="*/ 0 w 1645690"/>
              <a:gd name="connsiteY2" fmla="*/ 2989405 h 3733317"/>
              <a:gd name="connsiteX3" fmla="*/ 105938 w 1645690"/>
              <a:gd name="connsiteY3" fmla="*/ 2852667 h 3733317"/>
              <a:gd name="connsiteX4" fmla="*/ 163375 w 1645690"/>
              <a:gd name="connsiteY4" fmla="*/ 628965 h 37333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690" h="3733317">
                <a:moveTo>
                  <a:pt x="1158466" y="0"/>
                </a:moveTo>
                <a:cubicBezTo>
                  <a:pt x="1893006" y="1162123"/>
                  <a:pt x="1788960" y="2669319"/>
                  <a:pt x="900744" y="3733317"/>
                </a:cubicBezTo>
                <a:lnTo>
                  <a:pt x="0" y="2989405"/>
                </a:lnTo>
                <a:lnTo>
                  <a:pt x="105938" y="2852667"/>
                </a:lnTo>
                <a:cubicBezTo>
                  <a:pt x="557479" y="2206877"/>
                  <a:pt x="607479" y="1331586"/>
                  <a:pt x="163375" y="628965"/>
                </a:cubicBezTo>
                <a:close/>
              </a:path>
            </a:pathLst>
          </a:custGeom>
          <a:ln w="9525" cap="sq" cmpd="sng">
            <a:solidFill>
              <a:srgbClr val="996633"/>
            </a:solidFill>
            <a:prstDash val="solid"/>
            <a:extLst>
              <a:ext uri="{C807C97D-BFC1-408E-A445-0C87EB9F89A2}">
                <ask:lineSketchStyleProps xmlns:ask="http://schemas.microsoft.com/office/drawing/2018/sketchyshapes" sd="1219033472">
                  <a:custGeom>
                    <a:avLst/>
                    <a:gdLst>
                      <a:gd name="connsiteX0" fmla="*/ 1597823 w 2269831"/>
                      <a:gd name="connsiteY0" fmla="*/ 0 h 5149207"/>
                      <a:gd name="connsiteX1" fmla="*/ 1242358 w 2269831"/>
                      <a:gd name="connsiteY1" fmla="*/ 5149207 h 5149207"/>
                      <a:gd name="connsiteX2" fmla="*/ 840662 w 2269831"/>
                      <a:gd name="connsiteY2" fmla="*/ 4817452 h 5149207"/>
                      <a:gd name="connsiteX3" fmla="*/ 438966 w 2269831"/>
                      <a:gd name="connsiteY3" fmla="*/ 4485697 h 5149207"/>
                      <a:gd name="connsiteX4" fmla="*/ 0 w 2269831"/>
                      <a:gd name="connsiteY4" fmla="*/ 4123160 h 5149207"/>
                      <a:gd name="connsiteX5" fmla="*/ 146115 w 2269831"/>
                      <a:gd name="connsiteY5" fmla="*/ 3934563 h 5149207"/>
                      <a:gd name="connsiteX6" fmla="*/ 225336 w 2269831"/>
                      <a:gd name="connsiteY6" fmla="*/ 867504 h 5149207"/>
                      <a:gd name="connsiteX7" fmla="*/ 641657 w 2269831"/>
                      <a:gd name="connsiteY7" fmla="*/ 604361 h 5149207"/>
                      <a:gd name="connsiteX8" fmla="*/ 1071703 w 2269831"/>
                      <a:gd name="connsiteY8" fmla="*/ 332543 h 5149207"/>
                      <a:gd name="connsiteX9" fmla="*/ 1597823 w 2269831"/>
                      <a:gd name="connsiteY9" fmla="*/ 0 h 5149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69831" h="5149207" fill="none" extrusionOk="0">
                        <a:moveTo>
                          <a:pt x="1597823" y="0"/>
                        </a:moveTo>
                        <a:cubicBezTo>
                          <a:pt x="2646685" y="1504854"/>
                          <a:pt x="2620103" y="4155908"/>
                          <a:pt x="1242358" y="5149207"/>
                        </a:cubicBezTo>
                        <a:cubicBezTo>
                          <a:pt x="1076550" y="5068383"/>
                          <a:pt x="979025" y="4884912"/>
                          <a:pt x="840662" y="4817452"/>
                        </a:cubicBezTo>
                        <a:cubicBezTo>
                          <a:pt x="702299" y="4749992"/>
                          <a:pt x="589979" y="4607390"/>
                          <a:pt x="438966" y="4485697"/>
                        </a:cubicBezTo>
                        <a:cubicBezTo>
                          <a:pt x="287953" y="4364004"/>
                          <a:pt x="124789" y="4182560"/>
                          <a:pt x="0" y="4123160"/>
                        </a:cubicBezTo>
                        <a:cubicBezTo>
                          <a:pt x="44685" y="4055732"/>
                          <a:pt x="101251" y="4036088"/>
                          <a:pt x="146115" y="3934563"/>
                        </a:cubicBezTo>
                        <a:cubicBezTo>
                          <a:pt x="751975" y="3107594"/>
                          <a:pt x="818623" y="1778699"/>
                          <a:pt x="225336" y="867504"/>
                        </a:cubicBezTo>
                        <a:cubicBezTo>
                          <a:pt x="405953" y="699342"/>
                          <a:pt x="478152" y="769345"/>
                          <a:pt x="641657" y="604361"/>
                        </a:cubicBezTo>
                        <a:cubicBezTo>
                          <a:pt x="805162" y="439377"/>
                          <a:pt x="973115" y="454970"/>
                          <a:pt x="1071703" y="332543"/>
                        </a:cubicBezTo>
                        <a:cubicBezTo>
                          <a:pt x="1170291" y="210116"/>
                          <a:pt x="1451067" y="121083"/>
                          <a:pt x="1597823" y="0"/>
                        </a:cubicBezTo>
                        <a:close/>
                      </a:path>
                      <a:path w="2269831" h="5149207" stroke="0" extrusionOk="0">
                        <a:moveTo>
                          <a:pt x="1597823" y="0"/>
                        </a:moveTo>
                        <a:cubicBezTo>
                          <a:pt x="2328153" y="1428436"/>
                          <a:pt x="2046869" y="3839525"/>
                          <a:pt x="1242358" y="5149207"/>
                        </a:cubicBezTo>
                        <a:cubicBezTo>
                          <a:pt x="998806" y="5017230"/>
                          <a:pt x="963613" y="4836269"/>
                          <a:pt x="803392" y="4786670"/>
                        </a:cubicBezTo>
                        <a:cubicBezTo>
                          <a:pt x="643171" y="4737071"/>
                          <a:pt x="583726" y="4531889"/>
                          <a:pt x="401696" y="4454915"/>
                        </a:cubicBezTo>
                        <a:cubicBezTo>
                          <a:pt x="219666" y="4377941"/>
                          <a:pt x="190101" y="4205103"/>
                          <a:pt x="0" y="4123160"/>
                        </a:cubicBezTo>
                        <a:cubicBezTo>
                          <a:pt x="49909" y="4030746"/>
                          <a:pt x="106392" y="3987229"/>
                          <a:pt x="146115" y="3934563"/>
                        </a:cubicBezTo>
                        <a:cubicBezTo>
                          <a:pt x="654347" y="3026309"/>
                          <a:pt x="614469" y="2046931"/>
                          <a:pt x="225336" y="867504"/>
                        </a:cubicBezTo>
                        <a:cubicBezTo>
                          <a:pt x="321223" y="758340"/>
                          <a:pt x="497617" y="696651"/>
                          <a:pt x="655382" y="595686"/>
                        </a:cubicBezTo>
                        <a:cubicBezTo>
                          <a:pt x="813147" y="494721"/>
                          <a:pt x="926335" y="443827"/>
                          <a:pt x="1112878" y="306518"/>
                        </a:cubicBezTo>
                        <a:cubicBezTo>
                          <a:pt x="1299421" y="169209"/>
                          <a:pt x="1492990" y="83147"/>
                          <a:pt x="1597823" y="0"/>
                        </a:cubicBezTo>
                        <a:close/>
                      </a:path>
                    </a:pathLst>
                  </a:custGeom>
                  <ask:type>
                    <ask:lineSketchNone/>
                  </ask:type>
                </ask:lineSketchStyleProps>
              </a:ext>
            </a:extLst>
          </a:ln>
        </p:spPr>
      </p:pic>
      <p:pic>
        <p:nvPicPr>
          <p:cNvPr id="37" name="sou_capaz" descr="Two men sitting on a bench&#10;&#10;Description automatically generated">
            <a:extLst>
              <a:ext uri="{FF2B5EF4-FFF2-40B4-BE49-F238E27FC236}">
                <a16:creationId xmlns:a16="http://schemas.microsoft.com/office/drawing/2014/main" id="{77A850BD-2E3D-DFE2-C54A-0EE2BD6B4ECA}"/>
              </a:ext>
            </a:extLst>
          </p:cNvPr>
          <p:cNvPicPr>
            <a:picLocks noChangeAspect="1"/>
          </p:cNvPicPr>
          <p:nvPr/>
        </p:nvPicPr>
        <p:blipFill rotWithShape="1">
          <a:blip r:embed="rId6">
            <a:extLst>
              <a:ext uri="{28A0092B-C50C-407E-A947-70E740481C1C}">
                <a14:useLocalDpi xmlns:a14="http://schemas.microsoft.com/office/drawing/2010/main" val="0"/>
              </a:ext>
            </a:extLst>
          </a:blip>
          <a:srcRect l="25658" t="1041" r="32823" b="-287"/>
          <a:stretch/>
        </p:blipFill>
        <p:spPr>
          <a:xfrm rot="3096731">
            <a:off x="10132664" y="5338076"/>
            <a:ext cx="2159144" cy="5161385"/>
          </a:xfrm>
          <a:custGeom>
            <a:avLst/>
            <a:gdLst>
              <a:gd name="connsiteX0" fmla="*/ 966012 w 1565439"/>
              <a:gd name="connsiteY0" fmla="*/ 0 h 3742147"/>
              <a:gd name="connsiteX1" fmla="*/ 945602 w 1565439"/>
              <a:gd name="connsiteY1" fmla="*/ 3742147 h 3742147"/>
              <a:gd name="connsiteX2" fmla="*/ 0 w 1565439"/>
              <a:gd name="connsiteY2" fmla="*/ 3040977 h 3742147"/>
              <a:gd name="connsiteX3" fmla="*/ 107963 w 1565439"/>
              <a:gd name="connsiteY3" fmla="*/ 819155 h 3742147"/>
              <a:gd name="connsiteX4" fmla="*/ 12479 w 1565439"/>
              <a:gd name="connsiteY4" fmla="*/ 674922 h 3742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5439" h="3742147">
                <a:moveTo>
                  <a:pt x="966012" y="0"/>
                </a:moveTo>
                <a:cubicBezTo>
                  <a:pt x="1772707" y="1127059"/>
                  <a:pt x="1764467" y="2637821"/>
                  <a:pt x="945602" y="3742147"/>
                </a:cubicBezTo>
                <a:lnTo>
                  <a:pt x="0" y="3040977"/>
                </a:lnTo>
                <a:cubicBezTo>
                  <a:pt x="495087" y="2373299"/>
                  <a:pt x="510267" y="1496713"/>
                  <a:pt x="107963" y="819155"/>
                </a:cubicBezTo>
                <a:lnTo>
                  <a:pt x="12479" y="674922"/>
                </a:lnTo>
                <a:close/>
              </a:path>
            </a:pathLst>
          </a:custGeom>
          <a:ln w="9525" cap="sq" cmpd="sng">
            <a:solidFill>
              <a:srgbClr val="996633"/>
            </a:solidFill>
            <a:prstDash val="solid"/>
            <a:extLst>
              <a:ext uri="{C807C97D-BFC1-408E-A445-0C87EB9F89A2}">
                <ask:lineSketchStyleProps xmlns:ask="http://schemas.microsoft.com/office/drawing/2018/sketchyshapes" sd="1670402538">
                  <a:custGeom>
                    <a:avLst/>
                    <a:gdLst>
                      <a:gd name="connsiteX0" fmla="*/ 1332379 w 2159144"/>
                      <a:gd name="connsiteY0" fmla="*/ 0 h 5161385"/>
                      <a:gd name="connsiteX1" fmla="*/ 1304228 w 2159144"/>
                      <a:gd name="connsiteY1" fmla="*/ 5161385 h 5161385"/>
                      <a:gd name="connsiteX2" fmla="*/ 882528 w 2159144"/>
                      <a:gd name="connsiteY2" fmla="*/ 4848691 h 5161385"/>
                      <a:gd name="connsiteX3" fmla="*/ 434743 w 2159144"/>
                      <a:gd name="connsiteY3" fmla="*/ 4516655 h 5161385"/>
                      <a:gd name="connsiteX4" fmla="*/ 0 w 2159144"/>
                      <a:gd name="connsiteY4" fmla="*/ 4194290 h 5161385"/>
                      <a:gd name="connsiteX5" fmla="*/ 148908 w 2159144"/>
                      <a:gd name="connsiteY5" fmla="*/ 1129825 h 5161385"/>
                      <a:gd name="connsiteX6" fmla="*/ 17211 w 2159144"/>
                      <a:gd name="connsiteY6" fmla="*/ 930891 h 5161385"/>
                      <a:gd name="connsiteX7" fmla="*/ 455600 w 2159144"/>
                      <a:gd name="connsiteY7" fmla="*/ 620594 h 5161385"/>
                      <a:gd name="connsiteX8" fmla="*/ 907141 w 2159144"/>
                      <a:gd name="connsiteY8" fmla="*/ 300988 h 5161385"/>
                      <a:gd name="connsiteX9" fmla="*/ 1332379 w 2159144"/>
                      <a:gd name="connsiteY9" fmla="*/ 0 h 5161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9144" h="5161385" fill="none" extrusionOk="0">
                        <a:moveTo>
                          <a:pt x="1332379" y="0"/>
                        </a:moveTo>
                        <a:cubicBezTo>
                          <a:pt x="2276772" y="2089535"/>
                          <a:pt x="2310500" y="3596152"/>
                          <a:pt x="1304228" y="5161385"/>
                        </a:cubicBezTo>
                        <a:cubicBezTo>
                          <a:pt x="1182044" y="5102468"/>
                          <a:pt x="1095351" y="4948426"/>
                          <a:pt x="882528" y="4848691"/>
                        </a:cubicBezTo>
                        <a:cubicBezTo>
                          <a:pt x="669705" y="4748956"/>
                          <a:pt x="579417" y="4593834"/>
                          <a:pt x="434743" y="4516655"/>
                        </a:cubicBezTo>
                        <a:cubicBezTo>
                          <a:pt x="290069" y="4439476"/>
                          <a:pt x="232201" y="4332163"/>
                          <a:pt x="0" y="4194290"/>
                        </a:cubicBezTo>
                        <a:cubicBezTo>
                          <a:pt x="517359" y="3299553"/>
                          <a:pt x="815778" y="2220767"/>
                          <a:pt x="148908" y="1129825"/>
                        </a:cubicBezTo>
                        <a:cubicBezTo>
                          <a:pt x="74022" y="1058393"/>
                          <a:pt x="83019" y="998188"/>
                          <a:pt x="17211" y="930891"/>
                        </a:cubicBezTo>
                        <a:cubicBezTo>
                          <a:pt x="193853" y="789455"/>
                          <a:pt x="352171" y="702406"/>
                          <a:pt x="455600" y="620594"/>
                        </a:cubicBezTo>
                        <a:cubicBezTo>
                          <a:pt x="559029" y="538782"/>
                          <a:pt x="786989" y="424277"/>
                          <a:pt x="907141" y="300988"/>
                        </a:cubicBezTo>
                        <a:cubicBezTo>
                          <a:pt x="1027293" y="177699"/>
                          <a:pt x="1212949" y="100976"/>
                          <a:pt x="1332379" y="0"/>
                        </a:cubicBezTo>
                        <a:close/>
                      </a:path>
                      <a:path w="2159144" h="5161385" stroke="0" extrusionOk="0">
                        <a:moveTo>
                          <a:pt x="1332379" y="0"/>
                        </a:moveTo>
                        <a:cubicBezTo>
                          <a:pt x="2273821" y="1560847"/>
                          <a:pt x="2718264" y="3704114"/>
                          <a:pt x="1304228" y="5161385"/>
                        </a:cubicBezTo>
                        <a:cubicBezTo>
                          <a:pt x="1159708" y="5110807"/>
                          <a:pt x="1068975" y="4961709"/>
                          <a:pt x="882528" y="4848691"/>
                        </a:cubicBezTo>
                        <a:cubicBezTo>
                          <a:pt x="696081" y="4735673"/>
                          <a:pt x="694064" y="4650866"/>
                          <a:pt x="486912" y="4555339"/>
                        </a:cubicBezTo>
                        <a:cubicBezTo>
                          <a:pt x="279760" y="4459812"/>
                          <a:pt x="237657" y="4362961"/>
                          <a:pt x="0" y="4194290"/>
                        </a:cubicBezTo>
                        <a:cubicBezTo>
                          <a:pt x="550575" y="3339062"/>
                          <a:pt x="819684" y="2140958"/>
                          <a:pt x="148908" y="1129825"/>
                        </a:cubicBezTo>
                        <a:cubicBezTo>
                          <a:pt x="97114" y="1074727"/>
                          <a:pt x="72575" y="990366"/>
                          <a:pt x="17211" y="930891"/>
                        </a:cubicBezTo>
                        <a:cubicBezTo>
                          <a:pt x="146727" y="780492"/>
                          <a:pt x="315143" y="731647"/>
                          <a:pt x="442449" y="629903"/>
                        </a:cubicBezTo>
                        <a:cubicBezTo>
                          <a:pt x="569755" y="528159"/>
                          <a:pt x="776368" y="436782"/>
                          <a:pt x="867686" y="328915"/>
                        </a:cubicBezTo>
                        <a:cubicBezTo>
                          <a:pt x="959004" y="221048"/>
                          <a:pt x="1243325" y="146246"/>
                          <a:pt x="1332379" y="0"/>
                        </a:cubicBezTo>
                        <a:close/>
                      </a:path>
                    </a:pathLst>
                  </a:custGeom>
                  <ask:type>
                    <ask:lineSketchNone/>
                  </ask:type>
                </ask:lineSketchStyleProps>
              </a:ext>
            </a:extLst>
          </a:ln>
        </p:spPr>
      </p:pic>
      <p:pic>
        <p:nvPicPr>
          <p:cNvPr id="38" name="proposito" descr="A group of men smiling&#10;&#10;Description automatically generated">
            <a:extLst>
              <a:ext uri="{FF2B5EF4-FFF2-40B4-BE49-F238E27FC236}">
                <a16:creationId xmlns:a16="http://schemas.microsoft.com/office/drawing/2014/main" id="{214F4421-F02C-2970-6FE1-8C508A38AAA1}"/>
              </a:ext>
            </a:extLst>
          </p:cNvPr>
          <p:cNvPicPr>
            <a:picLocks noChangeAspect="1"/>
          </p:cNvPicPr>
          <p:nvPr/>
        </p:nvPicPr>
        <p:blipFill rotWithShape="1">
          <a:blip r:embed="rId7">
            <a:extLst>
              <a:ext uri="{28A0092B-C50C-407E-A947-70E740481C1C}">
                <a14:useLocalDpi xmlns:a14="http://schemas.microsoft.com/office/drawing/2010/main" val="0"/>
              </a:ext>
            </a:extLst>
          </a:blip>
          <a:srcRect l="26847" t="3334" r="32873" b="213"/>
          <a:stretch/>
        </p:blipFill>
        <p:spPr>
          <a:xfrm rot="20365993">
            <a:off x="11227204" y="1469298"/>
            <a:ext cx="2165989" cy="5186721"/>
          </a:xfrm>
          <a:custGeom>
            <a:avLst/>
            <a:gdLst>
              <a:gd name="connsiteX0" fmla="*/ 992555 w 1570402"/>
              <a:gd name="connsiteY0" fmla="*/ 0 h 3760516"/>
              <a:gd name="connsiteX1" fmla="*/ 934360 w 1570402"/>
              <a:gd name="connsiteY1" fmla="*/ 3760516 h 3760516"/>
              <a:gd name="connsiteX2" fmla="*/ 0 w 1570402"/>
              <a:gd name="connsiteY2" fmla="*/ 3059293 h 3760516"/>
              <a:gd name="connsiteX3" fmla="*/ 15568 w 1570402"/>
              <a:gd name="connsiteY3" fmla="*/ 3039841 h 3760516"/>
              <a:gd name="connsiteX4" fmla="*/ 294409 w 1570402"/>
              <a:gd name="connsiteY4" fmla="*/ 2498618 h 3760516"/>
              <a:gd name="connsiteX5" fmla="*/ 104717 w 1570402"/>
              <a:gd name="connsiteY5" fmla="*/ 784424 h 3760516"/>
              <a:gd name="connsiteX6" fmla="*/ 35581 w 1570402"/>
              <a:gd name="connsiteY6" fmla="*/ 682802 h 3760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402" h="3760516">
                <a:moveTo>
                  <a:pt x="992555" y="0"/>
                </a:moveTo>
                <a:cubicBezTo>
                  <a:pt x="1783948" y="1129421"/>
                  <a:pt x="1760455" y="2647600"/>
                  <a:pt x="934360" y="3760516"/>
                </a:cubicBezTo>
                <a:lnTo>
                  <a:pt x="0" y="3059293"/>
                </a:lnTo>
                <a:lnTo>
                  <a:pt x="15568" y="3039841"/>
                </a:lnTo>
                <a:cubicBezTo>
                  <a:pt x="132189" y="2878548"/>
                  <a:pt x="227060" y="2697180"/>
                  <a:pt x="294409" y="2498618"/>
                </a:cubicBezTo>
                <a:cubicBezTo>
                  <a:pt x="496457" y="1902931"/>
                  <a:pt x="407780" y="1279375"/>
                  <a:pt x="104717" y="784424"/>
                </a:cubicBezTo>
                <a:lnTo>
                  <a:pt x="35581" y="682802"/>
                </a:lnTo>
                <a:close/>
              </a:path>
            </a:pathLst>
          </a:custGeom>
          <a:ln w="9525" cap="sq" cmpd="sng">
            <a:solidFill>
              <a:srgbClr val="996633"/>
            </a:solidFill>
            <a:prstDash val="solid"/>
            <a:extLst>
              <a:ext uri="{C807C97D-BFC1-408E-A445-0C87EB9F89A2}">
                <ask:lineSketchStyleProps xmlns:ask="http://schemas.microsoft.com/office/drawing/2018/sketchyshapes" sd="1927782525">
                  <a:custGeom>
                    <a:avLst/>
                    <a:gdLst>
                      <a:gd name="connsiteX0" fmla="*/ 1368989 w 2165989"/>
                      <a:gd name="connsiteY0" fmla="*/ 0 h 5186721"/>
                      <a:gd name="connsiteX1" fmla="*/ 1288723 w 2165989"/>
                      <a:gd name="connsiteY1" fmla="*/ 5186721 h 5186721"/>
                      <a:gd name="connsiteX2" fmla="*/ 846261 w 2165989"/>
                      <a:gd name="connsiteY2" fmla="*/ 4854660 h 5186721"/>
                      <a:gd name="connsiteX3" fmla="*/ 403800 w 2165989"/>
                      <a:gd name="connsiteY3" fmla="*/ 4522599 h 5186721"/>
                      <a:gd name="connsiteX4" fmla="*/ 0 w 2165989"/>
                      <a:gd name="connsiteY4" fmla="*/ 4219553 h 5186721"/>
                      <a:gd name="connsiteX5" fmla="*/ 21472 w 2165989"/>
                      <a:gd name="connsiteY5" fmla="*/ 4192724 h 5186721"/>
                      <a:gd name="connsiteX6" fmla="*/ 406065 w 2165989"/>
                      <a:gd name="connsiteY6" fmla="*/ 3446238 h 5186721"/>
                      <a:gd name="connsiteX7" fmla="*/ 144431 w 2165989"/>
                      <a:gd name="connsiteY7" fmla="*/ 1081922 h 5186721"/>
                      <a:gd name="connsiteX8" fmla="*/ 49075 w 2165989"/>
                      <a:gd name="connsiteY8" fmla="*/ 941759 h 5186721"/>
                      <a:gd name="connsiteX9" fmla="*/ 449449 w 2165989"/>
                      <a:gd name="connsiteY9" fmla="*/ 656092 h 5186721"/>
                      <a:gd name="connsiteX10" fmla="*/ 863022 w 2165989"/>
                      <a:gd name="connsiteY10" fmla="*/ 361008 h 5186721"/>
                      <a:gd name="connsiteX11" fmla="*/ 1368989 w 2165989"/>
                      <a:gd name="connsiteY11" fmla="*/ 0 h 5186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5989" h="5186721" fill="none" extrusionOk="0">
                        <a:moveTo>
                          <a:pt x="1368989" y="0"/>
                        </a:moveTo>
                        <a:cubicBezTo>
                          <a:pt x="2607287" y="1567033"/>
                          <a:pt x="2631399" y="3399292"/>
                          <a:pt x="1288723" y="5186721"/>
                        </a:cubicBezTo>
                        <a:cubicBezTo>
                          <a:pt x="1065671" y="5088301"/>
                          <a:pt x="1100389" y="4964059"/>
                          <a:pt x="846261" y="4854660"/>
                        </a:cubicBezTo>
                        <a:cubicBezTo>
                          <a:pt x="592133" y="4745261"/>
                          <a:pt x="618498" y="4635872"/>
                          <a:pt x="403800" y="4522599"/>
                        </a:cubicBezTo>
                        <a:cubicBezTo>
                          <a:pt x="189102" y="4409326"/>
                          <a:pt x="149596" y="4310851"/>
                          <a:pt x="0" y="4219553"/>
                        </a:cubicBezTo>
                        <a:cubicBezTo>
                          <a:pt x="10292" y="4206665"/>
                          <a:pt x="16126" y="4203417"/>
                          <a:pt x="21472" y="4192724"/>
                        </a:cubicBezTo>
                        <a:cubicBezTo>
                          <a:pt x="255738" y="3936190"/>
                          <a:pt x="345512" y="3691394"/>
                          <a:pt x="406065" y="3446238"/>
                        </a:cubicBezTo>
                        <a:cubicBezTo>
                          <a:pt x="496593" y="2684060"/>
                          <a:pt x="625522" y="1847090"/>
                          <a:pt x="144431" y="1081922"/>
                        </a:cubicBezTo>
                        <a:cubicBezTo>
                          <a:pt x="89316" y="1019451"/>
                          <a:pt x="98273" y="984479"/>
                          <a:pt x="49075" y="941759"/>
                        </a:cubicBezTo>
                        <a:cubicBezTo>
                          <a:pt x="138150" y="865845"/>
                          <a:pt x="282181" y="804277"/>
                          <a:pt x="449449" y="656092"/>
                        </a:cubicBezTo>
                        <a:cubicBezTo>
                          <a:pt x="616717" y="507907"/>
                          <a:pt x="687482" y="516193"/>
                          <a:pt x="863022" y="361008"/>
                        </a:cubicBezTo>
                        <a:cubicBezTo>
                          <a:pt x="1038561" y="205823"/>
                          <a:pt x="1177699" y="184060"/>
                          <a:pt x="1368989" y="0"/>
                        </a:cubicBezTo>
                        <a:close/>
                      </a:path>
                      <a:path w="2165989" h="5186721" stroke="0" extrusionOk="0">
                        <a:moveTo>
                          <a:pt x="1368989" y="0"/>
                        </a:moveTo>
                        <a:cubicBezTo>
                          <a:pt x="2677455" y="1605025"/>
                          <a:pt x="2420264" y="3956902"/>
                          <a:pt x="1288723" y="5186721"/>
                        </a:cubicBezTo>
                        <a:cubicBezTo>
                          <a:pt x="1126003" y="5069533"/>
                          <a:pt x="1006382" y="4921309"/>
                          <a:pt x="884923" y="4883675"/>
                        </a:cubicBezTo>
                        <a:cubicBezTo>
                          <a:pt x="763464" y="4846041"/>
                          <a:pt x="677803" y="4664218"/>
                          <a:pt x="429574" y="4541942"/>
                        </a:cubicBezTo>
                        <a:cubicBezTo>
                          <a:pt x="181345" y="4419666"/>
                          <a:pt x="209538" y="4334954"/>
                          <a:pt x="0" y="4219553"/>
                        </a:cubicBezTo>
                        <a:cubicBezTo>
                          <a:pt x="4536" y="4213312"/>
                          <a:pt x="17283" y="4198450"/>
                          <a:pt x="21472" y="4192724"/>
                        </a:cubicBezTo>
                        <a:cubicBezTo>
                          <a:pt x="184340" y="3951611"/>
                          <a:pt x="271170" y="3652862"/>
                          <a:pt x="406065" y="3446238"/>
                        </a:cubicBezTo>
                        <a:cubicBezTo>
                          <a:pt x="790897" y="2725754"/>
                          <a:pt x="645991" y="1562419"/>
                          <a:pt x="144431" y="1081922"/>
                        </a:cubicBezTo>
                        <a:cubicBezTo>
                          <a:pt x="84029" y="1022680"/>
                          <a:pt x="89315" y="969186"/>
                          <a:pt x="49075" y="941759"/>
                        </a:cubicBezTo>
                        <a:cubicBezTo>
                          <a:pt x="128063" y="847936"/>
                          <a:pt x="413573" y="728338"/>
                          <a:pt x="489046" y="627839"/>
                        </a:cubicBezTo>
                        <a:cubicBezTo>
                          <a:pt x="564519" y="527340"/>
                          <a:pt x="759248" y="504073"/>
                          <a:pt x="889420" y="342172"/>
                        </a:cubicBezTo>
                        <a:cubicBezTo>
                          <a:pt x="1019592" y="180271"/>
                          <a:pt x="1233727" y="111911"/>
                          <a:pt x="1368989" y="0"/>
                        </a:cubicBezTo>
                        <a:close/>
                      </a:path>
                    </a:pathLst>
                  </a:custGeom>
                  <ask:type>
                    <ask:lineSketchNone/>
                  </ask:type>
                </ask:lineSketchStyleProps>
              </a:ext>
            </a:extLst>
          </a:ln>
        </p:spPr>
      </p:pic>
      <p:pic>
        <p:nvPicPr>
          <p:cNvPr id="39" name="onde_vou" descr="Two men walking down a street&#10;&#10;Description automatically generated">
            <a:extLst>
              <a:ext uri="{FF2B5EF4-FFF2-40B4-BE49-F238E27FC236}">
                <a16:creationId xmlns:a16="http://schemas.microsoft.com/office/drawing/2014/main" id="{295CF223-B9EC-73B5-80FD-0FEAA9ED4A69}"/>
              </a:ext>
            </a:extLst>
          </p:cNvPr>
          <p:cNvPicPr>
            <a:picLocks noChangeAspect="1"/>
          </p:cNvPicPr>
          <p:nvPr/>
        </p:nvPicPr>
        <p:blipFill rotWithShape="1">
          <a:blip r:embed="rId8">
            <a:extLst>
              <a:ext uri="{28A0092B-C50C-407E-A947-70E740481C1C}">
                <a14:useLocalDpi xmlns:a14="http://schemas.microsoft.com/office/drawing/2010/main" val="0"/>
              </a:ext>
            </a:extLst>
          </a:blip>
          <a:srcRect l="21993" t="2220" r="37822" b="2817"/>
          <a:stretch/>
        </p:blipFill>
        <p:spPr>
          <a:xfrm rot="16052527">
            <a:off x="7934840" y="-770920"/>
            <a:ext cx="2177197" cy="5145092"/>
          </a:xfrm>
          <a:custGeom>
            <a:avLst/>
            <a:gdLst>
              <a:gd name="connsiteX0" fmla="*/ 987270 w 1578528"/>
              <a:gd name="connsiteY0" fmla="*/ 0 h 3730334"/>
              <a:gd name="connsiteX1" fmla="*/ 946431 w 1578528"/>
              <a:gd name="connsiteY1" fmla="*/ 3730334 h 3730334"/>
              <a:gd name="connsiteX2" fmla="*/ 0 w 1578528"/>
              <a:gd name="connsiteY2" fmla="*/ 3032992 h 3730334"/>
              <a:gd name="connsiteX3" fmla="*/ 43145 w 1578528"/>
              <a:gd name="connsiteY3" fmla="*/ 2977092 h 3730334"/>
              <a:gd name="connsiteX4" fmla="*/ 401209 w 1578528"/>
              <a:gd name="connsiteY4" fmla="*/ 1858975 h 3730334"/>
              <a:gd name="connsiteX5" fmla="*/ 67710 w 1578528"/>
              <a:gd name="connsiteY5" fmla="*/ 733285 h 3730334"/>
              <a:gd name="connsiteX6" fmla="*/ 25798 w 1578528"/>
              <a:gd name="connsiteY6" fmla="*/ 676455 h 373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8528" h="3730334">
                <a:moveTo>
                  <a:pt x="987270" y="0"/>
                </a:moveTo>
                <a:cubicBezTo>
                  <a:pt x="1790413" y="1121097"/>
                  <a:pt x="1773926" y="2627089"/>
                  <a:pt x="946431" y="3730334"/>
                </a:cubicBezTo>
                <a:lnTo>
                  <a:pt x="0" y="3032992"/>
                </a:lnTo>
                <a:lnTo>
                  <a:pt x="43145" y="2977092"/>
                </a:lnTo>
                <a:cubicBezTo>
                  <a:pt x="264960" y="2659229"/>
                  <a:pt x="396659" y="2274553"/>
                  <a:pt x="401209" y="1858975"/>
                </a:cubicBezTo>
                <a:cubicBezTo>
                  <a:pt x="405758" y="1443396"/>
                  <a:pt x="282512" y="1055929"/>
                  <a:pt x="67710" y="733285"/>
                </a:cubicBezTo>
                <a:lnTo>
                  <a:pt x="25798" y="676455"/>
                </a:lnTo>
                <a:close/>
              </a:path>
            </a:pathLst>
          </a:custGeom>
          <a:ln w="9525" cap="sq" cmpd="sng">
            <a:solidFill>
              <a:srgbClr val="996633"/>
            </a:solidFill>
            <a:prstDash val="solid"/>
            <a:extLst>
              <a:ext uri="{C807C97D-BFC1-408E-A445-0C87EB9F89A2}">
                <ask:lineSketchStyleProps xmlns:ask="http://schemas.microsoft.com/office/drawing/2018/sketchyshapes" sd="3761857064">
                  <a:custGeom>
                    <a:avLst/>
                    <a:gdLst>
                      <a:gd name="connsiteX0" fmla="*/ 1361699 w 2177197"/>
                      <a:gd name="connsiteY0" fmla="*/ 0 h 5145092"/>
                      <a:gd name="connsiteX1" fmla="*/ 1305372 w 2177197"/>
                      <a:gd name="connsiteY1" fmla="*/ 5145092 h 5145092"/>
                      <a:gd name="connsiteX2" fmla="*/ 857194 w 2177197"/>
                      <a:gd name="connsiteY2" fmla="*/ 4814869 h 5145092"/>
                      <a:gd name="connsiteX3" fmla="*/ 409017 w 2177197"/>
                      <a:gd name="connsiteY3" fmla="*/ 4484646 h 5145092"/>
                      <a:gd name="connsiteX4" fmla="*/ 0 w 2177197"/>
                      <a:gd name="connsiteY4" fmla="*/ 4183277 h 5145092"/>
                      <a:gd name="connsiteX5" fmla="*/ 59508 w 2177197"/>
                      <a:gd name="connsiteY5" fmla="*/ 4106177 h 5145092"/>
                      <a:gd name="connsiteX6" fmla="*/ 553370 w 2177197"/>
                      <a:gd name="connsiteY6" fmla="*/ 2564005 h 5145092"/>
                      <a:gd name="connsiteX7" fmla="*/ 93389 w 2177197"/>
                      <a:gd name="connsiteY7" fmla="*/ 1011389 h 5145092"/>
                      <a:gd name="connsiteX8" fmla="*/ 35582 w 2177197"/>
                      <a:gd name="connsiteY8" fmla="*/ 933005 h 5145092"/>
                      <a:gd name="connsiteX9" fmla="*/ 451099 w 2177197"/>
                      <a:gd name="connsiteY9" fmla="*/ 640663 h 5145092"/>
                      <a:gd name="connsiteX10" fmla="*/ 906399 w 2177197"/>
                      <a:gd name="connsiteY10" fmla="*/ 320332 h 5145092"/>
                      <a:gd name="connsiteX11" fmla="*/ 1361699 w 2177197"/>
                      <a:gd name="connsiteY11" fmla="*/ 0 h 514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7197" h="5145092" fill="none" extrusionOk="0">
                        <a:moveTo>
                          <a:pt x="1361699" y="0"/>
                        </a:moveTo>
                        <a:cubicBezTo>
                          <a:pt x="2516532" y="1565721"/>
                          <a:pt x="2154255" y="3629507"/>
                          <a:pt x="1305372" y="5145092"/>
                        </a:cubicBezTo>
                        <a:cubicBezTo>
                          <a:pt x="1162981" y="5111231"/>
                          <a:pt x="967577" y="4876586"/>
                          <a:pt x="857194" y="4814869"/>
                        </a:cubicBezTo>
                        <a:cubicBezTo>
                          <a:pt x="746811" y="4753152"/>
                          <a:pt x="614408" y="4607878"/>
                          <a:pt x="409017" y="4484646"/>
                        </a:cubicBezTo>
                        <a:cubicBezTo>
                          <a:pt x="203625" y="4361414"/>
                          <a:pt x="137144" y="4211805"/>
                          <a:pt x="0" y="4183277"/>
                        </a:cubicBezTo>
                        <a:cubicBezTo>
                          <a:pt x="25486" y="4141586"/>
                          <a:pt x="37436" y="4150648"/>
                          <a:pt x="59508" y="4106177"/>
                        </a:cubicBezTo>
                        <a:cubicBezTo>
                          <a:pt x="439645" y="3727858"/>
                          <a:pt x="539749" y="3080847"/>
                          <a:pt x="553370" y="2564005"/>
                        </a:cubicBezTo>
                        <a:cubicBezTo>
                          <a:pt x="530493" y="2000413"/>
                          <a:pt x="437736" y="1532829"/>
                          <a:pt x="93389" y="1011389"/>
                        </a:cubicBezTo>
                        <a:cubicBezTo>
                          <a:pt x="73462" y="1000193"/>
                          <a:pt x="56574" y="953758"/>
                          <a:pt x="35582" y="933005"/>
                        </a:cubicBezTo>
                        <a:cubicBezTo>
                          <a:pt x="99885" y="842503"/>
                          <a:pt x="375574" y="764221"/>
                          <a:pt x="451099" y="640663"/>
                        </a:cubicBezTo>
                        <a:cubicBezTo>
                          <a:pt x="526624" y="517105"/>
                          <a:pt x="748131" y="450936"/>
                          <a:pt x="906399" y="320332"/>
                        </a:cubicBezTo>
                        <a:cubicBezTo>
                          <a:pt x="1064667" y="189727"/>
                          <a:pt x="1170199" y="192199"/>
                          <a:pt x="1361699" y="0"/>
                        </a:cubicBezTo>
                        <a:close/>
                      </a:path>
                      <a:path w="2177197" h="5145092" stroke="0" extrusionOk="0">
                        <a:moveTo>
                          <a:pt x="1361699" y="0"/>
                        </a:moveTo>
                        <a:cubicBezTo>
                          <a:pt x="2523032" y="1669640"/>
                          <a:pt x="2622099" y="3647763"/>
                          <a:pt x="1305372" y="5145092"/>
                        </a:cubicBezTo>
                        <a:cubicBezTo>
                          <a:pt x="1173120" y="5100210"/>
                          <a:pt x="1126946" y="4949751"/>
                          <a:pt x="909409" y="4853341"/>
                        </a:cubicBezTo>
                        <a:cubicBezTo>
                          <a:pt x="691872" y="4756931"/>
                          <a:pt x="585033" y="4554998"/>
                          <a:pt x="461231" y="4523118"/>
                        </a:cubicBezTo>
                        <a:cubicBezTo>
                          <a:pt x="337429" y="4491237"/>
                          <a:pt x="180749" y="4287197"/>
                          <a:pt x="0" y="4183277"/>
                        </a:cubicBezTo>
                        <a:cubicBezTo>
                          <a:pt x="24147" y="4143708"/>
                          <a:pt x="38841" y="4137827"/>
                          <a:pt x="59508" y="4106177"/>
                        </a:cubicBezTo>
                        <a:cubicBezTo>
                          <a:pt x="408421" y="3720000"/>
                          <a:pt x="587363" y="3122867"/>
                          <a:pt x="553370" y="2564005"/>
                        </a:cubicBezTo>
                        <a:cubicBezTo>
                          <a:pt x="427385" y="2021468"/>
                          <a:pt x="395699" y="1398292"/>
                          <a:pt x="93389" y="1011389"/>
                        </a:cubicBezTo>
                        <a:cubicBezTo>
                          <a:pt x="68564" y="995852"/>
                          <a:pt x="60396" y="960422"/>
                          <a:pt x="35582" y="933005"/>
                        </a:cubicBezTo>
                        <a:cubicBezTo>
                          <a:pt x="107974" y="812006"/>
                          <a:pt x="346659" y="755162"/>
                          <a:pt x="451099" y="640663"/>
                        </a:cubicBezTo>
                        <a:cubicBezTo>
                          <a:pt x="555539" y="526164"/>
                          <a:pt x="777920" y="449791"/>
                          <a:pt x="866615" y="348322"/>
                        </a:cubicBezTo>
                        <a:cubicBezTo>
                          <a:pt x="955310" y="246853"/>
                          <a:pt x="1212545" y="133173"/>
                          <a:pt x="1361699" y="0"/>
                        </a:cubicBezTo>
                        <a:close/>
                      </a:path>
                    </a:pathLst>
                  </a:custGeom>
                  <ask:type>
                    <ask:lineSketchNone/>
                  </ask:type>
                </ask:lineSketchStyleProps>
              </a:ext>
            </a:extLst>
          </a:ln>
        </p:spPr>
      </p:pic>
      <p:pic>
        <p:nvPicPr>
          <p:cNvPr id="40" name="acolhimento" descr="A group of people standing in a room&#10;&#10;Description automatically generated">
            <a:extLst>
              <a:ext uri="{FF2B5EF4-FFF2-40B4-BE49-F238E27FC236}">
                <a16:creationId xmlns:a16="http://schemas.microsoft.com/office/drawing/2014/main" id="{6E4589DB-D6D8-7C4F-EED2-01B9BDEDAFFA}"/>
              </a:ext>
            </a:extLst>
          </p:cNvPr>
          <p:cNvPicPr>
            <a:picLocks noChangeAspect="1"/>
          </p:cNvPicPr>
          <p:nvPr/>
        </p:nvPicPr>
        <p:blipFill rotWithShape="1">
          <a:blip r:embed="rId9">
            <a:extLst>
              <a:ext uri="{28A0092B-C50C-407E-A947-70E740481C1C}">
                <a14:useLocalDpi xmlns:a14="http://schemas.microsoft.com/office/drawing/2010/main" val="0"/>
              </a:ext>
            </a:extLst>
          </a:blip>
          <a:srcRect l="44954" t="4661" r="16417" b="2005"/>
          <a:stretch/>
        </p:blipFill>
        <p:spPr>
          <a:xfrm rot="11750209">
            <a:off x="4806147" y="1655388"/>
            <a:ext cx="2146997" cy="5187316"/>
          </a:xfrm>
          <a:custGeom>
            <a:avLst/>
            <a:gdLst>
              <a:gd name="connsiteX0" fmla="*/ 956025 w 1556632"/>
              <a:gd name="connsiteY0" fmla="*/ 0 h 3760947"/>
              <a:gd name="connsiteX1" fmla="*/ 944074 w 1556632"/>
              <a:gd name="connsiteY1" fmla="*/ 3760947 h 3760947"/>
              <a:gd name="connsiteX2" fmla="*/ 0 w 1556632"/>
              <a:gd name="connsiteY2" fmla="*/ 3060416 h 3760947"/>
              <a:gd name="connsiteX3" fmla="*/ 71020 w 1556632"/>
              <a:gd name="connsiteY3" fmla="*/ 2960101 h 3760947"/>
              <a:gd name="connsiteX4" fmla="*/ 292649 w 1556632"/>
              <a:gd name="connsiteY4" fmla="*/ 1249743 h 3760947"/>
              <a:gd name="connsiteX5" fmla="*/ 23952 w 1556632"/>
              <a:gd name="connsiteY5" fmla="*/ 703413 h 3760947"/>
              <a:gd name="connsiteX6" fmla="*/ 8749 w 1556632"/>
              <a:gd name="connsiteY6" fmla="*/ 683675 h 3760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6632" h="3760947">
                <a:moveTo>
                  <a:pt x="956025" y="0"/>
                </a:moveTo>
                <a:cubicBezTo>
                  <a:pt x="1761217" y="1128133"/>
                  <a:pt x="1756394" y="2646483"/>
                  <a:pt x="944074" y="3760947"/>
                </a:cubicBezTo>
                <a:lnTo>
                  <a:pt x="0" y="3060416"/>
                </a:lnTo>
                <a:lnTo>
                  <a:pt x="71020" y="2960101"/>
                </a:lnTo>
                <a:cubicBezTo>
                  <a:pt x="383260" y="2470889"/>
                  <a:pt x="483552" y="1849095"/>
                  <a:pt x="292649" y="1249743"/>
                </a:cubicBezTo>
                <a:cubicBezTo>
                  <a:pt x="229015" y="1049960"/>
                  <a:pt x="137545" y="866854"/>
                  <a:pt x="23952" y="703413"/>
                </a:cubicBezTo>
                <a:lnTo>
                  <a:pt x="8749" y="683675"/>
                </a:lnTo>
                <a:close/>
              </a:path>
            </a:pathLst>
          </a:custGeom>
          <a:ln w="9525" cap="sq" cmpd="sng">
            <a:solidFill>
              <a:srgbClr val="996633"/>
            </a:solidFill>
            <a:prstDash val="solid"/>
            <a:extLst>
              <a:ext uri="{C807C97D-BFC1-408E-A445-0C87EB9F89A2}">
                <ask:lineSketchStyleProps xmlns:ask="http://schemas.microsoft.com/office/drawing/2018/sketchyshapes" sd="1434351486">
                  <a:custGeom>
                    <a:avLst/>
                    <a:gdLst>
                      <a:gd name="connsiteX0" fmla="*/ 1318605 w 2146997"/>
                      <a:gd name="connsiteY0" fmla="*/ 0 h 5187316"/>
                      <a:gd name="connsiteX1" fmla="*/ 1302121 w 2146997"/>
                      <a:gd name="connsiteY1" fmla="*/ 5187316 h 5187316"/>
                      <a:gd name="connsiteX2" fmla="*/ 881102 w 2146997"/>
                      <a:gd name="connsiteY2" fmla="*/ 4874907 h 5187316"/>
                      <a:gd name="connsiteX3" fmla="*/ 447062 w 2146997"/>
                      <a:gd name="connsiteY3" fmla="*/ 4552836 h 5187316"/>
                      <a:gd name="connsiteX4" fmla="*/ 0 w 2146997"/>
                      <a:gd name="connsiteY4" fmla="*/ 4221103 h 5187316"/>
                      <a:gd name="connsiteX5" fmla="*/ 97954 w 2146997"/>
                      <a:gd name="connsiteY5" fmla="*/ 4082742 h 5187316"/>
                      <a:gd name="connsiteX6" fmla="*/ 403638 w 2146997"/>
                      <a:gd name="connsiteY6" fmla="*/ 1723717 h 5187316"/>
                      <a:gd name="connsiteX7" fmla="*/ 33035 w 2146997"/>
                      <a:gd name="connsiteY7" fmla="*/ 970187 h 5187316"/>
                      <a:gd name="connsiteX8" fmla="*/ 12067 w 2146997"/>
                      <a:gd name="connsiteY8" fmla="*/ 942964 h 5187316"/>
                      <a:gd name="connsiteX9" fmla="*/ 434514 w 2146997"/>
                      <a:gd name="connsiteY9" fmla="*/ 638072 h 5187316"/>
                      <a:gd name="connsiteX10" fmla="*/ 843896 w 2146997"/>
                      <a:gd name="connsiteY10" fmla="*/ 342610 h 5187316"/>
                      <a:gd name="connsiteX11" fmla="*/ 1318605 w 2146997"/>
                      <a:gd name="connsiteY11" fmla="*/ 0 h 5187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46997" h="5187316" fill="none" extrusionOk="0">
                        <a:moveTo>
                          <a:pt x="1318605" y="0"/>
                        </a:moveTo>
                        <a:cubicBezTo>
                          <a:pt x="2321243" y="2026336"/>
                          <a:pt x="2250402" y="3496751"/>
                          <a:pt x="1302121" y="5187316"/>
                        </a:cubicBezTo>
                        <a:cubicBezTo>
                          <a:pt x="1198177" y="5112178"/>
                          <a:pt x="1077903" y="4994581"/>
                          <a:pt x="881102" y="4874907"/>
                        </a:cubicBezTo>
                        <a:cubicBezTo>
                          <a:pt x="684301" y="4755233"/>
                          <a:pt x="671840" y="4703395"/>
                          <a:pt x="447062" y="4552836"/>
                        </a:cubicBezTo>
                        <a:cubicBezTo>
                          <a:pt x="222284" y="4402277"/>
                          <a:pt x="156497" y="4317710"/>
                          <a:pt x="0" y="4221103"/>
                        </a:cubicBezTo>
                        <a:cubicBezTo>
                          <a:pt x="29640" y="4150478"/>
                          <a:pt x="81079" y="4121311"/>
                          <a:pt x="97954" y="4082742"/>
                        </a:cubicBezTo>
                        <a:cubicBezTo>
                          <a:pt x="519103" y="3428062"/>
                          <a:pt x="469845" y="2499521"/>
                          <a:pt x="403638" y="1723717"/>
                        </a:cubicBezTo>
                        <a:cubicBezTo>
                          <a:pt x="324735" y="1431173"/>
                          <a:pt x="223660" y="1232078"/>
                          <a:pt x="33035" y="970187"/>
                        </a:cubicBezTo>
                        <a:cubicBezTo>
                          <a:pt x="23704" y="959036"/>
                          <a:pt x="17391" y="949628"/>
                          <a:pt x="12067" y="942964"/>
                        </a:cubicBezTo>
                        <a:cubicBezTo>
                          <a:pt x="125587" y="798901"/>
                          <a:pt x="328618" y="728214"/>
                          <a:pt x="434514" y="638072"/>
                        </a:cubicBezTo>
                        <a:cubicBezTo>
                          <a:pt x="540410" y="547930"/>
                          <a:pt x="676587" y="477159"/>
                          <a:pt x="843896" y="342610"/>
                        </a:cubicBezTo>
                        <a:cubicBezTo>
                          <a:pt x="1011205" y="208061"/>
                          <a:pt x="1207354" y="108189"/>
                          <a:pt x="1318605" y="0"/>
                        </a:cubicBezTo>
                        <a:close/>
                      </a:path>
                      <a:path w="2146997" h="5187316" stroke="0" extrusionOk="0">
                        <a:moveTo>
                          <a:pt x="1318605" y="0"/>
                        </a:moveTo>
                        <a:cubicBezTo>
                          <a:pt x="2357597" y="1509001"/>
                          <a:pt x="2276468" y="4006129"/>
                          <a:pt x="1302121" y="5187316"/>
                        </a:cubicBezTo>
                        <a:cubicBezTo>
                          <a:pt x="1041490" y="5062666"/>
                          <a:pt x="1080491" y="4969389"/>
                          <a:pt x="842038" y="4845921"/>
                        </a:cubicBezTo>
                        <a:cubicBezTo>
                          <a:pt x="603585" y="4722452"/>
                          <a:pt x="664537" y="4638906"/>
                          <a:pt x="421019" y="4533512"/>
                        </a:cubicBezTo>
                        <a:cubicBezTo>
                          <a:pt x="177501" y="4428118"/>
                          <a:pt x="199062" y="4356768"/>
                          <a:pt x="0" y="4221103"/>
                        </a:cubicBezTo>
                        <a:cubicBezTo>
                          <a:pt x="24910" y="4161796"/>
                          <a:pt x="66009" y="4154718"/>
                          <a:pt x="97954" y="4082742"/>
                        </a:cubicBezTo>
                        <a:cubicBezTo>
                          <a:pt x="658204" y="3455444"/>
                          <a:pt x="460623" y="2568519"/>
                          <a:pt x="403638" y="1723717"/>
                        </a:cubicBezTo>
                        <a:cubicBezTo>
                          <a:pt x="344376" y="1453967"/>
                          <a:pt x="154637" y="1162074"/>
                          <a:pt x="33035" y="970187"/>
                        </a:cubicBezTo>
                        <a:cubicBezTo>
                          <a:pt x="24664" y="960514"/>
                          <a:pt x="22102" y="953603"/>
                          <a:pt x="12067" y="942964"/>
                        </a:cubicBezTo>
                        <a:cubicBezTo>
                          <a:pt x="110257" y="850865"/>
                          <a:pt x="268912" y="765380"/>
                          <a:pt x="408384" y="656932"/>
                        </a:cubicBezTo>
                        <a:cubicBezTo>
                          <a:pt x="547856" y="548484"/>
                          <a:pt x="680131" y="504910"/>
                          <a:pt x="856962" y="333181"/>
                        </a:cubicBezTo>
                        <a:cubicBezTo>
                          <a:pt x="1033793" y="161452"/>
                          <a:pt x="1192242" y="166341"/>
                          <a:pt x="1318605" y="0"/>
                        </a:cubicBezTo>
                        <a:close/>
                      </a:path>
                    </a:pathLst>
                  </a:custGeom>
                  <ask:type>
                    <ask:lineSketchNone/>
                  </ask:type>
                </ask:lineSketchStyleProps>
              </a:ext>
            </a:extLst>
          </a:ln>
        </p:spPr>
      </p:pic>
      <p:sp>
        <p:nvSpPr>
          <p:cNvPr id="19" name="plano_sessao">
            <a:extLst>
              <a:ext uri="{FF2B5EF4-FFF2-40B4-BE49-F238E27FC236}">
                <a16:creationId xmlns:a16="http://schemas.microsoft.com/office/drawing/2014/main" id="{9A72180A-CE49-DE80-E183-8C06C2EC39AD}"/>
              </a:ext>
            </a:extLst>
          </p:cNvPr>
          <p:cNvSpPr txBox="1"/>
          <p:nvPr/>
        </p:nvSpPr>
        <p:spPr>
          <a:xfrm>
            <a:off x="6543909" y="3299108"/>
            <a:ext cx="5200181" cy="3693319"/>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Plano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err="1">
                <a:ln>
                  <a:noFill/>
                </a:ln>
                <a:solidFill>
                  <a:srgbClr val="000000"/>
                </a:solidFill>
                <a:effectLst/>
                <a:uLnTx/>
                <a:uFillTx/>
                <a:latin typeface="Inter" panose="020B0604020202020204" charset="0"/>
                <a:ea typeface="Inter" panose="020B0604020202020204" charset="0"/>
                <a:cs typeface="+mn-cs"/>
              </a:rPr>
              <a:t>Sessão</a:t>
            </a:r>
            <a:r>
              <a:rPr kumimoji="0" lang="en-US" sz="8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 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err="1">
                <a:ln>
                  <a:noFill/>
                </a:ln>
                <a:solidFill>
                  <a:srgbClr val="000000"/>
                </a:solidFill>
                <a:effectLst/>
                <a:uLnTx/>
                <a:uFillTx/>
                <a:latin typeface="Inter" panose="020B0604020202020204" charset="0"/>
                <a:ea typeface="Inter" panose="020B0604020202020204" charset="0"/>
                <a:cs typeface="+mn-cs"/>
              </a:rPr>
              <a:t>Sessão</a:t>
            </a:r>
            <a:endParaRPr kumimoji="0" lang="en-US" sz="8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endParaRPr>
          </a:p>
        </p:txBody>
      </p:sp>
    </p:spTree>
    <p:extLst>
      <p:ext uri="{BB962C8B-B14F-4D97-AF65-F5344CB8AC3E}">
        <p14:creationId xmlns:p14="http://schemas.microsoft.com/office/powerpoint/2010/main" val="2380001624"/>
      </p:ext>
    </p:extLst>
  </p:cSld>
  <p:clrMapOvr>
    <a:masterClrMapping/>
  </p:clrMapOvr>
  <p:transition spd="slow">
    <p:cover/>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aphicFrame>
        <p:nvGraphicFramePr>
          <p:cNvPr id="61" name="!!sessao_1_i">
            <a:extLst>
              <a:ext uri="{FF2B5EF4-FFF2-40B4-BE49-F238E27FC236}">
                <a16:creationId xmlns:a16="http://schemas.microsoft.com/office/drawing/2014/main" id="{F20E2BF2-CF28-4F85-8BCF-95489116E680}"/>
              </a:ext>
            </a:extLst>
          </p:cNvPr>
          <p:cNvGraphicFramePr>
            <a:graphicFrameLocks noGrp="1"/>
          </p:cNvGraphicFramePr>
          <p:nvPr>
            <p:custDataLst>
              <p:custData r:id="rId1"/>
            </p:custDataLst>
            <p:extLst>
              <p:ext uri="{D42A27DB-BD31-4B8C-83A1-F6EECF244321}">
                <p14:modId xmlns:p14="http://schemas.microsoft.com/office/powerpoint/2010/main" val="3070648449"/>
              </p:ext>
            </p:extLst>
          </p:nvPr>
        </p:nvGraphicFramePr>
        <p:xfrm>
          <a:off x="20530800" y="5752800"/>
          <a:ext cx="12037812" cy="4380170"/>
        </p:xfrm>
        <a:graphic>
          <a:graphicData uri="http://schemas.openxmlformats.org/drawingml/2006/table">
            <a:tbl>
              <a:tblPr firstRow="1" bandRow="1">
                <a:tableStyleId>{5C22544A-7EE6-4342-B048-85BDC9FD1C3A}</a:tableStyleId>
              </a:tblPr>
              <a:tblGrid>
                <a:gridCol w="3146223">
                  <a:extLst>
                    <a:ext uri="{9D8B030D-6E8A-4147-A177-3AD203B41FA5}">
                      <a16:colId xmlns:a16="http://schemas.microsoft.com/office/drawing/2014/main" val="1042611969"/>
                    </a:ext>
                  </a:extLst>
                </a:gridCol>
                <a:gridCol w="3352800">
                  <a:extLst>
                    <a:ext uri="{9D8B030D-6E8A-4147-A177-3AD203B41FA5}">
                      <a16:colId xmlns:a16="http://schemas.microsoft.com/office/drawing/2014/main" val="1972421895"/>
                    </a:ext>
                  </a:extLst>
                </a:gridCol>
                <a:gridCol w="3505200">
                  <a:extLst>
                    <a:ext uri="{9D8B030D-6E8A-4147-A177-3AD203B41FA5}">
                      <a16:colId xmlns:a16="http://schemas.microsoft.com/office/drawing/2014/main" val="962624468"/>
                    </a:ext>
                  </a:extLst>
                </a:gridCol>
                <a:gridCol w="2033589">
                  <a:extLst>
                    <a:ext uri="{9D8B030D-6E8A-4147-A177-3AD203B41FA5}">
                      <a16:colId xmlns:a16="http://schemas.microsoft.com/office/drawing/2014/main" val="2087318690"/>
                    </a:ext>
                  </a:extLst>
                </a:gridCol>
              </a:tblGrid>
              <a:tr h="4380170">
                <a:tc>
                  <a:txBody>
                    <a:bodyPr/>
                    <a:lstStyle/>
                    <a:p>
                      <a:pPr marL="0" lvl="0" indent="0">
                        <a:lnSpc>
                          <a:spcPct val="150000"/>
                        </a:lnSpc>
                        <a:buSzPct val="100000"/>
                        <a:buFont typeface="Arial" pitchFamily="34"/>
                        <a:buNone/>
                      </a:pPr>
                      <a:r>
                        <a:rPr lang="pt-PT" sz="1800" b="0" dirty="0">
                          <a:solidFill>
                            <a:schemeClr val="tx1"/>
                          </a:solidFill>
                          <a:latin typeface="Inter" panose="020B0604020202020204" charset="0"/>
                          <a:ea typeface="Inter" panose="020B0604020202020204" charset="0"/>
                        </a:rPr>
                        <a:t>Avaliar fatores de risco.</a:t>
                      </a:r>
                    </a:p>
                    <a:p>
                      <a:pPr marL="0" lvl="0" indent="0">
                        <a:lnSpc>
                          <a:spcPct val="150000"/>
                        </a:lnSpc>
                        <a:buSzPct val="100000"/>
                        <a:buFont typeface="Arial" pitchFamily="34"/>
                        <a:buNone/>
                      </a:pPr>
                      <a:endParaRPr lang="pt-PT" sz="1800" b="0" dirty="0">
                        <a:solidFill>
                          <a:schemeClr val="tx1"/>
                        </a:solidFill>
                        <a:latin typeface="Inter" panose="020B0604020202020204" charset="0"/>
                        <a:ea typeface="Inter" panose="020B0604020202020204" charset="0"/>
                      </a:endParaRPr>
                    </a:p>
                    <a:p>
                      <a:pPr marL="0" lvl="0" indent="0">
                        <a:lnSpc>
                          <a:spcPct val="150000"/>
                        </a:lnSpc>
                        <a:buSzPct val="100000"/>
                        <a:buFont typeface="Arial" pitchFamily="34"/>
                        <a:buNone/>
                      </a:pPr>
                      <a:r>
                        <a:rPr lang="pt-PT" sz="1800" b="0" dirty="0">
                          <a:solidFill>
                            <a:schemeClr val="tx1"/>
                          </a:solidFill>
                          <a:latin typeface="Inter" panose="020B0604020202020204" charset="0"/>
                          <a:ea typeface="Inter" panose="020B0604020202020204" charset="0"/>
                        </a:rPr>
                        <a:t>Avaliar risco de violência futura.</a:t>
                      </a:r>
                    </a:p>
                    <a:p>
                      <a:pPr marL="0" lvl="0" indent="0">
                        <a:lnSpc>
                          <a:spcPct val="150000"/>
                        </a:lnSpc>
                        <a:buSzPct val="100000"/>
                        <a:buFont typeface="Arial" pitchFamily="34"/>
                        <a:buNone/>
                      </a:pPr>
                      <a:endParaRPr lang="pt-PT" sz="1800" b="0" dirty="0">
                        <a:solidFill>
                          <a:schemeClr val="tx1"/>
                        </a:solidFill>
                        <a:latin typeface="Inter" panose="020B0604020202020204" charset="0"/>
                        <a:ea typeface="Inter" panose="020B0604020202020204" charset="0"/>
                      </a:endParaRPr>
                    </a:p>
                    <a:p>
                      <a:pPr marL="0" lvl="0" indent="0">
                        <a:lnSpc>
                          <a:spcPct val="150000"/>
                        </a:lnSpc>
                        <a:buSzPct val="100000"/>
                        <a:buFont typeface="Arial" pitchFamily="34"/>
                        <a:buNone/>
                      </a:pPr>
                      <a:r>
                        <a:rPr lang="pt-PT" sz="1800" b="0" dirty="0">
                          <a:solidFill>
                            <a:schemeClr val="tx1"/>
                          </a:solidFill>
                          <a:latin typeface="Inter" panose="020B0604020202020204" charset="0"/>
                          <a:ea typeface="Inter" panose="020B0604020202020204" charset="0"/>
                        </a:rPr>
                        <a:t>Apresentação do projeto.</a:t>
                      </a:r>
                    </a:p>
                  </a:txBody>
                  <a:tcPr anchor="ctr">
                    <a:lnL w="12700" cmpd="sng">
                      <a:noFill/>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lvl="0" indent="0">
                        <a:lnSpc>
                          <a:spcPct val="150000"/>
                        </a:lnSpc>
                        <a:buNone/>
                      </a:pPr>
                      <a:r>
                        <a:rPr lang="pt-PT" sz="1800" b="0" dirty="0">
                          <a:solidFill>
                            <a:schemeClr val="tx1"/>
                          </a:solidFill>
                          <a:latin typeface="Inter" panose="020B0604020202020204" charset="0"/>
                          <a:ea typeface="Inter" panose="020B0604020202020204" charset="0"/>
                        </a:rPr>
                        <a:t>Entrevista motivacional.</a:t>
                      </a:r>
                    </a:p>
                    <a:p>
                      <a:pPr marL="0" lvl="0" indent="0">
                        <a:lnSpc>
                          <a:spcPct val="150000"/>
                        </a:lnSpc>
                        <a:buNone/>
                      </a:pPr>
                      <a:endParaRPr lang="pt-PT" sz="1800" b="0" dirty="0">
                        <a:solidFill>
                          <a:schemeClr val="tx1"/>
                        </a:solidFill>
                        <a:latin typeface="Inter" panose="020B0604020202020204" charset="0"/>
                        <a:ea typeface="Inter" panose="020B0604020202020204" charset="0"/>
                      </a:endParaRPr>
                    </a:p>
                    <a:p>
                      <a:pPr marL="0" lvl="0" indent="0">
                        <a:lnSpc>
                          <a:spcPct val="150000"/>
                        </a:lnSpc>
                        <a:buNone/>
                      </a:pPr>
                      <a:r>
                        <a:rPr lang="pt-PT" sz="1800" b="0" dirty="0">
                          <a:solidFill>
                            <a:schemeClr val="tx1"/>
                          </a:solidFill>
                          <a:latin typeface="Inter" panose="020B0604020202020204" charset="0"/>
                          <a:ea typeface="Inter" panose="020B0604020202020204" charset="0"/>
                        </a:rPr>
                        <a:t>Aplicação da escala.</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pt-PT" sz="1800" b="0" dirty="0">
                          <a:solidFill>
                            <a:schemeClr val="tx1"/>
                          </a:solidFill>
                          <a:latin typeface="Inter" panose="020B0604020202020204" charset="0"/>
                          <a:ea typeface="Inter" panose="020B0604020202020204" charset="0"/>
                        </a:rPr>
                        <a:t>HCR-20V2</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lnSpc>
                          <a:spcPct val="150000"/>
                        </a:lnSpc>
                      </a:pPr>
                      <a:r>
                        <a:rPr lang="pt-PT" sz="1800" b="0" dirty="0">
                          <a:solidFill>
                            <a:schemeClr val="tx1"/>
                          </a:solidFill>
                          <a:latin typeface="Inter" panose="020B0604020202020204" charset="0"/>
                          <a:ea typeface="Inter" panose="020B0604020202020204" charset="0"/>
                        </a:rPr>
                        <a:t>60</a:t>
                      </a:r>
                      <a:endParaRPr lang="en-GB" sz="1800" b="0" dirty="0">
                        <a:solidFill>
                          <a:schemeClr val="tx1"/>
                        </a:solidFill>
                        <a:latin typeface="Inter" panose="020B0604020202020204" charset="0"/>
                        <a:ea typeface="Inter" panose="020B0604020202020204" charset="0"/>
                      </a:endParaRPr>
                    </a:p>
                  </a:txBody>
                  <a:tcPr anchor="ctr">
                    <a:lnL w="38100" cap="flat" cmpd="sng" algn="ctr">
                      <a:solidFill>
                        <a:srgbClr val="97745A"/>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7120096"/>
                  </a:ext>
                </a:extLst>
              </a:tr>
            </a:tbl>
          </a:graphicData>
        </a:graphic>
      </p:graphicFrame>
      <p:grpSp>
        <p:nvGrpSpPr>
          <p:cNvPr id="35" name="!!no_schedule">
            <a:extLst>
              <a:ext uri="{FF2B5EF4-FFF2-40B4-BE49-F238E27FC236}">
                <a16:creationId xmlns:a16="http://schemas.microsoft.com/office/drawing/2014/main" id="{1D6CD27C-0972-96D4-3C8B-C195A02373E0}"/>
              </a:ext>
            </a:extLst>
          </p:cNvPr>
          <p:cNvGrpSpPr/>
          <p:nvPr/>
        </p:nvGrpSpPr>
        <p:grpSpPr>
          <a:xfrm>
            <a:off x="19440000" y="1556617"/>
            <a:ext cx="12809488" cy="3741138"/>
            <a:chOff x="4015472" y="1482231"/>
            <a:chExt cx="12809488" cy="3741138"/>
          </a:xfrm>
        </p:grpSpPr>
        <p:cxnSp>
          <p:nvCxnSpPr>
            <p:cNvPr id="42" name="Straight Connector 41">
              <a:extLst>
                <a:ext uri="{FF2B5EF4-FFF2-40B4-BE49-F238E27FC236}">
                  <a16:creationId xmlns:a16="http://schemas.microsoft.com/office/drawing/2014/main" id="{83284A51-FD62-A67C-A15F-BDCAAD27BCAD}"/>
                </a:ext>
              </a:extLst>
            </p:cNvPr>
            <p:cNvCxnSpPr/>
            <p:nvPr/>
          </p:nvCxnSpPr>
          <p:spPr>
            <a:xfrm flipV="1">
              <a:off x="8724900" y="1482231"/>
              <a:ext cx="3733800" cy="3733800"/>
            </a:xfrm>
            <a:prstGeom prst="line">
              <a:avLst/>
            </a:prstGeom>
            <a:ln w="15875" cmpd="sng">
              <a:solidFill>
                <a:srgbClr val="97745A"/>
              </a:solidFill>
              <a:prstDash val="lgDashDot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3318171-626C-853A-9BC5-ABF57807A033}"/>
                </a:ext>
              </a:extLst>
            </p:cNvPr>
            <p:cNvCxnSpPr/>
            <p:nvPr/>
          </p:nvCxnSpPr>
          <p:spPr>
            <a:xfrm flipV="1">
              <a:off x="10180320" y="1482231"/>
              <a:ext cx="3733800" cy="3733800"/>
            </a:xfrm>
            <a:prstGeom prst="line">
              <a:avLst/>
            </a:prstGeom>
            <a:ln w="15875" cmpd="sng">
              <a:solidFill>
                <a:srgbClr val="97745A"/>
              </a:solidFill>
              <a:prstDash val="lgDashDot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47C308DA-5D06-8280-28FA-3927A6B55DA8}"/>
                </a:ext>
              </a:extLst>
            </p:cNvPr>
            <p:cNvCxnSpPr/>
            <p:nvPr/>
          </p:nvCxnSpPr>
          <p:spPr>
            <a:xfrm flipV="1">
              <a:off x="11635740" y="1485900"/>
              <a:ext cx="3733800" cy="3733800"/>
            </a:xfrm>
            <a:prstGeom prst="line">
              <a:avLst/>
            </a:prstGeom>
            <a:ln w="15875" cmpd="sng">
              <a:solidFill>
                <a:srgbClr val="97745A"/>
              </a:solidFill>
              <a:prstDash val="lgDashDot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7D2E8578-4720-2C4F-9344-DEEA656103CC}"/>
                </a:ext>
              </a:extLst>
            </p:cNvPr>
            <p:cNvCxnSpPr/>
            <p:nvPr/>
          </p:nvCxnSpPr>
          <p:spPr>
            <a:xfrm flipV="1">
              <a:off x="13091160" y="1485900"/>
              <a:ext cx="3733800" cy="3733800"/>
            </a:xfrm>
            <a:prstGeom prst="line">
              <a:avLst/>
            </a:prstGeom>
            <a:ln w="15875" cmpd="sng">
              <a:solidFill>
                <a:srgbClr val="97745A"/>
              </a:solidFill>
              <a:prstDash val="lgDashDot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2D48707-8AED-22CF-76BB-ADDE06CBEC9F}"/>
                </a:ext>
              </a:extLst>
            </p:cNvPr>
            <p:cNvCxnSpPr>
              <a:cxnSpLocks/>
            </p:cNvCxnSpPr>
            <p:nvPr/>
          </p:nvCxnSpPr>
          <p:spPr>
            <a:xfrm flipV="1">
              <a:off x="4042410" y="1485900"/>
              <a:ext cx="2594610" cy="2594610"/>
            </a:xfrm>
            <a:prstGeom prst="line">
              <a:avLst/>
            </a:prstGeom>
            <a:ln w="15875" cmpd="sng">
              <a:solidFill>
                <a:srgbClr val="97745A"/>
              </a:solidFill>
              <a:prstDash val="lgDashDot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2CBCF899-DFF0-05E5-4456-2EEDCE1F3F83}"/>
                </a:ext>
              </a:extLst>
            </p:cNvPr>
            <p:cNvCxnSpPr/>
            <p:nvPr/>
          </p:nvCxnSpPr>
          <p:spPr>
            <a:xfrm flipV="1">
              <a:off x="4358640" y="1485900"/>
              <a:ext cx="3733800" cy="3733800"/>
            </a:xfrm>
            <a:prstGeom prst="line">
              <a:avLst/>
            </a:prstGeom>
            <a:ln w="15875" cmpd="sng">
              <a:solidFill>
                <a:srgbClr val="97745A"/>
              </a:solidFill>
              <a:prstDash val="lgDashDot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A3BF694B-CEB9-7B49-004D-4E8F2A4A3E32}"/>
                </a:ext>
              </a:extLst>
            </p:cNvPr>
            <p:cNvCxnSpPr/>
            <p:nvPr/>
          </p:nvCxnSpPr>
          <p:spPr>
            <a:xfrm flipV="1">
              <a:off x="5814060" y="1489569"/>
              <a:ext cx="3733800" cy="3733800"/>
            </a:xfrm>
            <a:prstGeom prst="line">
              <a:avLst/>
            </a:prstGeom>
            <a:ln w="15875" cmpd="sng">
              <a:solidFill>
                <a:srgbClr val="97745A"/>
              </a:solidFill>
              <a:prstDash val="lgDashDot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50983697-B5AD-2604-A65E-3C1664B07E57}"/>
                </a:ext>
              </a:extLst>
            </p:cNvPr>
            <p:cNvCxnSpPr/>
            <p:nvPr/>
          </p:nvCxnSpPr>
          <p:spPr>
            <a:xfrm flipV="1">
              <a:off x="7269480" y="1489569"/>
              <a:ext cx="3733800" cy="3733800"/>
            </a:xfrm>
            <a:prstGeom prst="line">
              <a:avLst/>
            </a:prstGeom>
            <a:ln w="15875" cmpd="sng">
              <a:solidFill>
                <a:srgbClr val="97745A"/>
              </a:solidFill>
              <a:prstDash val="lgDashDot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B3450ED-BFED-86DC-14A0-F553D57215E3}"/>
                </a:ext>
              </a:extLst>
            </p:cNvPr>
            <p:cNvCxnSpPr>
              <a:cxnSpLocks/>
            </p:cNvCxnSpPr>
            <p:nvPr/>
          </p:nvCxnSpPr>
          <p:spPr>
            <a:xfrm flipV="1">
              <a:off x="14546580" y="2941320"/>
              <a:ext cx="2278380" cy="2278380"/>
            </a:xfrm>
            <a:prstGeom prst="line">
              <a:avLst/>
            </a:prstGeom>
            <a:ln w="15875" cmpd="sng">
              <a:solidFill>
                <a:srgbClr val="97745A"/>
              </a:solidFill>
              <a:prstDash val="lgDashDot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F6885518-6B6C-CCB3-0BA0-D51AA18CAFE4}"/>
                </a:ext>
              </a:extLst>
            </p:cNvPr>
            <p:cNvCxnSpPr>
              <a:cxnSpLocks/>
            </p:cNvCxnSpPr>
            <p:nvPr/>
          </p:nvCxnSpPr>
          <p:spPr>
            <a:xfrm flipV="1">
              <a:off x="16002000" y="4396740"/>
              <a:ext cx="822960" cy="822960"/>
            </a:xfrm>
            <a:prstGeom prst="line">
              <a:avLst/>
            </a:prstGeom>
            <a:ln w="15875" cmpd="sng">
              <a:solidFill>
                <a:srgbClr val="97745A"/>
              </a:solidFill>
              <a:prstDash val="lgDashDot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19611AC7-8212-B7BC-03A8-C53F7ABE911F}"/>
                </a:ext>
              </a:extLst>
            </p:cNvPr>
            <p:cNvCxnSpPr>
              <a:cxnSpLocks/>
            </p:cNvCxnSpPr>
            <p:nvPr/>
          </p:nvCxnSpPr>
          <p:spPr>
            <a:xfrm flipV="1">
              <a:off x="4015472" y="1485900"/>
              <a:ext cx="1166128" cy="1166128"/>
            </a:xfrm>
            <a:prstGeom prst="line">
              <a:avLst/>
            </a:prstGeom>
            <a:ln w="15875" cmpd="sng">
              <a:solidFill>
                <a:srgbClr val="97745A"/>
              </a:solidFill>
              <a:prstDash val="lgDashDotDot"/>
            </a:ln>
          </p:spPr>
          <p:style>
            <a:lnRef idx="1">
              <a:schemeClr val="accent1"/>
            </a:lnRef>
            <a:fillRef idx="0">
              <a:schemeClr val="accent1"/>
            </a:fillRef>
            <a:effectRef idx="0">
              <a:schemeClr val="accent1"/>
            </a:effectRef>
            <a:fontRef idx="minor">
              <a:schemeClr val="tx1"/>
            </a:fontRef>
          </p:style>
        </p:cxnSp>
      </p:grpSp>
      <p:sp>
        <p:nvSpPr>
          <p:cNvPr id="34" name="!!session_n">
            <a:extLst>
              <a:ext uri="{FF2B5EF4-FFF2-40B4-BE49-F238E27FC236}">
                <a16:creationId xmlns:a16="http://schemas.microsoft.com/office/drawing/2014/main" id="{0CC3DC11-B76A-6AE5-504C-F956687F3A0C}"/>
              </a:ext>
            </a:extLst>
          </p:cNvPr>
          <p:cNvSpPr txBox="1"/>
          <p:nvPr>
            <p:custDataLst>
              <p:custData r:id="rId2"/>
            </p:custDataLst>
          </p:nvPr>
        </p:nvSpPr>
        <p:spPr>
          <a:xfrm>
            <a:off x="19440000" y="1035871"/>
            <a:ext cx="13272556" cy="246221"/>
          </a:xfrm>
          <a:prstGeom prst="rect">
            <a:avLst/>
          </a:prstGeom>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SESSÃO 1</a:t>
            </a:r>
          </a:p>
        </p:txBody>
      </p:sp>
      <p:sp>
        <p:nvSpPr>
          <p:cNvPr id="55" name="mask_right">
            <a:extLst>
              <a:ext uri="{FF2B5EF4-FFF2-40B4-BE49-F238E27FC236}">
                <a16:creationId xmlns:a16="http://schemas.microsoft.com/office/drawing/2014/main" id="{4CBA2AEE-E0CE-6EA1-3252-58E2BC8307CC}"/>
              </a:ext>
            </a:extLst>
          </p:cNvPr>
          <p:cNvSpPr/>
          <p:nvPr/>
        </p:nvSpPr>
        <p:spPr>
          <a:xfrm>
            <a:off x="17044989" y="-23102"/>
            <a:ext cx="1243012" cy="10287000"/>
          </a:xfrm>
          <a:prstGeom prst="rect">
            <a:avLst/>
          </a:prstGeom>
          <a:solidFill>
            <a:srgbClr val="DDD1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56" name="mask_left">
            <a:extLst>
              <a:ext uri="{FF2B5EF4-FFF2-40B4-BE49-F238E27FC236}">
                <a16:creationId xmlns:a16="http://schemas.microsoft.com/office/drawing/2014/main" id="{54D989FB-728A-0F6C-FD20-5C910EF5F794}"/>
              </a:ext>
            </a:extLst>
          </p:cNvPr>
          <p:cNvSpPr/>
          <p:nvPr/>
        </p:nvSpPr>
        <p:spPr>
          <a:xfrm>
            <a:off x="0" y="0"/>
            <a:ext cx="3764165" cy="10287000"/>
          </a:xfrm>
          <a:prstGeom prst="rect">
            <a:avLst/>
          </a:prstGeom>
          <a:solidFill>
            <a:srgbClr val="DDD1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Freeform 11"/>
          <p:cNvSpPr/>
          <p:nvPr/>
        </p:nvSpPr>
        <p:spPr>
          <a:xfrm>
            <a:off x="618803" y="8863050"/>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12" name="Group 12"/>
          <p:cNvGrpSpPr/>
          <p:nvPr/>
        </p:nvGrpSpPr>
        <p:grpSpPr>
          <a:xfrm>
            <a:off x="1243012" y="-1794853"/>
            <a:ext cx="3086100" cy="308610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TextBox 14"/>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15" name="Group 15"/>
          <p:cNvGrpSpPr/>
          <p:nvPr/>
        </p:nvGrpSpPr>
        <p:grpSpPr>
          <a:xfrm>
            <a:off x="-1343025" y="6690703"/>
            <a:ext cx="3086100" cy="30861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DDD1C2"/>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TextBox 17"/>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cxnSp>
        <p:nvCxnSpPr>
          <p:cNvPr id="33" name="splitter">
            <a:extLst>
              <a:ext uri="{FF2B5EF4-FFF2-40B4-BE49-F238E27FC236}">
                <a16:creationId xmlns:a16="http://schemas.microsoft.com/office/drawing/2014/main" id="{20F4722E-B3EE-B81D-9527-B2868EACF5E7}"/>
              </a:ext>
            </a:extLst>
          </p:cNvPr>
          <p:cNvCxnSpPr>
            <a:cxnSpLocks/>
          </p:cNvCxnSpPr>
          <p:nvPr/>
        </p:nvCxnSpPr>
        <p:spPr>
          <a:xfrm>
            <a:off x="3474843" y="5524500"/>
            <a:ext cx="14051157" cy="0"/>
          </a:xfrm>
          <a:prstGeom prst="line">
            <a:avLst/>
          </a:prstGeom>
          <a:ln w="57150">
            <a:solidFill>
              <a:srgbClr val="97745A"/>
            </a:solidFill>
          </a:ln>
        </p:spPr>
        <p:style>
          <a:lnRef idx="1">
            <a:schemeClr val="accent1"/>
          </a:lnRef>
          <a:fillRef idx="0">
            <a:schemeClr val="accent1"/>
          </a:fillRef>
          <a:effectRef idx="0">
            <a:schemeClr val="accent1"/>
          </a:effectRef>
          <a:fontRef idx="minor">
            <a:schemeClr val="tx1"/>
          </a:fontRef>
        </p:style>
      </p:cxnSp>
      <p:sp>
        <p:nvSpPr>
          <p:cNvPr id="21" name="titulo">
            <a:extLst>
              <a:ext uri="{FF2B5EF4-FFF2-40B4-BE49-F238E27FC236}">
                <a16:creationId xmlns:a16="http://schemas.microsoft.com/office/drawing/2014/main" id="{79189554-6CF7-2236-2590-E15128A0BE46}"/>
              </a:ext>
            </a:extLst>
          </p:cNvPr>
          <p:cNvSpPr txBox="1"/>
          <p:nvPr/>
        </p:nvSpPr>
        <p:spPr>
          <a:xfrm>
            <a:off x="3316938" y="4068000"/>
            <a:ext cx="14209061" cy="1477328"/>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ACOLHIMENTO</a:t>
            </a:r>
          </a:p>
        </p:txBody>
      </p:sp>
      <p:sp>
        <p:nvSpPr>
          <p:cNvPr id="5" name="clip_box">
            <a:extLst>
              <a:ext uri="{FF2B5EF4-FFF2-40B4-BE49-F238E27FC236}">
                <a16:creationId xmlns:a16="http://schemas.microsoft.com/office/drawing/2014/main" id="{51E8122D-0CED-1316-4F4F-293141A5CD16}"/>
              </a:ext>
            </a:extLst>
          </p:cNvPr>
          <p:cNvSpPr/>
          <p:nvPr/>
        </p:nvSpPr>
        <p:spPr>
          <a:xfrm rot="21549463">
            <a:off x="-2524273" y="1997055"/>
            <a:ext cx="6394063" cy="6393212"/>
          </a:xfrm>
          <a:prstGeom prst="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6" name="rumo_futuro" descr="A group of men walking on a road&#10;&#10;Description automatically generated">
            <a:extLst>
              <a:ext uri="{FF2B5EF4-FFF2-40B4-BE49-F238E27FC236}">
                <a16:creationId xmlns:a16="http://schemas.microsoft.com/office/drawing/2014/main" id="{65C9E661-4BEC-9E65-E2F3-1D648AE7ED78}"/>
              </a:ext>
            </a:extLst>
          </p:cNvPr>
          <p:cNvPicPr preferRelativeResize="0">
            <a:picLocks/>
          </p:cNvPicPr>
          <p:nvPr/>
        </p:nvPicPr>
        <p:blipFill rotWithShape="1">
          <a:blip r:embed="rId7" cstate="print">
            <a:extLst>
              <a:ext uri="{28A0092B-C50C-407E-A947-70E740481C1C}">
                <a14:useLocalDpi xmlns:a14="http://schemas.microsoft.com/office/drawing/2010/main" val="0"/>
              </a:ext>
            </a:extLst>
          </a:blip>
          <a:srcRect l="20503" t="2918" r="37371" b="1521"/>
          <a:stretch/>
        </p:blipFill>
        <p:spPr>
          <a:xfrm rot="16959085">
            <a:off x="547104" y="1078749"/>
            <a:ext cx="1613896" cy="3661191"/>
          </a:xfrm>
          <a:custGeom>
            <a:avLst/>
            <a:gdLst>
              <a:gd name="connsiteX0" fmla="*/ 1158466 w 1645690"/>
              <a:gd name="connsiteY0" fmla="*/ 0 h 3733317"/>
              <a:gd name="connsiteX1" fmla="*/ 900744 w 1645690"/>
              <a:gd name="connsiteY1" fmla="*/ 3733317 h 3733317"/>
              <a:gd name="connsiteX2" fmla="*/ 0 w 1645690"/>
              <a:gd name="connsiteY2" fmla="*/ 2989405 h 3733317"/>
              <a:gd name="connsiteX3" fmla="*/ 105938 w 1645690"/>
              <a:gd name="connsiteY3" fmla="*/ 2852667 h 3733317"/>
              <a:gd name="connsiteX4" fmla="*/ 163375 w 1645690"/>
              <a:gd name="connsiteY4" fmla="*/ 628965 h 37333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690" h="3733317">
                <a:moveTo>
                  <a:pt x="1158466" y="0"/>
                </a:moveTo>
                <a:cubicBezTo>
                  <a:pt x="1893006" y="1162123"/>
                  <a:pt x="1788960" y="2669319"/>
                  <a:pt x="900744" y="3733317"/>
                </a:cubicBezTo>
                <a:lnTo>
                  <a:pt x="0" y="2989405"/>
                </a:lnTo>
                <a:lnTo>
                  <a:pt x="105938" y="2852667"/>
                </a:lnTo>
                <a:cubicBezTo>
                  <a:pt x="557479" y="2206877"/>
                  <a:pt x="607479" y="1331586"/>
                  <a:pt x="163375" y="628965"/>
                </a:cubicBezTo>
                <a:close/>
              </a:path>
            </a:pathLst>
          </a:custGeom>
          <a:ln w="9525" cap="sq" cmpd="sng">
            <a:solidFill>
              <a:srgbClr val="996633"/>
            </a:solidFill>
            <a:prstDash val="solid"/>
            <a:extLst>
              <a:ext uri="{C807C97D-BFC1-408E-A445-0C87EB9F89A2}">
                <ask:lineSketchStyleProps xmlns:ask="http://schemas.microsoft.com/office/drawing/2018/sketchyshapes" sd="1219033472">
                  <a:custGeom>
                    <a:avLst/>
                    <a:gdLst>
                      <a:gd name="connsiteX0" fmla="*/ 1597823 w 2269831"/>
                      <a:gd name="connsiteY0" fmla="*/ 0 h 5149207"/>
                      <a:gd name="connsiteX1" fmla="*/ 1242358 w 2269831"/>
                      <a:gd name="connsiteY1" fmla="*/ 5149207 h 5149207"/>
                      <a:gd name="connsiteX2" fmla="*/ 840662 w 2269831"/>
                      <a:gd name="connsiteY2" fmla="*/ 4817452 h 5149207"/>
                      <a:gd name="connsiteX3" fmla="*/ 438966 w 2269831"/>
                      <a:gd name="connsiteY3" fmla="*/ 4485697 h 5149207"/>
                      <a:gd name="connsiteX4" fmla="*/ 0 w 2269831"/>
                      <a:gd name="connsiteY4" fmla="*/ 4123160 h 5149207"/>
                      <a:gd name="connsiteX5" fmla="*/ 146115 w 2269831"/>
                      <a:gd name="connsiteY5" fmla="*/ 3934563 h 5149207"/>
                      <a:gd name="connsiteX6" fmla="*/ 225336 w 2269831"/>
                      <a:gd name="connsiteY6" fmla="*/ 867504 h 5149207"/>
                      <a:gd name="connsiteX7" fmla="*/ 641657 w 2269831"/>
                      <a:gd name="connsiteY7" fmla="*/ 604361 h 5149207"/>
                      <a:gd name="connsiteX8" fmla="*/ 1071703 w 2269831"/>
                      <a:gd name="connsiteY8" fmla="*/ 332543 h 5149207"/>
                      <a:gd name="connsiteX9" fmla="*/ 1597823 w 2269831"/>
                      <a:gd name="connsiteY9" fmla="*/ 0 h 5149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69831" h="5149207" fill="none" extrusionOk="0">
                        <a:moveTo>
                          <a:pt x="1597823" y="0"/>
                        </a:moveTo>
                        <a:cubicBezTo>
                          <a:pt x="2646685" y="1504854"/>
                          <a:pt x="2620103" y="4155908"/>
                          <a:pt x="1242358" y="5149207"/>
                        </a:cubicBezTo>
                        <a:cubicBezTo>
                          <a:pt x="1076550" y="5068383"/>
                          <a:pt x="979025" y="4884912"/>
                          <a:pt x="840662" y="4817452"/>
                        </a:cubicBezTo>
                        <a:cubicBezTo>
                          <a:pt x="702299" y="4749992"/>
                          <a:pt x="589979" y="4607390"/>
                          <a:pt x="438966" y="4485697"/>
                        </a:cubicBezTo>
                        <a:cubicBezTo>
                          <a:pt x="287953" y="4364004"/>
                          <a:pt x="124789" y="4182560"/>
                          <a:pt x="0" y="4123160"/>
                        </a:cubicBezTo>
                        <a:cubicBezTo>
                          <a:pt x="44685" y="4055732"/>
                          <a:pt x="101251" y="4036088"/>
                          <a:pt x="146115" y="3934563"/>
                        </a:cubicBezTo>
                        <a:cubicBezTo>
                          <a:pt x="751975" y="3107594"/>
                          <a:pt x="818623" y="1778699"/>
                          <a:pt x="225336" y="867504"/>
                        </a:cubicBezTo>
                        <a:cubicBezTo>
                          <a:pt x="405953" y="699342"/>
                          <a:pt x="478152" y="769345"/>
                          <a:pt x="641657" y="604361"/>
                        </a:cubicBezTo>
                        <a:cubicBezTo>
                          <a:pt x="805162" y="439377"/>
                          <a:pt x="973115" y="454970"/>
                          <a:pt x="1071703" y="332543"/>
                        </a:cubicBezTo>
                        <a:cubicBezTo>
                          <a:pt x="1170291" y="210116"/>
                          <a:pt x="1451067" y="121083"/>
                          <a:pt x="1597823" y="0"/>
                        </a:cubicBezTo>
                        <a:close/>
                      </a:path>
                      <a:path w="2269831" h="5149207" stroke="0" extrusionOk="0">
                        <a:moveTo>
                          <a:pt x="1597823" y="0"/>
                        </a:moveTo>
                        <a:cubicBezTo>
                          <a:pt x="2328153" y="1428436"/>
                          <a:pt x="2046869" y="3839525"/>
                          <a:pt x="1242358" y="5149207"/>
                        </a:cubicBezTo>
                        <a:cubicBezTo>
                          <a:pt x="998806" y="5017230"/>
                          <a:pt x="963613" y="4836269"/>
                          <a:pt x="803392" y="4786670"/>
                        </a:cubicBezTo>
                        <a:cubicBezTo>
                          <a:pt x="643171" y="4737071"/>
                          <a:pt x="583726" y="4531889"/>
                          <a:pt x="401696" y="4454915"/>
                        </a:cubicBezTo>
                        <a:cubicBezTo>
                          <a:pt x="219666" y="4377941"/>
                          <a:pt x="190101" y="4205103"/>
                          <a:pt x="0" y="4123160"/>
                        </a:cubicBezTo>
                        <a:cubicBezTo>
                          <a:pt x="49909" y="4030746"/>
                          <a:pt x="106392" y="3987229"/>
                          <a:pt x="146115" y="3934563"/>
                        </a:cubicBezTo>
                        <a:cubicBezTo>
                          <a:pt x="654347" y="3026309"/>
                          <a:pt x="614469" y="2046931"/>
                          <a:pt x="225336" y="867504"/>
                        </a:cubicBezTo>
                        <a:cubicBezTo>
                          <a:pt x="321223" y="758340"/>
                          <a:pt x="497617" y="696651"/>
                          <a:pt x="655382" y="595686"/>
                        </a:cubicBezTo>
                        <a:cubicBezTo>
                          <a:pt x="813147" y="494721"/>
                          <a:pt x="926335" y="443827"/>
                          <a:pt x="1112878" y="306518"/>
                        </a:cubicBezTo>
                        <a:cubicBezTo>
                          <a:pt x="1299421" y="169209"/>
                          <a:pt x="1492990" y="83147"/>
                          <a:pt x="1597823" y="0"/>
                        </a:cubicBezTo>
                        <a:close/>
                      </a:path>
                    </a:pathLst>
                  </a:custGeom>
                  <ask:type>
                    <ask:lineSketchNone/>
                  </ask:type>
                </ask:lineSketchStyleProps>
              </a:ext>
            </a:extLst>
          </a:ln>
        </p:spPr>
      </p:pic>
      <p:pic>
        <p:nvPicPr>
          <p:cNvPr id="7" name="sou_capaz" descr="Two men sitting on a bench&#10;&#10;Description automatically generated">
            <a:extLst>
              <a:ext uri="{FF2B5EF4-FFF2-40B4-BE49-F238E27FC236}">
                <a16:creationId xmlns:a16="http://schemas.microsoft.com/office/drawing/2014/main" id="{9F351287-605D-3FB0-4D06-6447C0A4346A}"/>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5658" t="1041" r="32823" b="-287"/>
          <a:stretch/>
        </p:blipFill>
        <p:spPr>
          <a:xfrm rot="12827916">
            <a:off x="-2089010" y="1988466"/>
            <a:ext cx="1535196" cy="3669849"/>
          </a:xfrm>
          <a:custGeom>
            <a:avLst/>
            <a:gdLst>
              <a:gd name="connsiteX0" fmla="*/ 966012 w 1565439"/>
              <a:gd name="connsiteY0" fmla="*/ 0 h 3742147"/>
              <a:gd name="connsiteX1" fmla="*/ 945602 w 1565439"/>
              <a:gd name="connsiteY1" fmla="*/ 3742147 h 3742147"/>
              <a:gd name="connsiteX2" fmla="*/ 0 w 1565439"/>
              <a:gd name="connsiteY2" fmla="*/ 3040977 h 3742147"/>
              <a:gd name="connsiteX3" fmla="*/ 107963 w 1565439"/>
              <a:gd name="connsiteY3" fmla="*/ 819155 h 3742147"/>
              <a:gd name="connsiteX4" fmla="*/ 12479 w 1565439"/>
              <a:gd name="connsiteY4" fmla="*/ 674922 h 3742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5439" h="3742147">
                <a:moveTo>
                  <a:pt x="966012" y="0"/>
                </a:moveTo>
                <a:cubicBezTo>
                  <a:pt x="1772707" y="1127059"/>
                  <a:pt x="1764467" y="2637821"/>
                  <a:pt x="945602" y="3742147"/>
                </a:cubicBezTo>
                <a:lnTo>
                  <a:pt x="0" y="3040977"/>
                </a:lnTo>
                <a:cubicBezTo>
                  <a:pt x="495087" y="2373299"/>
                  <a:pt x="510267" y="1496713"/>
                  <a:pt x="107963" y="819155"/>
                </a:cubicBezTo>
                <a:lnTo>
                  <a:pt x="12479" y="674922"/>
                </a:lnTo>
                <a:close/>
              </a:path>
            </a:pathLst>
          </a:custGeom>
          <a:ln w="9525" cap="sq" cmpd="sng">
            <a:solidFill>
              <a:srgbClr val="996633"/>
            </a:solidFill>
            <a:prstDash val="solid"/>
            <a:extLst>
              <a:ext uri="{C807C97D-BFC1-408E-A445-0C87EB9F89A2}">
                <ask:lineSketchStyleProps xmlns:ask="http://schemas.microsoft.com/office/drawing/2018/sketchyshapes" sd="1670402538">
                  <a:custGeom>
                    <a:avLst/>
                    <a:gdLst>
                      <a:gd name="connsiteX0" fmla="*/ 1332379 w 2159144"/>
                      <a:gd name="connsiteY0" fmla="*/ 0 h 5161385"/>
                      <a:gd name="connsiteX1" fmla="*/ 1304228 w 2159144"/>
                      <a:gd name="connsiteY1" fmla="*/ 5161385 h 5161385"/>
                      <a:gd name="connsiteX2" fmla="*/ 882528 w 2159144"/>
                      <a:gd name="connsiteY2" fmla="*/ 4848691 h 5161385"/>
                      <a:gd name="connsiteX3" fmla="*/ 434743 w 2159144"/>
                      <a:gd name="connsiteY3" fmla="*/ 4516655 h 5161385"/>
                      <a:gd name="connsiteX4" fmla="*/ 0 w 2159144"/>
                      <a:gd name="connsiteY4" fmla="*/ 4194290 h 5161385"/>
                      <a:gd name="connsiteX5" fmla="*/ 148908 w 2159144"/>
                      <a:gd name="connsiteY5" fmla="*/ 1129825 h 5161385"/>
                      <a:gd name="connsiteX6" fmla="*/ 17211 w 2159144"/>
                      <a:gd name="connsiteY6" fmla="*/ 930891 h 5161385"/>
                      <a:gd name="connsiteX7" fmla="*/ 455600 w 2159144"/>
                      <a:gd name="connsiteY7" fmla="*/ 620594 h 5161385"/>
                      <a:gd name="connsiteX8" fmla="*/ 907141 w 2159144"/>
                      <a:gd name="connsiteY8" fmla="*/ 300988 h 5161385"/>
                      <a:gd name="connsiteX9" fmla="*/ 1332379 w 2159144"/>
                      <a:gd name="connsiteY9" fmla="*/ 0 h 5161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9144" h="5161385" fill="none" extrusionOk="0">
                        <a:moveTo>
                          <a:pt x="1332379" y="0"/>
                        </a:moveTo>
                        <a:cubicBezTo>
                          <a:pt x="2276772" y="2089535"/>
                          <a:pt x="2310500" y="3596152"/>
                          <a:pt x="1304228" y="5161385"/>
                        </a:cubicBezTo>
                        <a:cubicBezTo>
                          <a:pt x="1182044" y="5102468"/>
                          <a:pt x="1095351" y="4948426"/>
                          <a:pt x="882528" y="4848691"/>
                        </a:cubicBezTo>
                        <a:cubicBezTo>
                          <a:pt x="669705" y="4748956"/>
                          <a:pt x="579417" y="4593834"/>
                          <a:pt x="434743" y="4516655"/>
                        </a:cubicBezTo>
                        <a:cubicBezTo>
                          <a:pt x="290069" y="4439476"/>
                          <a:pt x="232201" y="4332163"/>
                          <a:pt x="0" y="4194290"/>
                        </a:cubicBezTo>
                        <a:cubicBezTo>
                          <a:pt x="517359" y="3299553"/>
                          <a:pt x="815778" y="2220767"/>
                          <a:pt x="148908" y="1129825"/>
                        </a:cubicBezTo>
                        <a:cubicBezTo>
                          <a:pt x="74022" y="1058393"/>
                          <a:pt x="83019" y="998188"/>
                          <a:pt x="17211" y="930891"/>
                        </a:cubicBezTo>
                        <a:cubicBezTo>
                          <a:pt x="193853" y="789455"/>
                          <a:pt x="352171" y="702406"/>
                          <a:pt x="455600" y="620594"/>
                        </a:cubicBezTo>
                        <a:cubicBezTo>
                          <a:pt x="559029" y="538782"/>
                          <a:pt x="786989" y="424277"/>
                          <a:pt x="907141" y="300988"/>
                        </a:cubicBezTo>
                        <a:cubicBezTo>
                          <a:pt x="1027293" y="177699"/>
                          <a:pt x="1212949" y="100976"/>
                          <a:pt x="1332379" y="0"/>
                        </a:cubicBezTo>
                        <a:close/>
                      </a:path>
                      <a:path w="2159144" h="5161385" stroke="0" extrusionOk="0">
                        <a:moveTo>
                          <a:pt x="1332379" y="0"/>
                        </a:moveTo>
                        <a:cubicBezTo>
                          <a:pt x="2273821" y="1560847"/>
                          <a:pt x="2718264" y="3704114"/>
                          <a:pt x="1304228" y="5161385"/>
                        </a:cubicBezTo>
                        <a:cubicBezTo>
                          <a:pt x="1159708" y="5110807"/>
                          <a:pt x="1068975" y="4961709"/>
                          <a:pt x="882528" y="4848691"/>
                        </a:cubicBezTo>
                        <a:cubicBezTo>
                          <a:pt x="696081" y="4735673"/>
                          <a:pt x="694064" y="4650866"/>
                          <a:pt x="486912" y="4555339"/>
                        </a:cubicBezTo>
                        <a:cubicBezTo>
                          <a:pt x="279760" y="4459812"/>
                          <a:pt x="237657" y="4362961"/>
                          <a:pt x="0" y="4194290"/>
                        </a:cubicBezTo>
                        <a:cubicBezTo>
                          <a:pt x="550575" y="3339062"/>
                          <a:pt x="819684" y="2140958"/>
                          <a:pt x="148908" y="1129825"/>
                        </a:cubicBezTo>
                        <a:cubicBezTo>
                          <a:pt x="97114" y="1074727"/>
                          <a:pt x="72575" y="990366"/>
                          <a:pt x="17211" y="930891"/>
                        </a:cubicBezTo>
                        <a:cubicBezTo>
                          <a:pt x="146727" y="780492"/>
                          <a:pt x="315143" y="731647"/>
                          <a:pt x="442449" y="629903"/>
                        </a:cubicBezTo>
                        <a:cubicBezTo>
                          <a:pt x="569755" y="528159"/>
                          <a:pt x="776368" y="436782"/>
                          <a:pt x="867686" y="328915"/>
                        </a:cubicBezTo>
                        <a:cubicBezTo>
                          <a:pt x="959004" y="221048"/>
                          <a:pt x="1243325" y="146246"/>
                          <a:pt x="1332379" y="0"/>
                        </a:cubicBezTo>
                        <a:close/>
                      </a:path>
                    </a:pathLst>
                  </a:custGeom>
                  <ask:type>
                    <ask:lineSketchNone/>
                  </ask:type>
                </ask:lineSketchStyleProps>
              </a:ext>
            </a:extLst>
          </a:ln>
        </p:spPr>
      </p:pic>
      <p:pic>
        <p:nvPicPr>
          <p:cNvPr id="8" name="proposito" descr="A group of men smiling&#10;&#10;Description automatically generated">
            <a:extLst>
              <a:ext uri="{FF2B5EF4-FFF2-40B4-BE49-F238E27FC236}">
                <a16:creationId xmlns:a16="http://schemas.microsoft.com/office/drawing/2014/main" id="{FFF8BC92-71BC-AD3A-1AF4-CE2C14566730}"/>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6847" t="3334" r="32873" b="213"/>
          <a:stretch/>
        </p:blipFill>
        <p:spPr>
          <a:xfrm rot="8497178">
            <a:off x="-1995923" y="4828607"/>
            <a:ext cx="1540062" cy="3687865"/>
          </a:xfrm>
          <a:custGeom>
            <a:avLst/>
            <a:gdLst>
              <a:gd name="connsiteX0" fmla="*/ 992555 w 1570402"/>
              <a:gd name="connsiteY0" fmla="*/ 0 h 3760516"/>
              <a:gd name="connsiteX1" fmla="*/ 934360 w 1570402"/>
              <a:gd name="connsiteY1" fmla="*/ 3760516 h 3760516"/>
              <a:gd name="connsiteX2" fmla="*/ 0 w 1570402"/>
              <a:gd name="connsiteY2" fmla="*/ 3059293 h 3760516"/>
              <a:gd name="connsiteX3" fmla="*/ 15568 w 1570402"/>
              <a:gd name="connsiteY3" fmla="*/ 3039841 h 3760516"/>
              <a:gd name="connsiteX4" fmla="*/ 294409 w 1570402"/>
              <a:gd name="connsiteY4" fmla="*/ 2498618 h 3760516"/>
              <a:gd name="connsiteX5" fmla="*/ 104717 w 1570402"/>
              <a:gd name="connsiteY5" fmla="*/ 784424 h 3760516"/>
              <a:gd name="connsiteX6" fmla="*/ 35581 w 1570402"/>
              <a:gd name="connsiteY6" fmla="*/ 682802 h 3760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402" h="3760516">
                <a:moveTo>
                  <a:pt x="992555" y="0"/>
                </a:moveTo>
                <a:cubicBezTo>
                  <a:pt x="1783948" y="1129421"/>
                  <a:pt x="1760455" y="2647600"/>
                  <a:pt x="934360" y="3760516"/>
                </a:cubicBezTo>
                <a:lnTo>
                  <a:pt x="0" y="3059293"/>
                </a:lnTo>
                <a:lnTo>
                  <a:pt x="15568" y="3039841"/>
                </a:lnTo>
                <a:cubicBezTo>
                  <a:pt x="132189" y="2878548"/>
                  <a:pt x="227060" y="2697180"/>
                  <a:pt x="294409" y="2498618"/>
                </a:cubicBezTo>
                <a:cubicBezTo>
                  <a:pt x="496457" y="1902931"/>
                  <a:pt x="407780" y="1279375"/>
                  <a:pt x="104717" y="784424"/>
                </a:cubicBezTo>
                <a:lnTo>
                  <a:pt x="35581" y="682802"/>
                </a:lnTo>
                <a:close/>
              </a:path>
            </a:pathLst>
          </a:custGeom>
          <a:ln w="9525" cap="sq" cmpd="sng">
            <a:solidFill>
              <a:srgbClr val="996633"/>
            </a:solidFill>
            <a:prstDash val="solid"/>
            <a:extLst>
              <a:ext uri="{C807C97D-BFC1-408E-A445-0C87EB9F89A2}">
                <ask:lineSketchStyleProps xmlns:ask="http://schemas.microsoft.com/office/drawing/2018/sketchyshapes" sd="1927782525">
                  <a:custGeom>
                    <a:avLst/>
                    <a:gdLst>
                      <a:gd name="connsiteX0" fmla="*/ 1368989 w 2165989"/>
                      <a:gd name="connsiteY0" fmla="*/ 0 h 5186721"/>
                      <a:gd name="connsiteX1" fmla="*/ 1288723 w 2165989"/>
                      <a:gd name="connsiteY1" fmla="*/ 5186721 h 5186721"/>
                      <a:gd name="connsiteX2" fmla="*/ 846261 w 2165989"/>
                      <a:gd name="connsiteY2" fmla="*/ 4854660 h 5186721"/>
                      <a:gd name="connsiteX3" fmla="*/ 403800 w 2165989"/>
                      <a:gd name="connsiteY3" fmla="*/ 4522599 h 5186721"/>
                      <a:gd name="connsiteX4" fmla="*/ 0 w 2165989"/>
                      <a:gd name="connsiteY4" fmla="*/ 4219553 h 5186721"/>
                      <a:gd name="connsiteX5" fmla="*/ 21472 w 2165989"/>
                      <a:gd name="connsiteY5" fmla="*/ 4192724 h 5186721"/>
                      <a:gd name="connsiteX6" fmla="*/ 406065 w 2165989"/>
                      <a:gd name="connsiteY6" fmla="*/ 3446238 h 5186721"/>
                      <a:gd name="connsiteX7" fmla="*/ 144431 w 2165989"/>
                      <a:gd name="connsiteY7" fmla="*/ 1081922 h 5186721"/>
                      <a:gd name="connsiteX8" fmla="*/ 49075 w 2165989"/>
                      <a:gd name="connsiteY8" fmla="*/ 941759 h 5186721"/>
                      <a:gd name="connsiteX9" fmla="*/ 449449 w 2165989"/>
                      <a:gd name="connsiteY9" fmla="*/ 656092 h 5186721"/>
                      <a:gd name="connsiteX10" fmla="*/ 863022 w 2165989"/>
                      <a:gd name="connsiteY10" fmla="*/ 361008 h 5186721"/>
                      <a:gd name="connsiteX11" fmla="*/ 1368989 w 2165989"/>
                      <a:gd name="connsiteY11" fmla="*/ 0 h 5186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5989" h="5186721" fill="none" extrusionOk="0">
                        <a:moveTo>
                          <a:pt x="1368989" y="0"/>
                        </a:moveTo>
                        <a:cubicBezTo>
                          <a:pt x="2607287" y="1567033"/>
                          <a:pt x="2631399" y="3399292"/>
                          <a:pt x="1288723" y="5186721"/>
                        </a:cubicBezTo>
                        <a:cubicBezTo>
                          <a:pt x="1065671" y="5088301"/>
                          <a:pt x="1100389" y="4964059"/>
                          <a:pt x="846261" y="4854660"/>
                        </a:cubicBezTo>
                        <a:cubicBezTo>
                          <a:pt x="592133" y="4745261"/>
                          <a:pt x="618498" y="4635872"/>
                          <a:pt x="403800" y="4522599"/>
                        </a:cubicBezTo>
                        <a:cubicBezTo>
                          <a:pt x="189102" y="4409326"/>
                          <a:pt x="149596" y="4310851"/>
                          <a:pt x="0" y="4219553"/>
                        </a:cubicBezTo>
                        <a:cubicBezTo>
                          <a:pt x="10292" y="4206665"/>
                          <a:pt x="16126" y="4203417"/>
                          <a:pt x="21472" y="4192724"/>
                        </a:cubicBezTo>
                        <a:cubicBezTo>
                          <a:pt x="255738" y="3936190"/>
                          <a:pt x="345512" y="3691394"/>
                          <a:pt x="406065" y="3446238"/>
                        </a:cubicBezTo>
                        <a:cubicBezTo>
                          <a:pt x="496593" y="2684060"/>
                          <a:pt x="625522" y="1847090"/>
                          <a:pt x="144431" y="1081922"/>
                        </a:cubicBezTo>
                        <a:cubicBezTo>
                          <a:pt x="89316" y="1019451"/>
                          <a:pt x="98273" y="984479"/>
                          <a:pt x="49075" y="941759"/>
                        </a:cubicBezTo>
                        <a:cubicBezTo>
                          <a:pt x="138150" y="865845"/>
                          <a:pt x="282181" y="804277"/>
                          <a:pt x="449449" y="656092"/>
                        </a:cubicBezTo>
                        <a:cubicBezTo>
                          <a:pt x="616717" y="507907"/>
                          <a:pt x="687482" y="516193"/>
                          <a:pt x="863022" y="361008"/>
                        </a:cubicBezTo>
                        <a:cubicBezTo>
                          <a:pt x="1038561" y="205823"/>
                          <a:pt x="1177699" y="184060"/>
                          <a:pt x="1368989" y="0"/>
                        </a:cubicBezTo>
                        <a:close/>
                      </a:path>
                      <a:path w="2165989" h="5186721" stroke="0" extrusionOk="0">
                        <a:moveTo>
                          <a:pt x="1368989" y="0"/>
                        </a:moveTo>
                        <a:cubicBezTo>
                          <a:pt x="2677455" y="1605025"/>
                          <a:pt x="2420264" y="3956902"/>
                          <a:pt x="1288723" y="5186721"/>
                        </a:cubicBezTo>
                        <a:cubicBezTo>
                          <a:pt x="1126003" y="5069533"/>
                          <a:pt x="1006382" y="4921309"/>
                          <a:pt x="884923" y="4883675"/>
                        </a:cubicBezTo>
                        <a:cubicBezTo>
                          <a:pt x="763464" y="4846041"/>
                          <a:pt x="677803" y="4664218"/>
                          <a:pt x="429574" y="4541942"/>
                        </a:cubicBezTo>
                        <a:cubicBezTo>
                          <a:pt x="181345" y="4419666"/>
                          <a:pt x="209538" y="4334954"/>
                          <a:pt x="0" y="4219553"/>
                        </a:cubicBezTo>
                        <a:cubicBezTo>
                          <a:pt x="4536" y="4213312"/>
                          <a:pt x="17283" y="4198450"/>
                          <a:pt x="21472" y="4192724"/>
                        </a:cubicBezTo>
                        <a:cubicBezTo>
                          <a:pt x="184340" y="3951611"/>
                          <a:pt x="271170" y="3652862"/>
                          <a:pt x="406065" y="3446238"/>
                        </a:cubicBezTo>
                        <a:cubicBezTo>
                          <a:pt x="790897" y="2725754"/>
                          <a:pt x="645991" y="1562419"/>
                          <a:pt x="144431" y="1081922"/>
                        </a:cubicBezTo>
                        <a:cubicBezTo>
                          <a:pt x="84029" y="1022680"/>
                          <a:pt x="89315" y="969186"/>
                          <a:pt x="49075" y="941759"/>
                        </a:cubicBezTo>
                        <a:cubicBezTo>
                          <a:pt x="128063" y="847936"/>
                          <a:pt x="413573" y="728338"/>
                          <a:pt x="489046" y="627839"/>
                        </a:cubicBezTo>
                        <a:cubicBezTo>
                          <a:pt x="564519" y="527340"/>
                          <a:pt x="759248" y="504073"/>
                          <a:pt x="889420" y="342172"/>
                        </a:cubicBezTo>
                        <a:cubicBezTo>
                          <a:pt x="1019592" y="180271"/>
                          <a:pt x="1233727" y="111911"/>
                          <a:pt x="1368989" y="0"/>
                        </a:cubicBezTo>
                        <a:close/>
                      </a:path>
                    </a:pathLst>
                  </a:custGeom>
                  <ask:type>
                    <ask:lineSketchNone/>
                  </ask:type>
                </ask:lineSketchStyleProps>
              </a:ext>
            </a:extLst>
          </a:ln>
        </p:spPr>
      </p:pic>
      <p:pic>
        <p:nvPicPr>
          <p:cNvPr id="9" name="onde_vou" descr="Two men walking down a street&#10;&#10;Description automatically generated">
            <a:extLst>
              <a:ext uri="{FF2B5EF4-FFF2-40B4-BE49-F238E27FC236}">
                <a16:creationId xmlns:a16="http://schemas.microsoft.com/office/drawing/2014/main" id="{43C9601D-CC5D-F001-8A41-92D1B54B79A8}"/>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1993" t="2220" r="37822" b="2817"/>
          <a:stretch/>
        </p:blipFill>
        <p:spPr>
          <a:xfrm rot="4183712">
            <a:off x="716815" y="5659049"/>
            <a:ext cx="1548032" cy="3658265"/>
          </a:xfrm>
          <a:custGeom>
            <a:avLst/>
            <a:gdLst>
              <a:gd name="connsiteX0" fmla="*/ 987270 w 1578528"/>
              <a:gd name="connsiteY0" fmla="*/ 0 h 3730334"/>
              <a:gd name="connsiteX1" fmla="*/ 946431 w 1578528"/>
              <a:gd name="connsiteY1" fmla="*/ 3730334 h 3730334"/>
              <a:gd name="connsiteX2" fmla="*/ 0 w 1578528"/>
              <a:gd name="connsiteY2" fmla="*/ 3032992 h 3730334"/>
              <a:gd name="connsiteX3" fmla="*/ 43145 w 1578528"/>
              <a:gd name="connsiteY3" fmla="*/ 2977092 h 3730334"/>
              <a:gd name="connsiteX4" fmla="*/ 401209 w 1578528"/>
              <a:gd name="connsiteY4" fmla="*/ 1858975 h 3730334"/>
              <a:gd name="connsiteX5" fmla="*/ 67710 w 1578528"/>
              <a:gd name="connsiteY5" fmla="*/ 733285 h 3730334"/>
              <a:gd name="connsiteX6" fmla="*/ 25798 w 1578528"/>
              <a:gd name="connsiteY6" fmla="*/ 676455 h 373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8528" h="3730334">
                <a:moveTo>
                  <a:pt x="987270" y="0"/>
                </a:moveTo>
                <a:cubicBezTo>
                  <a:pt x="1790413" y="1121097"/>
                  <a:pt x="1773926" y="2627089"/>
                  <a:pt x="946431" y="3730334"/>
                </a:cubicBezTo>
                <a:lnTo>
                  <a:pt x="0" y="3032992"/>
                </a:lnTo>
                <a:lnTo>
                  <a:pt x="43145" y="2977092"/>
                </a:lnTo>
                <a:cubicBezTo>
                  <a:pt x="264960" y="2659229"/>
                  <a:pt x="396659" y="2274553"/>
                  <a:pt x="401209" y="1858975"/>
                </a:cubicBezTo>
                <a:cubicBezTo>
                  <a:pt x="405758" y="1443396"/>
                  <a:pt x="282512" y="1055929"/>
                  <a:pt x="67710" y="733285"/>
                </a:cubicBezTo>
                <a:lnTo>
                  <a:pt x="25798" y="676455"/>
                </a:lnTo>
                <a:close/>
              </a:path>
            </a:pathLst>
          </a:custGeom>
          <a:ln w="9525" cap="sq" cmpd="sng">
            <a:solidFill>
              <a:srgbClr val="996633"/>
            </a:solidFill>
            <a:prstDash val="solid"/>
            <a:extLst>
              <a:ext uri="{C807C97D-BFC1-408E-A445-0C87EB9F89A2}">
                <ask:lineSketchStyleProps xmlns:ask="http://schemas.microsoft.com/office/drawing/2018/sketchyshapes" sd="3761857064">
                  <a:custGeom>
                    <a:avLst/>
                    <a:gdLst>
                      <a:gd name="connsiteX0" fmla="*/ 1361699 w 2177197"/>
                      <a:gd name="connsiteY0" fmla="*/ 0 h 5145092"/>
                      <a:gd name="connsiteX1" fmla="*/ 1305372 w 2177197"/>
                      <a:gd name="connsiteY1" fmla="*/ 5145092 h 5145092"/>
                      <a:gd name="connsiteX2" fmla="*/ 857194 w 2177197"/>
                      <a:gd name="connsiteY2" fmla="*/ 4814869 h 5145092"/>
                      <a:gd name="connsiteX3" fmla="*/ 409017 w 2177197"/>
                      <a:gd name="connsiteY3" fmla="*/ 4484646 h 5145092"/>
                      <a:gd name="connsiteX4" fmla="*/ 0 w 2177197"/>
                      <a:gd name="connsiteY4" fmla="*/ 4183277 h 5145092"/>
                      <a:gd name="connsiteX5" fmla="*/ 59508 w 2177197"/>
                      <a:gd name="connsiteY5" fmla="*/ 4106177 h 5145092"/>
                      <a:gd name="connsiteX6" fmla="*/ 553370 w 2177197"/>
                      <a:gd name="connsiteY6" fmla="*/ 2564005 h 5145092"/>
                      <a:gd name="connsiteX7" fmla="*/ 93389 w 2177197"/>
                      <a:gd name="connsiteY7" fmla="*/ 1011389 h 5145092"/>
                      <a:gd name="connsiteX8" fmla="*/ 35582 w 2177197"/>
                      <a:gd name="connsiteY8" fmla="*/ 933005 h 5145092"/>
                      <a:gd name="connsiteX9" fmla="*/ 451099 w 2177197"/>
                      <a:gd name="connsiteY9" fmla="*/ 640663 h 5145092"/>
                      <a:gd name="connsiteX10" fmla="*/ 906399 w 2177197"/>
                      <a:gd name="connsiteY10" fmla="*/ 320332 h 5145092"/>
                      <a:gd name="connsiteX11" fmla="*/ 1361699 w 2177197"/>
                      <a:gd name="connsiteY11" fmla="*/ 0 h 514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7197" h="5145092" fill="none" extrusionOk="0">
                        <a:moveTo>
                          <a:pt x="1361699" y="0"/>
                        </a:moveTo>
                        <a:cubicBezTo>
                          <a:pt x="2516532" y="1565721"/>
                          <a:pt x="2154255" y="3629507"/>
                          <a:pt x="1305372" y="5145092"/>
                        </a:cubicBezTo>
                        <a:cubicBezTo>
                          <a:pt x="1162981" y="5111231"/>
                          <a:pt x="967577" y="4876586"/>
                          <a:pt x="857194" y="4814869"/>
                        </a:cubicBezTo>
                        <a:cubicBezTo>
                          <a:pt x="746811" y="4753152"/>
                          <a:pt x="614408" y="4607878"/>
                          <a:pt x="409017" y="4484646"/>
                        </a:cubicBezTo>
                        <a:cubicBezTo>
                          <a:pt x="203625" y="4361414"/>
                          <a:pt x="137144" y="4211805"/>
                          <a:pt x="0" y="4183277"/>
                        </a:cubicBezTo>
                        <a:cubicBezTo>
                          <a:pt x="25486" y="4141586"/>
                          <a:pt x="37436" y="4150648"/>
                          <a:pt x="59508" y="4106177"/>
                        </a:cubicBezTo>
                        <a:cubicBezTo>
                          <a:pt x="439645" y="3727858"/>
                          <a:pt x="539749" y="3080847"/>
                          <a:pt x="553370" y="2564005"/>
                        </a:cubicBezTo>
                        <a:cubicBezTo>
                          <a:pt x="530493" y="2000413"/>
                          <a:pt x="437736" y="1532829"/>
                          <a:pt x="93389" y="1011389"/>
                        </a:cubicBezTo>
                        <a:cubicBezTo>
                          <a:pt x="73462" y="1000193"/>
                          <a:pt x="56574" y="953758"/>
                          <a:pt x="35582" y="933005"/>
                        </a:cubicBezTo>
                        <a:cubicBezTo>
                          <a:pt x="99885" y="842503"/>
                          <a:pt x="375574" y="764221"/>
                          <a:pt x="451099" y="640663"/>
                        </a:cubicBezTo>
                        <a:cubicBezTo>
                          <a:pt x="526624" y="517105"/>
                          <a:pt x="748131" y="450936"/>
                          <a:pt x="906399" y="320332"/>
                        </a:cubicBezTo>
                        <a:cubicBezTo>
                          <a:pt x="1064667" y="189727"/>
                          <a:pt x="1170199" y="192199"/>
                          <a:pt x="1361699" y="0"/>
                        </a:cubicBezTo>
                        <a:close/>
                      </a:path>
                      <a:path w="2177197" h="5145092" stroke="0" extrusionOk="0">
                        <a:moveTo>
                          <a:pt x="1361699" y="0"/>
                        </a:moveTo>
                        <a:cubicBezTo>
                          <a:pt x="2523032" y="1669640"/>
                          <a:pt x="2622099" y="3647763"/>
                          <a:pt x="1305372" y="5145092"/>
                        </a:cubicBezTo>
                        <a:cubicBezTo>
                          <a:pt x="1173120" y="5100210"/>
                          <a:pt x="1126946" y="4949751"/>
                          <a:pt x="909409" y="4853341"/>
                        </a:cubicBezTo>
                        <a:cubicBezTo>
                          <a:pt x="691872" y="4756931"/>
                          <a:pt x="585033" y="4554998"/>
                          <a:pt x="461231" y="4523118"/>
                        </a:cubicBezTo>
                        <a:cubicBezTo>
                          <a:pt x="337429" y="4491237"/>
                          <a:pt x="180749" y="4287197"/>
                          <a:pt x="0" y="4183277"/>
                        </a:cubicBezTo>
                        <a:cubicBezTo>
                          <a:pt x="24147" y="4143708"/>
                          <a:pt x="38841" y="4137827"/>
                          <a:pt x="59508" y="4106177"/>
                        </a:cubicBezTo>
                        <a:cubicBezTo>
                          <a:pt x="408421" y="3720000"/>
                          <a:pt x="587363" y="3122867"/>
                          <a:pt x="553370" y="2564005"/>
                        </a:cubicBezTo>
                        <a:cubicBezTo>
                          <a:pt x="427385" y="2021468"/>
                          <a:pt x="395699" y="1398292"/>
                          <a:pt x="93389" y="1011389"/>
                        </a:cubicBezTo>
                        <a:cubicBezTo>
                          <a:pt x="68564" y="995852"/>
                          <a:pt x="60396" y="960422"/>
                          <a:pt x="35582" y="933005"/>
                        </a:cubicBezTo>
                        <a:cubicBezTo>
                          <a:pt x="107974" y="812006"/>
                          <a:pt x="346659" y="755162"/>
                          <a:pt x="451099" y="640663"/>
                        </a:cubicBezTo>
                        <a:cubicBezTo>
                          <a:pt x="555539" y="526164"/>
                          <a:pt x="777920" y="449791"/>
                          <a:pt x="866615" y="348322"/>
                        </a:cubicBezTo>
                        <a:cubicBezTo>
                          <a:pt x="955310" y="246853"/>
                          <a:pt x="1212545" y="133173"/>
                          <a:pt x="1361699" y="0"/>
                        </a:cubicBezTo>
                        <a:close/>
                      </a:path>
                    </a:pathLst>
                  </a:custGeom>
                  <ask:type>
                    <ask:lineSketchNone/>
                  </ask:type>
                </ask:lineSketchStyleProps>
              </a:ext>
            </a:extLst>
          </a:ln>
        </p:spPr>
      </p:pic>
      <p:pic>
        <p:nvPicPr>
          <p:cNvPr id="18" name="acolhimento" descr="A group of people standing in a room&#10;&#10;Description automatically generated">
            <a:extLst>
              <a:ext uri="{FF2B5EF4-FFF2-40B4-BE49-F238E27FC236}">
                <a16:creationId xmlns:a16="http://schemas.microsoft.com/office/drawing/2014/main" id="{F3AE1F78-5219-74FB-AAA9-CB837E877BA6}"/>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44954" t="4661" r="16417" b="2005"/>
          <a:stretch/>
        </p:blipFill>
        <p:spPr>
          <a:xfrm rot="21481394">
            <a:off x="2323332" y="3303475"/>
            <a:ext cx="1526558" cy="3688288"/>
          </a:xfrm>
          <a:custGeom>
            <a:avLst/>
            <a:gdLst>
              <a:gd name="connsiteX0" fmla="*/ 956025 w 1556632"/>
              <a:gd name="connsiteY0" fmla="*/ 0 h 3760947"/>
              <a:gd name="connsiteX1" fmla="*/ 944074 w 1556632"/>
              <a:gd name="connsiteY1" fmla="*/ 3760947 h 3760947"/>
              <a:gd name="connsiteX2" fmla="*/ 0 w 1556632"/>
              <a:gd name="connsiteY2" fmla="*/ 3060416 h 3760947"/>
              <a:gd name="connsiteX3" fmla="*/ 71020 w 1556632"/>
              <a:gd name="connsiteY3" fmla="*/ 2960101 h 3760947"/>
              <a:gd name="connsiteX4" fmla="*/ 292649 w 1556632"/>
              <a:gd name="connsiteY4" fmla="*/ 1249743 h 3760947"/>
              <a:gd name="connsiteX5" fmla="*/ 23952 w 1556632"/>
              <a:gd name="connsiteY5" fmla="*/ 703413 h 3760947"/>
              <a:gd name="connsiteX6" fmla="*/ 8749 w 1556632"/>
              <a:gd name="connsiteY6" fmla="*/ 683675 h 3760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6632" h="3760947">
                <a:moveTo>
                  <a:pt x="956025" y="0"/>
                </a:moveTo>
                <a:cubicBezTo>
                  <a:pt x="1761217" y="1128133"/>
                  <a:pt x="1756394" y="2646483"/>
                  <a:pt x="944074" y="3760947"/>
                </a:cubicBezTo>
                <a:lnTo>
                  <a:pt x="0" y="3060416"/>
                </a:lnTo>
                <a:lnTo>
                  <a:pt x="71020" y="2960101"/>
                </a:lnTo>
                <a:cubicBezTo>
                  <a:pt x="383260" y="2470889"/>
                  <a:pt x="483552" y="1849095"/>
                  <a:pt x="292649" y="1249743"/>
                </a:cubicBezTo>
                <a:cubicBezTo>
                  <a:pt x="229015" y="1049960"/>
                  <a:pt x="137545" y="866854"/>
                  <a:pt x="23952" y="703413"/>
                </a:cubicBezTo>
                <a:lnTo>
                  <a:pt x="8749" y="683675"/>
                </a:lnTo>
                <a:close/>
              </a:path>
            </a:pathLst>
          </a:custGeom>
          <a:ln w="9525" cap="sq" cmpd="sng">
            <a:solidFill>
              <a:srgbClr val="996633"/>
            </a:solidFill>
            <a:prstDash val="solid"/>
            <a:extLst>
              <a:ext uri="{C807C97D-BFC1-408E-A445-0C87EB9F89A2}">
                <ask:lineSketchStyleProps xmlns:ask="http://schemas.microsoft.com/office/drawing/2018/sketchyshapes" sd="1434351486">
                  <a:custGeom>
                    <a:avLst/>
                    <a:gdLst>
                      <a:gd name="connsiteX0" fmla="*/ 1318605 w 2146997"/>
                      <a:gd name="connsiteY0" fmla="*/ 0 h 5187316"/>
                      <a:gd name="connsiteX1" fmla="*/ 1302121 w 2146997"/>
                      <a:gd name="connsiteY1" fmla="*/ 5187316 h 5187316"/>
                      <a:gd name="connsiteX2" fmla="*/ 881102 w 2146997"/>
                      <a:gd name="connsiteY2" fmla="*/ 4874907 h 5187316"/>
                      <a:gd name="connsiteX3" fmla="*/ 447062 w 2146997"/>
                      <a:gd name="connsiteY3" fmla="*/ 4552836 h 5187316"/>
                      <a:gd name="connsiteX4" fmla="*/ 0 w 2146997"/>
                      <a:gd name="connsiteY4" fmla="*/ 4221103 h 5187316"/>
                      <a:gd name="connsiteX5" fmla="*/ 97954 w 2146997"/>
                      <a:gd name="connsiteY5" fmla="*/ 4082742 h 5187316"/>
                      <a:gd name="connsiteX6" fmla="*/ 403638 w 2146997"/>
                      <a:gd name="connsiteY6" fmla="*/ 1723717 h 5187316"/>
                      <a:gd name="connsiteX7" fmla="*/ 33035 w 2146997"/>
                      <a:gd name="connsiteY7" fmla="*/ 970187 h 5187316"/>
                      <a:gd name="connsiteX8" fmla="*/ 12067 w 2146997"/>
                      <a:gd name="connsiteY8" fmla="*/ 942964 h 5187316"/>
                      <a:gd name="connsiteX9" fmla="*/ 434514 w 2146997"/>
                      <a:gd name="connsiteY9" fmla="*/ 638072 h 5187316"/>
                      <a:gd name="connsiteX10" fmla="*/ 843896 w 2146997"/>
                      <a:gd name="connsiteY10" fmla="*/ 342610 h 5187316"/>
                      <a:gd name="connsiteX11" fmla="*/ 1318605 w 2146997"/>
                      <a:gd name="connsiteY11" fmla="*/ 0 h 5187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46997" h="5187316" fill="none" extrusionOk="0">
                        <a:moveTo>
                          <a:pt x="1318605" y="0"/>
                        </a:moveTo>
                        <a:cubicBezTo>
                          <a:pt x="2321243" y="2026336"/>
                          <a:pt x="2250402" y="3496751"/>
                          <a:pt x="1302121" y="5187316"/>
                        </a:cubicBezTo>
                        <a:cubicBezTo>
                          <a:pt x="1198177" y="5112178"/>
                          <a:pt x="1077903" y="4994581"/>
                          <a:pt x="881102" y="4874907"/>
                        </a:cubicBezTo>
                        <a:cubicBezTo>
                          <a:pt x="684301" y="4755233"/>
                          <a:pt x="671840" y="4703395"/>
                          <a:pt x="447062" y="4552836"/>
                        </a:cubicBezTo>
                        <a:cubicBezTo>
                          <a:pt x="222284" y="4402277"/>
                          <a:pt x="156497" y="4317710"/>
                          <a:pt x="0" y="4221103"/>
                        </a:cubicBezTo>
                        <a:cubicBezTo>
                          <a:pt x="29640" y="4150478"/>
                          <a:pt x="81079" y="4121311"/>
                          <a:pt x="97954" y="4082742"/>
                        </a:cubicBezTo>
                        <a:cubicBezTo>
                          <a:pt x="519103" y="3428062"/>
                          <a:pt x="469845" y="2499521"/>
                          <a:pt x="403638" y="1723717"/>
                        </a:cubicBezTo>
                        <a:cubicBezTo>
                          <a:pt x="324735" y="1431173"/>
                          <a:pt x="223660" y="1232078"/>
                          <a:pt x="33035" y="970187"/>
                        </a:cubicBezTo>
                        <a:cubicBezTo>
                          <a:pt x="23704" y="959036"/>
                          <a:pt x="17391" y="949628"/>
                          <a:pt x="12067" y="942964"/>
                        </a:cubicBezTo>
                        <a:cubicBezTo>
                          <a:pt x="125587" y="798901"/>
                          <a:pt x="328618" y="728214"/>
                          <a:pt x="434514" y="638072"/>
                        </a:cubicBezTo>
                        <a:cubicBezTo>
                          <a:pt x="540410" y="547930"/>
                          <a:pt x="676587" y="477159"/>
                          <a:pt x="843896" y="342610"/>
                        </a:cubicBezTo>
                        <a:cubicBezTo>
                          <a:pt x="1011205" y="208061"/>
                          <a:pt x="1207354" y="108189"/>
                          <a:pt x="1318605" y="0"/>
                        </a:cubicBezTo>
                        <a:close/>
                      </a:path>
                      <a:path w="2146997" h="5187316" stroke="0" extrusionOk="0">
                        <a:moveTo>
                          <a:pt x="1318605" y="0"/>
                        </a:moveTo>
                        <a:cubicBezTo>
                          <a:pt x="2357597" y="1509001"/>
                          <a:pt x="2276468" y="4006129"/>
                          <a:pt x="1302121" y="5187316"/>
                        </a:cubicBezTo>
                        <a:cubicBezTo>
                          <a:pt x="1041490" y="5062666"/>
                          <a:pt x="1080491" y="4969389"/>
                          <a:pt x="842038" y="4845921"/>
                        </a:cubicBezTo>
                        <a:cubicBezTo>
                          <a:pt x="603585" y="4722452"/>
                          <a:pt x="664537" y="4638906"/>
                          <a:pt x="421019" y="4533512"/>
                        </a:cubicBezTo>
                        <a:cubicBezTo>
                          <a:pt x="177501" y="4428118"/>
                          <a:pt x="199062" y="4356768"/>
                          <a:pt x="0" y="4221103"/>
                        </a:cubicBezTo>
                        <a:cubicBezTo>
                          <a:pt x="24910" y="4161796"/>
                          <a:pt x="66009" y="4154718"/>
                          <a:pt x="97954" y="4082742"/>
                        </a:cubicBezTo>
                        <a:cubicBezTo>
                          <a:pt x="658204" y="3455444"/>
                          <a:pt x="460623" y="2568519"/>
                          <a:pt x="403638" y="1723717"/>
                        </a:cubicBezTo>
                        <a:cubicBezTo>
                          <a:pt x="344376" y="1453967"/>
                          <a:pt x="154637" y="1162074"/>
                          <a:pt x="33035" y="970187"/>
                        </a:cubicBezTo>
                        <a:cubicBezTo>
                          <a:pt x="24664" y="960514"/>
                          <a:pt x="22102" y="953603"/>
                          <a:pt x="12067" y="942964"/>
                        </a:cubicBezTo>
                        <a:cubicBezTo>
                          <a:pt x="110257" y="850865"/>
                          <a:pt x="268912" y="765380"/>
                          <a:pt x="408384" y="656932"/>
                        </a:cubicBezTo>
                        <a:cubicBezTo>
                          <a:pt x="547856" y="548484"/>
                          <a:pt x="680131" y="504910"/>
                          <a:pt x="856962" y="333181"/>
                        </a:cubicBezTo>
                        <a:cubicBezTo>
                          <a:pt x="1033793" y="161452"/>
                          <a:pt x="1192242" y="166341"/>
                          <a:pt x="1318605" y="0"/>
                        </a:cubicBezTo>
                        <a:close/>
                      </a:path>
                    </a:pathLst>
                  </a:custGeom>
                  <ask:type>
                    <ask:lineSketchNone/>
                  </ask:type>
                </ask:lineSketchStyleProps>
              </a:ext>
            </a:extLst>
          </a:ln>
        </p:spPr>
      </p:pic>
      <p:sp>
        <p:nvSpPr>
          <p:cNvPr id="41" name="plano_sessao">
            <a:extLst>
              <a:ext uri="{FF2B5EF4-FFF2-40B4-BE49-F238E27FC236}">
                <a16:creationId xmlns:a16="http://schemas.microsoft.com/office/drawing/2014/main" id="{52907BCA-4AB1-E337-EE05-FBAA32594560}"/>
              </a:ext>
            </a:extLst>
          </p:cNvPr>
          <p:cNvSpPr txBox="1"/>
          <p:nvPr/>
        </p:nvSpPr>
        <p:spPr>
          <a:xfrm>
            <a:off x="-1295925" y="4178975"/>
            <a:ext cx="5200181" cy="2031325"/>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Plano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000000"/>
                </a:solidFill>
                <a:effectLst/>
                <a:uLnTx/>
                <a:uFillTx/>
                <a:latin typeface="Inter" panose="020B0604020202020204" charset="0"/>
                <a:ea typeface="Inter" panose="020B0604020202020204" charset="0"/>
                <a:cs typeface="+mn-cs"/>
              </a:rPr>
              <a:t>Sessão</a:t>
            </a:r>
            <a:r>
              <a:rPr kumimoji="0" lang="en-US" sz="4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 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000000"/>
                </a:solidFill>
                <a:effectLst/>
                <a:uLnTx/>
                <a:uFillTx/>
                <a:latin typeface="Inter" panose="020B0604020202020204" charset="0"/>
                <a:ea typeface="Inter" panose="020B0604020202020204" charset="0"/>
                <a:cs typeface="+mn-cs"/>
              </a:rPr>
              <a:t>Sessão</a:t>
            </a:r>
            <a:endParaRPr kumimoji="0" lang="en-US" sz="4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endParaRPr>
          </a:p>
        </p:txBody>
      </p:sp>
    </p:spTree>
    <p:extLst>
      <p:ext uri="{BB962C8B-B14F-4D97-AF65-F5344CB8AC3E}">
        <p14:creationId xmlns:p14="http://schemas.microsoft.com/office/powerpoint/2010/main" val="236024802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aphicFrame>
        <p:nvGraphicFramePr>
          <p:cNvPr id="39" name="!!sessao_2_5_i">
            <a:extLst>
              <a:ext uri="{FF2B5EF4-FFF2-40B4-BE49-F238E27FC236}">
                <a16:creationId xmlns:a16="http://schemas.microsoft.com/office/drawing/2014/main" id="{BAB05110-A106-2120-DE80-8BE7F26C496D}"/>
              </a:ext>
            </a:extLst>
          </p:cNvPr>
          <p:cNvGraphicFramePr>
            <a:graphicFrameLocks noGrp="1"/>
          </p:cNvGraphicFramePr>
          <p:nvPr>
            <p:extLst>
              <p:ext uri="{D42A27DB-BD31-4B8C-83A1-F6EECF244321}">
                <p14:modId xmlns:p14="http://schemas.microsoft.com/office/powerpoint/2010/main" val="2788796075"/>
              </p:ext>
            </p:extLst>
          </p:nvPr>
        </p:nvGraphicFramePr>
        <p:xfrm>
          <a:off x="20530800" y="5752800"/>
          <a:ext cx="12037812" cy="4380170"/>
        </p:xfrm>
        <a:graphic>
          <a:graphicData uri="http://schemas.openxmlformats.org/drawingml/2006/table">
            <a:tbl>
              <a:tblPr firstRow="1" bandRow="1">
                <a:tableStyleId>{5C22544A-7EE6-4342-B048-85BDC9FD1C3A}</a:tableStyleId>
              </a:tblPr>
              <a:tblGrid>
                <a:gridCol w="3146223">
                  <a:extLst>
                    <a:ext uri="{9D8B030D-6E8A-4147-A177-3AD203B41FA5}">
                      <a16:colId xmlns:a16="http://schemas.microsoft.com/office/drawing/2014/main" val="1042611969"/>
                    </a:ext>
                  </a:extLst>
                </a:gridCol>
                <a:gridCol w="3352800">
                  <a:extLst>
                    <a:ext uri="{9D8B030D-6E8A-4147-A177-3AD203B41FA5}">
                      <a16:colId xmlns:a16="http://schemas.microsoft.com/office/drawing/2014/main" val="1972421895"/>
                    </a:ext>
                  </a:extLst>
                </a:gridCol>
                <a:gridCol w="3505200">
                  <a:extLst>
                    <a:ext uri="{9D8B030D-6E8A-4147-A177-3AD203B41FA5}">
                      <a16:colId xmlns:a16="http://schemas.microsoft.com/office/drawing/2014/main" val="962624468"/>
                    </a:ext>
                  </a:extLst>
                </a:gridCol>
                <a:gridCol w="2033589">
                  <a:extLst>
                    <a:ext uri="{9D8B030D-6E8A-4147-A177-3AD203B41FA5}">
                      <a16:colId xmlns:a16="http://schemas.microsoft.com/office/drawing/2014/main" val="2087318690"/>
                    </a:ext>
                  </a:extLst>
                </a:gridCol>
              </a:tblGrid>
              <a:tr h="4380170">
                <a:tc>
                  <a:txBody>
                    <a:bodyPr/>
                    <a:lstStyle/>
                    <a:p>
                      <a:pPr marL="0" lvl="0" indent="0">
                        <a:lnSpc>
                          <a:spcPct val="100000"/>
                        </a:lnSpc>
                        <a:buSzPct val="100000"/>
                        <a:buFont typeface="Arial" pitchFamily="34"/>
                        <a:buNone/>
                      </a:pPr>
                      <a:r>
                        <a:rPr lang="pt-BR" sz="1800" b="0" dirty="0">
                          <a:solidFill>
                            <a:schemeClr val="tx1"/>
                          </a:solidFill>
                          <a:latin typeface="Inter" panose="020B0604020202020204" charset="0"/>
                          <a:ea typeface="Inter" panose="020B0604020202020204" charset="0"/>
                        </a:rPr>
                        <a:t>Estimular a motivação para a mudança.</a:t>
                      </a:r>
                    </a:p>
                    <a:p>
                      <a:pPr marL="0" lvl="0" indent="0">
                        <a:lnSpc>
                          <a:spcPct val="100000"/>
                        </a:lnSpc>
                        <a:buSzPct val="100000"/>
                        <a:buFont typeface="Arial" pitchFamily="34"/>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SzPct val="100000"/>
                        <a:buFont typeface="Arial" pitchFamily="34"/>
                        <a:buNone/>
                      </a:pPr>
                      <a:r>
                        <a:rPr lang="pt-BR" sz="1800" b="0" dirty="0">
                          <a:solidFill>
                            <a:schemeClr val="tx1"/>
                          </a:solidFill>
                          <a:latin typeface="Inter" panose="020B0604020202020204" charset="0"/>
                          <a:ea typeface="Inter" panose="020B0604020202020204" charset="0"/>
                        </a:rPr>
                        <a:t>Avaliar os progressos individuais.</a:t>
                      </a:r>
                    </a:p>
                    <a:p>
                      <a:pPr marL="0" lvl="0" indent="0">
                        <a:lnSpc>
                          <a:spcPct val="100000"/>
                        </a:lnSpc>
                        <a:buSzPct val="100000"/>
                        <a:buFont typeface="Arial" pitchFamily="34"/>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SzPct val="100000"/>
                        <a:buFont typeface="Arial" pitchFamily="34"/>
                        <a:buNone/>
                      </a:pPr>
                      <a:r>
                        <a:rPr lang="pt-BR" sz="1800" b="0" dirty="0">
                          <a:solidFill>
                            <a:schemeClr val="tx1"/>
                          </a:solidFill>
                          <a:latin typeface="Inter" panose="020B0604020202020204" charset="0"/>
                          <a:ea typeface="Inter" panose="020B0604020202020204" charset="0"/>
                        </a:rPr>
                        <a:t>Identificar junto com o cliente os problemas que deseja alterar (sessão 5). </a:t>
                      </a:r>
                    </a:p>
                  </a:txBody>
                  <a:tcPr anchor="ctr">
                    <a:lnL w="12700" cmpd="sng">
                      <a:noFill/>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lvl="0" indent="0">
                        <a:lnSpc>
                          <a:spcPct val="100000"/>
                        </a:lnSpc>
                        <a:buNone/>
                      </a:pPr>
                      <a:r>
                        <a:rPr lang="pt-BR" sz="1800" b="0" dirty="0">
                          <a:solidFill>
                            <a:schemeClr val="tx1"/>
                          </a:solidFill>
                          <a:latin typeface="Inter" panose="020B0604020202020204" charset="0"/>
                          <a:ea typeface="Inter" panose="020B0604020202020204" charset="0"/>
                        </a:rPr>
                        <a:t>Entrevista motivacional</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Aplicação de Escala (sessão 2)</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Aplicação de Questionário (sessão 4) </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Construção com o cliente do Questionário (sessão 5)</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EDS-20 (sessão 2)</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800" b="0" dirty="0">
                        <a:solidFill>
                          <a:schemeClr val="tx1"/>
                        </a:solidFill>
                        <a:latin typeface="Inter" panose="020B0604020202020204" charset="0"/>
                        <a:ea typeface="Inter" panose="020B060402020202020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QAP (sessão 4)</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800" b="0" dirty="0">
                        <a:solidFill>
                          <a:schemeClr val="tx1"/>
                        </a:solidFill>
                        <a:latin typeface="Inter" panose="020B0604020202020204" charset="0"/>
                        <a:ea typeface="Inter" panose="020B060402020202020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PQ (sessão 5)</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lnSpc>
                          <a:spcPct val="100000"/>
                        </a:lnSpc>
                      </a:pPr>
                      <a:r>
                        <a:rPr lang="pt-PT" sz="1800" b="0" dirty="0">
                          <a:solidFill>
                            <a:schemeClr val="tx1"/>
                          </a:solidFill>
                          <a:latin typeface="Inter" panose="020B0604020202020204" charset="0"/>
                          <a:ea typeface="Inter" panose="020B0604020202020204" charset="0"/>
                        </a:rPr>
                        <a:t>60</a:t>
                      </a:r>
                      <a:endParaRPr lang="en-GB" sz="1800" b="0" dirty="0">
                        <a:solidFill>
                          <a:schemeClr val="tx1"/>
                        </a:solidFill>
                        <a:latin typeface="Inter" panose="020B0604020202020204" charset="0"/>
                        <a:ea typeface="Inter" panose="020B0604020202020204" charset="0"/>
                      </a:endParaRPr>
                    </a:p>
                  </a:txBody>
                  <a:tcPr anchor="ctr">
                    <a:lnL w="38100" cap="flat" cmpd="sng" algn="ctr">
                      <a:solidFill>
                        <a:srgbClr val="97745A"/>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7120096"/>
                  </a:ext>
                </a:extLst>
              </a:tr>
            </a:tbl>
          </a:graphicData>
        </a:graphic>
      </p:graphicFrame>
      <p:graphicFrame>
        <p:nvGraphicFramePr>
          <p:cNvPr id="32" name="!!sessao_2_5_g">
            <a:extLst>
              <a:ext uri="{FF2B5EF4-FFF2-40B4-BE49-F238E27FC236}">
                <a16:creationId xmlns:a16="http://schemas.microsoft.com/office/drawing/2014/main" id="{BC197417-AA9F-60B3-38A2-8197E0632CC1}"/>
              </a:ext>
            </a:extLst>
          </p:cNvPr>
          <p:cNvGraphicFramePr>
            <a:graphicFrameLocks noGrp="1"/>
          </p:cNvGraphicFramePr>
          <p:nvPr>
            <p:extLst>
              <p:ext uri="{D42A27DB-BD31-4B8C-83A1-F6EECF244321}">
                <p14:modId xmlns:p14="http://schemas.microsoft.com/office/powerpoint/2010/main" val="3298744536"/>
              </p:ext>
            </p:extLst>
          </p:nvPr>
        </p:nvGraphicFramePr>
        <p:xfrm>
          <a:off x="20530800" y="1440000"/>
          <a:ext cx="12037812" cy="3958512"/>
        </p:xfrm>
        <a:graphic>
          <a:graphicData uri="http://schemas.openxmlformats.org/drawingml/2006/table">
            <a:tbl>
              <a:tblPr firstRow="1" bandRow="1">
                <a:tableStyleId>{5C22544A-7EE6-4342-B048-85BDC9FD1C3A}</a:tableStyleId>
              </a:tblPr>
              <a:tblGrid>
                <a:gridCol w="3146223">
                  <a:extLst>
                    <a:ext uri="{9D8B030D-6E8A-4147-A177-3AD203B41FA5}">
                      <a16:colId xmlns:a16="http://schemas.microsoft.com/office/drawing/2014/main" val="1042611969"/>
                    </a:ext>
                  </a:extLst>
                </a:gridCol>
                <a:gridCol w="3352800">
                  <a:extLst>
                    <a:ext uri="{9D8B030D-6E8A-4147-A177-3AD203B41FA5}">
                      <a16:colId xmlns:a16="http://schemas.microsoft.com/office/drawing/2014/main" val="1972421895"/>
                    </a:ext>
                  </a:extLst>
                </a:gridCol>
                <a:gridCol w="3505200">
                  <a:extLst>
                    <a:ext uri="{9D8B030D-6E8A-4147-A177-3AD203B41FA5}">
                      <a16:colId xmlns:a16="http://schemas.microsoft.com/office/drawing/2014/main" val="962624468"/>
                    </a:ext>
                  </a:extLst>
                </a:gridCol>
                <a:gridCol w="2033589">
                  <a:extLst>
                    <a:ext uri="{9D8B030D-6E8A-4147-A177-3AD203B41FA5}">
                      <a16:colId xmlns:a16="http://schemas.microsoft.com/office/drawing/2014/main" val="2087318690"/>
                    </a:ext>
                  </a:extLst>
                </a:gridCol>
              </a:tblGrid>
              <a:tr h="3958512">
                <a:tc>
                  <a:txBody>
                    <a:bodyPr/>
                    <a:lstStyle/>
                    <a:p>
                      <a:pPr marL="0" lvl="0" indent="0">
                        <a:lnSpc>
                          <a:spcPct val="100000"/>
                        </a:lnSpc>
                        <a:buSzPct val="100000"/>
                        <a:buFont typeface="Arial" pitchFamily="34"/>
                        <a:buNone/>
                      </a:pPr>
                      <a:r>
                        <a:rPr lang="pt-BR" sz="1800" b="0" i="0" dirty="0">
                          <a:solidFill>
                            <a:schemeClr val="tx1"/>
                          </a:solidFill>
                          <a:latin typeface="Inter" panose="020B0604020202020204" charset="0"/>
                          <a:ea typeface="Inter" panose="020B0604020202020204" charset="0"/>
                        </a:rPr>
                        <a:t>Aumentar a perceção do cliente sobre riscos.</a:t>
                      </a:r>
                    </a:p>
                    <a:p>
                      <a:pPr marL="0" lvl="0" indent="0">
                        <a:lnSpc>
                          <a:spcPct val="100000"/>
                        </a:lnSpc>
                        <a:buSzPct val="100000"/>
                        <a:buFont typeface="Arial" pitchFamily="34"/>
                        <a:buNone/>
                      </a:pPr>
                      <a:endParaRPr lang="pt-BR" sz="1800" b="0" i="0" dirty="0">
                        <a:solidFill>
                          <a:schemeClr val="tx1"/>
                        </a:solidFill>
                        <a:latin typeface="Inter" panose="020B0604020202020204" charset="0"/>
                        <a:ea typeface="Inter" panose="020B0604020202020204" charset="0"/>
                      </a:endParaRPr>
                    </a:p>
                    <a:p>
                      <a:pPr marL="0" lvl="0" indent="0">
                        <a:lnSpc>
                          <a:spcPct val="100000"/>
                        </a:lnSpc>
                        <a:buSzPct val="100000"/>
                        <a:buFont typeface="Arial" pitchFamily="34"/>
                        <a:buNone/>
                      </a:pPr>
                      <a:r>
                        <a:rPr lang="pt-BR" sz="1800" b="0" i="0" dirty="0">
                          <a:solidFill>
                            <a:schemeClr val="tx1"/>
                          </a:solidFill>
                          <a:latin typeface="Inter" panose="020B0604020202020204" charset="0"/>
                          <a:ea typeface="Inter" panose="020B0604020202020204" charset="0"/>
                        </a:rPr>
                        <a:t>Promover a intenção de mudar.</a:t>
                      </a:r>
                    </a:p>
                  </a:txBody>
                  <a:tcPr anchor="ctr">
                    <a:lnL w="12700" cmpd="sng">
                      <a:noFill/>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lvl="0" indent="0">
                        <a:lnSpc>
                          <a:spcPct val="100000"/>
                        </a:lnSpc>
                        <a:buNone/>
                      </a:pPr>
                      <a:r>
                        <a:rPr lang="pt-BR" sz="1800" b="0" dirty="0">
                          <a:solidFill>
                            <a:schemeClr val="tx1"/>
                          </a:solidFill>
                          <a:latin typeface="Inter" panose="020B0604020202020204" charset="0"/>
                          <a:ea typeface="Inter" panose="020B0604020202020204" charset="0"/>
                        </a:rPr>
                        <a:t>Atividade 1 – “Quem sou eu”</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Atividade 2  – “As nossas regras”</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Atividade 3 – “Papel amassado”.</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Atividade 4 – Debate sobre “o que é a mudança?”</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Folhas brancas A4; caneta; Quadro branco e marcadores.</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lnSpc>
                          <a:spcPct val="150000"/>
                        </a:lnSpc>
                      </a:pPr>
                      <a:r>
                        <a:rPr lang="pt-PT" sz="1800" b="0" dirty="0">
                          <a:solidFill>
                            <a:schemeClr val="tx1"/>
                          </a:solidFill>
                          <a:latin typeface="Inter" panose="020B0604020202020204" charset="0"/>
                          <a:ea typeface="Inter" panose="020B0604020202020204" charset="0"/>
                        </a:rPr>
                        <a:t>120</a:t>
                      </a:r>
                      <a:endParaRPr lang="en-GB" sz="1800" b="0" dirty="0">
                        <a:solidFill>
                          <a:schemeClr val="tx1"/>
                        </a:solidFill>
                        <a:latin typeface="Inter" panose="020B0604020202020204" charset="0"/>
                        <a:ea typeface="Inter" panose="020B0604020202020204" charset="0"/>
                      </a:endParaRPr>
                    </a:p>
                  </a:txBody>
                  <a:tcPr anchor="ctr">
                    <a:lnL w="38100" cap="flat" cmpd="sng" algn="ctr">
                      <a:solidFill>
                        <a:srgbClr val="97745A"/>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7120096"/>
                  </a:ext>
                </a:extLst>
              </a:tr>
            </a:tbl>
          </a:graphicData>
        </a:graphic>
      </p:graphicFrame>
      <p:sp>
        <p:nvSpPr>
          <p:cNvPr id="36" name="!!session_n_next">
            <a:extLst>
              <a:ext uri="{FF2B5EF4-FFF2-40B4-BE49-F238E27FC236}">
                <a16:creationId xmlns:a16="http://schemas.microsoft.com/office/drawing/2014/main" id="{20985CF7-C780-3932-74F1-677320F95C97}"/>
              </a:ext>
            </a:extLst>
          </p:cNvPr>
          <p:cNvSpPr txBox="1"/>
          <p:nvPr/>
        </p:nvSpPr>
        <p:spPr>
          <a:xfrm>
            <a:off x="19440000" y="1036800"/>
            <a:ext cx="13272556" cy="246221"/>
          </a:xfrm>
          <a:prstGeom prst="rect">
            <a:avLst/>
          </a:prstGeom>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SESSÃO 2 A 5</a:t>
            </a:r>
          </a:p>
        </p:txBody>
      </p:sp>
      <p:graphicFrame>
        <p:nvGraphicFramePr>
          <p:cNvPr id="40" name="!!sessao_1_i">
            <a:extLst>
              <a:ext uri="{FF2B5EF4-FFF2-40B4-BE49-F238E27FC236}">
                <a16:creationId xmlns:a16="http://schemas.microsoft.com/office/drawing/2014/main" id="{9BF471E7-D73B-AC3E-3797-CC4C2E6E8E50}"/>
              </a:ext>
            </a:extLst>
          </p:cNvPr>
          <p:cNvGraphicFramePr>
            <a:graphicFrameLocks noGrp="1"/>
          </p:cNvGraphicFramePr>
          <p:nvPr>
            <p:custDataLst>
              <p:custData r:id="rId1"/>
            </p:custDataLst>
            <p:extLst>
              <p:ext uri="{D42A27DB-BD31-4B8C-83A1-F6EECF244321}">
                <p14:modId xmlns:p14="http://schemas.microsoft.com/office/powerpoint/2010/main" val="664007092"/>
              </p:ext>
            </p:extLst>
          </p:nvPr>
        </p:nvGraphicFramePr>
        <p:xfrm>
          <a:off x="5007600" y="5752800"/>
          <a:ext cx="12037812" cy="4380170"/>
        </p:xfrm>
        <a:graphic>
          <a:graphicData uri="http://schemas.openxmlformats.org/drawingml/2006/table">
            <a:tbl>
              <a:tblPr firstRow="1" bandRow="1">
                <a:tableStyleId>{5C22544A-7EE6-4342-B048-85BDC9FD1C3A}</a:tableStyleId>
              </a:tblPr>
              <a:tblGrid>
                <a:gridCol w="3146223">
                  <a:extLst>
                    <a:ext uri="{9D8B030D-6E8A-4147-A177-3AD203B41FA5}">
                      <a16:colId xmlns:a16="http://schemas.microsoft.com/office/drawing/2014/main" val="1042611969"/>
                    </a:ext>
                  </a:extLst>
                </a:gridCol>
                <a:gridCol w="3352800">
                  <a:extLst>
                    <a:ext uri="{9D8B030D-6E8A-4147-A177-3AD203B41FA5}">
                      <a16:colId xmlns:a16="http://schemas.microsoft.com/office/drawing/2014/main" val="1972421895"/>
                    </a:ext>
                  </a:extLst>
                </a:gridCol>
                <a:gridCol w="3505200">
                  <a:extLst>
                    <a:ext uri="{9D8B030D-6E8A-4147-A177-3AD203B41FA5}">
                      <a16:colId xmlns:a16="http://schemas.microsoft.com/office/drawing/2014/main" val="962624468"/>
                    </a:ext>
                  </a:extLst>
                </a:gridCol>
                <a:gridCol w="2033589">
                  <a:extLst>
                    <a:ext uri="{9D8B030D-6E8A-4147-A177-3AD203B41FA5}">
                      <a16:colId xmlns:a16="http://schemas.microsoft.com/office/drawing/2014/main" val="2087318690"/>
                    </a:ext>
                  </a:extLst>
                </a:gridCol>
              </a:tblGrid>
              <a:tr h="4380170">
                <a:tc>
                  <a:txBody>
                    <a:bodyPr/>
                    <a:lstStyle/>
                    <a:p>
                      <a:pPr marL="0" lvl="0" indent="0">
                        <a:lnSpc>
                          <a:spcPct val="150000"/>
                        </a:lnSpc>
                        <a:buSzPct val="100000"/>
                        <a:buFont typeface="Arial" pitchFamily="34"/>
                        <a:buNone/>
                      </a:pPr>
                      <a:r>
                        <a:rPr lang="pt-PT" sz="1800" b="0" dirty="0">
                          <a:solidFill>
                            <a:schemeClr val="tx1"/>
                          </a:solidFill>
                          <a:latin typeface="Inter" panose="020B0604020202020204" charset="0"/>
                          <a:ea typeface="Inter" panose="020B0604020202020204" charset="0"/>
                        </a:rPr>
                        <a:t>Avaliar fatores de risco.</a:t>
                      </a:r>
                    </a:p>
                    <a:p>
                      <a:pPr marL="0" lvl="0" indent="0">
                        <a:lnSpc>
                          <a:spcPct val="150000"/>
                        </a:lnSpc>
                        <a:buSzPct val="100000"/>
                        <a:buFont typeface="Arial" pitchFamily="34"/>
                        <a:buNone/>
                      </a:pPr>
                      <a:endParaRPr lang="pt-PT" sz="1800" b="0" dirty="0">
                        <a:solidFill>
                          <a:schemeClr val="tx1"/>
                        </a:solidFill>
                        <a:latin typeface="Inter" panose="020B0604020202020204" charset="0"/>
                        <a:ea typeface="Inter" panose="020B0604020202020204" charset="0"/>
                      </a:endParaRPr>
                    </a:p>
                    <a:p>
                      <a:pPr marL="0" lvl="0" indent="0">
                        <a:lnSpc>
                          <a:spcPct val="150000"/>
                        </a:lnSpc>
                        <a:buSzPct val="100000"/>
                        <a:buFont typeface="Arial" pitchFamily="34"/>
                        <a:buNone/>
                      </a:pPr>
                      <a:r>
                        <a:rPr lang="pt-PT" sz="1800" b="0" dirty="0">
                          <a:solidFill>
                            <a:schemeClr val="tx1"/>
                          </a:solidFill>
                          <a:latin typeface="Inter" panose="020B0604020202020204" charset="0"/>
                          <a:ea typeface="Inter" panose="020B0604020202020204" charset="0"/>
                        </a:rPr>
                        <a:t>Avaliar risco de violência futura.</a:t>
                      </a:r>
                    </a:p>
                    <a:p>
                      <a:pPr marL="0" lvl="0" indent="0">
                        <a:lnSpc>
                          <a:spcPct val="150000"/>
                        </a:lnSpc>
                        <a:buSzPct val="100000"/>
                        <a:buFont typeface="Arial" pitchFamily="34"/>
                        <a:buNone/>
                      </a:pPr>
                      <a:endParaRPr lang="pt-PT" sz="1800" b="0" dirty="0">
                        <a:solidFill>
                          <a:schemeClr val="tx1"/>
                        </a:solidFill>
                        <a:latin typeface="Inter" panose="020B0604020202020204" charset="0"/>
                        <a:ea typeface="Inter" panose="020B0604020202020204" charset="0"/>
                      </a:endParaRPr>
                    </a:p>
                    <a:p>
                      <a:pPr marL="0" lvl="0" indent="0">
                        <a:lnSpc>
                          <a:spcPct val="150000"/>
                        </a:lnSpc>
                        <a:buSzPct val="100000"/>
                        <a:buFont typeface="Arial" pitchFamily="34"/>
                        <a:buNone/>
                      </a:pPr>
                      <a:r>
                        <a:rPr lang="pt-PT" sz="1800" b="0" dirty="0">
                          <a:solidFill>
                            <a:schemeClr val="tx1"/>
                          </a:solidFill>
                          <a:latin typeface="Inter" panose="020B0604020202020204" charset="0"/>
                          <a:ea typeface="Inter" panose="020B0604020202020204" charset="0"/>
                        </a:rPr>
                        <a:t>Apresentação do projeto.</a:t>
                      </a:r>
                    </a:p>
                  </a:txBody>
                  <a:tcPr anchor="ctr">
                    <a:lnL w="12700" cmpd="sng">
                      <a:noFill/>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lvl="0" indent="0">
                        <a:lnSpc>
                          <a:spcPct val="150000"/>
                        </a:lnSpc>
                        <a:buNone/>
                      </a:pPr>
                      <a:r>
                        <a:rPr lang="pt-PT" sz="1800" b="0" dirty="0">
                          <a:solidFill>
                            <a:schemeClr val="tx1"/>
                          </a:solidFill>
                          <a:latin typeface="Inter" panose="020B0604020202020204" charset="0"/>
                          <a:ea typeface="Inter" panose="020B0604020202020204" charset="0"/>
                        </a:rPr>
                        <a:t>Entrevista motivacional.</a:t>
                      </a:r>
                    </a:p>
                    <a:p>
                      <a:pPr marL="0" lvl="0" indent="0">
                        <a:lnSpc>
                          <a:spcPct val="150000"/>
                        </a:lnSpc>
                        <a:buNone/>
                      </a:pPr>
                      <a:endParaRPr lang="pt-PT" sz="1800" b="0" dirty="0">
                        <a:solidFill>
                          <a:schemeClr val="tx1"/>
                        </a:solidFill>
                        <a:latin typeface="Inter" panose="020B0604020202020204" charset="0"/>
                        <a:ea typeface="Inter" panose="020B0604020202020204" charset="0"/>
                      </a:endParaRPr>
                    </a:p>
                    <a:p>
                      <a:pPr marL="0" lvl="0" indent="0">
                        <a:lnSpc>
                          <a:spcPct val="150000"/>
                        </a:lnSpc>
                        <a:buNone/>
                      </a:pPr>
                      <a:r>
                        <a:rPr lang="pt-PT" sz="1800" b="0" dirty="0">
                          <a:solidFill>
                            <a:schemeClr val="tx1"/>
                          </a:solidFill>
                          <a:latin typeface="Inter" panose="020B0604020202020204" charset="0"/>
                          <a:ea typeface="Inter" panose="020B0604020202020204" charset="0"/>
                        </a:rPr>
                        <a:t>Aplicação da escala.</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pt-PT" sz="1800" b="0" dirty="0">
                          <a:solidFill>
                            <a:schemeClr val="tx1"/>
                          </a:solidFill>
                          <a:latin typeface="Inter" panose="020B0604020202020204" charset="0"/>
                          <a:ea typeface="Inter" panose="020B0604020202020204" charset="0"/>
                        </a:rPr>
                        <a:t>HCR-20V2</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lnSpc>
                          <a:spcPct val="150000"/>
                        </a:lnSpc>
                      </a:pPr>
                      <a:r>
                        <a:rPr lang="pt-PT" sz="1800" b="0" dirty="0">
                          <a:solidFill>
                            <a:schemeClr val="tx1"/>
                          </a:solidFill>
                          <a:latin typeface="Inter" panose="020B0604020202020204" charset="0"/>
                          <a:ea typeface="Inter" panose="020B0604020202020204" charset="0"/>
                        </a:rPr>
                        <a:t>60</a:t>
                      </a:r>
                      <a:endParaRPr lang="en-GB" sz="1800" b="0" dirty="0">
                        <a:solidFill>
                          <a:schemeClr val="tx1"/>
                        </a:solidFill>
                        <a:latin typeface="Inter" panose="020B0604020202020204" charset="0"/>
                        <a:ea typeface="Inter" panose="020B0604020202020204" charset="0"/>
                      </a:endParaRPr>
                    </a:p>
                  </a:txBody>
                  <a:tcPr anchor="ctr">
                    <a:lnL w="38100" cap="flat" cmpd="sng" algn="ctr">
                      <a:solidFill>
                        <a:srgbClr val="97745A"/>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7120096"/>
                  </a:ext>
                </a:extLst>
              </a:tr>
            </a:tbl>
          </a:graphicData>
        </a:graphic>
      </p:graphicFrame>
      <p:grpSp>
        <p:nvGrpSpPr>
          <p:cNvPr id="35" name="!!no_schedule">
            <a:extLst>
              <a:ext uri="{FF2B5EF4-FFF2-40B4-BE49-F238E27FC236}">
                <a16:creationId xmlns:a16="http://schemas.microsoft.com/office/drawing/2014/main" id="{1D6CD27C-0972-96D4-3C8B-C195A02373E0}"/>
              </a:ext>
            </a:extLst>
          </p:cNvPr>
          <p:cNvGrpSpPr/>
          <p:nvPr/>
        </p:nvGrpSpPr>
        <p:grpSpPr>
          <a:xfrm>
            <a:off x="3916800" y="1556617"/>
            <a:ext cx="12809488" cy="3741138"/>
            <a:chOff x="4015472" y="1482231"/>
            <a:chExt cx="12809488" cy="3741138"/>
          </a:xfrm>
        </p:grpSpPr>
        <p:cxnSp>
          <p:nvCxnSpPr>
            <p:cNvPr id="42" name="Straight Connector 41">
              <a:extLst>
                <a:ext uri="{FF2B5EF4-FFF2-40B4-BE49-F238E27FC236}">
                  <a16:creationId xmlns:a16="http://schemas.microsoft.com/office/drawing/2014/main" id="{83284A51-FD62-A67C-A15F-BDCAAD27BCAD}"/>
                </a:ext>
              </a:extLst>
            </p:cNvPr>
            <p:cNvCxnSpPr/>
            <p:nvPr/>
          </p:nvCxnSpPr>
          <p:spPr>
            <a:xfrm flipV="1">
              <a:off x="8724900" y="1482231"/>
              <a:ext cx="3733800" cy="3733800"/>
            </a:xfrm>
            <a:prstGeom prst="line">
              <a:avLst/>
            </a:prstGeom>
            <a:ln w="15875" cmpd="sng">
              <a:solidFill>
                <a:srgbClr val="97745A"/>
              </a:solidFill>
              <a:prstDash val="lgDashDot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3318171-626C-853A-9BC5-ABF57807A033}"/>
                </a:ext>
              </a:extLst>
            </p:cNvPr>
            <p:cNvCxnSpPr/>
            <p:nvPr/>
          </p:nvCxnSpPr>
          <p:spPr>
            <a:xfrm flipV="1">
              <a:off x="10180320" y="1482231"/>
              <a:ext cx="3733800" cy="3733800"/>
            </a:xfrm>
            <a:prstGeom prst="line">
              <a:avLst/>
            </a:prstGeom>
            <a:ln w="15875" cmpd="sng">
              <a:solidFill>
                <a:srgbClr val="97745A"/>
              </a:solidFill>
              <a:prstDash val="lgDashDot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47C308DA-5D06-8280-28FA-3927A6B55DA8}"/>
                </a:ext>
              </a:extLst>
            </p:cNvPr>
            <p:cNvCxnSpPr/>
            <p:nvPr/>
          </p:nvCxnSpPr>
          <p:spPr>
            <a:xfrm flipV="1">
              <a:off x="11635740" y="1485900"/>
              <a:ext cx="3733800" cy="3733800"/>
            </a:xfrm>
            <a:prstGeom prst="line">
              <a:avLst/>
            </a:prstGeom>
            <a:ln w="15875" cmpd="sng">
              <a:solidFill>
                <a:srgbClr val="97745A"/>
              </a:solidFill>
              <a:prstDash val="lgDashDot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7D2E8578-4720-2C4F-9344-DEEA656103CC}"/>
                </a:ext>
              </a:extLst>
            </p:cNvPr>
            <p:cNvCxnSpPr/>
            <p:nvPr/>
          </p:nvCxnSpPr>
          <p:spPr>
            <a:xfrm flipV="1">
              <a:off x="13091160" y="1485900"/>
              <a:ext cx="3733800" cy="3733800"/>
            </a:xfrm>
            <a:prstGeom prst="line">
              <a:avLst/>
            </a:prstGeom>
            <a:ln w="15875" cmpd="sng">
              <a:solidFill>
                <a:srgbClr val="97745A"/>
              </a:solidFill>
              <a:prstDash val="lgDashDot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2D48707-8AED-22CF-76BB-ADDE06CBEC9F}"/>
                </a:ext>
              </a:extLst>
            </p:cNvPr>
            <p:cNvCxnSpPr>
              <a:cxnSpLocks/>
            </p:cNvCxnSpPr>
            <p:nvPr/>
          </p:nvCxnSpPr>
          <p:spPr>
            <a:xfrm flipV="1">
              <a:off x="4042410" y="1485900"/>
              <a:ext cx="2594610" cy="2594610"/>
            </a:xfrm>
            <a:prstGeom prst="line">
              <a:avLst/>
            </a:prstGeom>
            <a:ln w="15875" cmpd="sng">
              <a:solidFill>
                <a:srgbClr val="97745A"/>
              </a:solidFill>
              <a:prstDash val="lgDashDot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2CBCF899-DFF0-05E5-4456-2EEDCE1F3F83}"/>
                </a:ext>
              </a:extLst>
            </p:cNvPr>
            <p:cNvCxnSpPr/>
            <p:nvPr/>
          </p:nvCxnSpPr>
          <p:spPr>
            <a:xfrm flipV="1">
              <a:off x="4358640" y="1485900"/>
              <a:ext cx="3733800" cy="3733800"/>
            </a:xfrm>
            <a:prstGeom prst="line">
              <a:avLst/>
            </a:prstGeom>
            <a:ln w="15875" cmpd="sng">
              <a:solidFill>
                <a:srgbClr val="97745A"/>
              </a:solidFill>
              <a:prstDash val="lgDashDot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A3BF694B-CEB9-7B49-004D-4E8F2A4A3E32}"/>
                </a:ext>
              </a:extLst>
            </p:cNvPr>
            <p:cNvCxnSpPr/>
            <p:nvPr/>
          </p:nvCxnSpPr>
          <p:spPr>
            <a:xfrm flipV="1">
              <a:off x="5814060" y="1489569"/>
              <a:ext cx="3733800" cy="3733800"/>
            </a:xfrm>
            <a:prstGeom prst="line">
              <a:avLst/>
            </a:prstGeom>
            <a:ln w="15875" cmpd="sng">
              <a:solidFill>
                <a:srgbClr val="97745A"/>
              </a:solidFill>
              <a:prstDash val="lgDashDot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50983697-B5AD-2604-A65E-3C1664B07E57}"/>
                </a:ext>
              </a:extLst>
            </p:cNvPr>
            <p:cNvCxnSpPr/>
            <p:nvPr/>
          </p:nvCxnSpPr>
          <p:spPr>
            <a:xfrm flipV="1">
              <a:off x="7269480" y="1489569"/>
              <a:ext cx="3733800" cy="3733800"/>
            </a:xfrm>
            <a:prstGeom prst="line">
              <a:avLst/>
            </a:prstGeom>
            <a:ln w="15875" cmpd="sng">
              <a:solidFill>
                <a:srgbClr val="97745A"/>
              </a:solidFill>
              <a:prstDash val="lgDashDot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B3450ED-BFED-86DC-14A0-F553D57215E3}"/>
                </a:ext>
              </a:extLst>
            </p:cNvPr>
            <p:cNvCxnSpPr>
              <a:cxnSpLocks/>
            </p:cNvCxnSpPr>
            <p:nvPr/>
          </p:nvCxnSpPr>
          <p:spPr>
            <a:xfrm flipV="1">
              <a:off x="14546580" y="2941320"/>
              <a:ext cx="2278380" cy="2278380"/>
            </a:xfrm>
            <a:prstGeom prst="line">
              <a:avLst/>
            </a:prstGeom>
            <a:ln w="15875" cmpd="sng">
              <a:solidFill>
                <a:srgbClr val="97745A"/>
              </a:solidFill>
              <a:prstDash val="lgDashDot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F6885518-6B6C-CCB3-0BA0-D51AA18CAFE4}"/>
                </a:ext>
              </a:extLst>
            </p:cNvPr>
            <p:cNvCxnSpPr>
              <a:cxnSpLocks/>
            </p:cNvCxnSpPr>
            <p:nvPr/>
          </p:nvCxnSpPr>
          <p:spPr>
            <a:xfrm flipV="1">
              <a:off x="16002000" y="4396740"/>
              <a:ext cx="822960" cy="822960"/>
            </a:xfrm>
            <a:prstGeom prst="line">
              <a:avLst/>
            </a:prstGeom>
            <a:ln w="15875" cmpd="sng">
              <a:solidFill>
                <a:srgbClr val="97745A"/>
              </a:solidFill>
              <a:prstDash val="lgDashDot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19611AC7-8212-B7BC-03A8-C53F7ABE911F}"/>
                </a:ext>
              </a:extLst>
            </p:cNvPr>
            <p:cNvCxnSpPr>
              <a:cxnSpLocks/>
            </p:cNvCxnSpPr>
            <p:nvPr/>
          </p:nvCxnSpPr>
          <p:spPr>
            <a:xfrm flipV="1">
              <a:off x="4015472" y="1485900"/>
              <a:ext cx="1166128" cy="1166128"/>
            </a:xfrm>
            <a:prstGeom prst="line">
              <a:avLst/>
            </a:prstGeom>
            <a:ln w="15875" cmpd="sng">
              <a:solidFill>
                <a:srgbClr val="97745A"/>
              </a:solidFill>
              <a:prstDash val="lgDashDotDot"/>
            </a:ln>
          </p:spPr>
          <p:style>
            <a:lnRef idx="1">
              <a:schemeClr val="accent1"/>
            </a:lnRef>
            <a:fillRef idx="0">
              <a:schemeClr val="accent1"/>
            </a:fillRef>
            <a:effectRef idx="0">
              <a:schemeClr val="accent1"/>
            </a:effectRef>
            <a:fontRef idx="minor">
              <a:schemeClr val="tx1"/>
            </a:fontRef>
          </p:style>
        </p:cxnSp>
      </p:grpSp>
      <p:sp>
        <p:nvSpPr>
          <p:cNvPr id="34" name="!!session_n">
            <a:extLst>
              <a:ext uri="{FF2B5EF4-FFF2-40B4-BE49-F238E27FC236}">
                <a16:creationId xmlns:a16="http://schemas.microsoft.com/office/drawing/2014/main" id="{0CC3DC11-B76A-6AE5-504C-F956687F3A0C}"/>
              </a:ext>
            </a:extLst>
          </p:cNvPr>
          <p:cNvSpPr txBox="1"/>
          <p:nvPr/>
        </p:nvSpPr>
        <p:spPr>
          <a:xfrm>
            <a:off x="3916800" y="1035871"/>
            <a:ext cx="13272556" cy="246221"/>
          </a:xfrm>
          <a:prstGeom prst="rect">
            <a:avLst/>
          </a:prstGeom>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SESSÃO 1</a:t>
            </a:r>
          </a:p>
        </p:txBody>
      </p:sp>
      <p:sp>
        <p:nvSpPr>
          <p:cNvPr id="55" name="mask_right">
            <a:extLst>
              <a:ext uri="{FF2B5EF4-FFF2-40B4-BE49-F238E27FC236}">
                <a16:creationId xmlns:a16="http://schemas.microsoft.com/office/drawing/2014/main" id="{4CBA2AEE-E0CE-6EA1-3252-58E2BC8307CC}"/>
              </a:ext>
            </a:extLst>
          </p:cNvPr>
          <p:cNvSpPr/>
          <p:nvPr/>
        </p:nvSpPr>
        <p:spPr>
          <a:xfrm>
            <a:off x="17044989" y="-23102"/>
            <a:ext cx="1243012" cy="10287000"/>
          </a:xfrm>
          <a:prstGeom prst="rect">
            <a:avLst/>
          </a:prstGeom>
          <a:solidFill>
            <a:srgbClr val="DDD1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 name="header_splitter_top">
            <a:extLst>
              <a:ext uri="{FF2B5EF4-FFF2-40B4-BE49-F238E27FC236}">
                <a16:creationId xmlns:a16="http://schemas.microsoft.com/office/drawing/2014/main" id="{E1BD7D60-9216-14DC-D101-61B8A950EC87}"/>
              </a:ext>
            </a:extLst>
          </p:cNvPr>
          <p:cNvCxnSpPr>
            <a:cxnSpLocks/>
          </p:cNvCxnSpPr>
          <p:nvPr/>
        </p:nvCxnSpPr>
        <p:spPr>
          <a:xfrm>
            <a:off x="3474000" y="952500"/>
            <a:ext cx="14051157" cy="0"/>
          </a:xfrm>
          <a:prstGeom prst="line">
            <a:avLst/>
          </a:prstGeom>
          <a:ln w="38100">
            <a:solidFill>
              <a:srgbClr val="97745A"/>
            </a:solidFill>
          </a:ln>
        </p:spPr>
        <p:style>
          <a:lnRef idx="1">
            <a:schemeClr val="accent1"/>
          </a:lnRef>
          <a:fillRef idx="0">
            <a:schemeClr val="accent1"/>
          </a:fillRef>
          <a:effectRef idx="0">
            <a:schemeClr val="accent1"/>
          </a:effectRef>
          <a:fontRef idx="minor">
            <a:schemeClr val="tx1"/>
          </a:fontRef>
        </p:style>
      </p:cxnSp>
      <p:sp>
        <p:nvSpPr>
          <p:cNvPr id="56" name="mask_left">
            <a:extLst>
              <a:ext uri="{FF2B5EF4-FFF2-40B4-BE49-F238E27FC236}">
                <a16:creationId xmlns:a16="http://schemas.microsoft.com/office/drawing/2014/main" id="{54D989FB-728A-0F6C-FD20-5C910EF5F794}"/>
              </a:ext>
            </a:extLst>
          </p:cNvPr>
          <p:cNvSpPr/>
          <p:nvPr/>
        </p:nvSpPr>
        <p:spPr>
          <a:xfrm>
            <a:off x="0" y="0"/>
            <a:ext cx="3764165" cy="10287000"/>
          </a:xfrm>
          <a:prstGeom prst="rect">
            <a:avLst/>
          </a:prstGeom>
          <a:solidFill>
            <a:srgbClr val="DDD1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3" name="header_splitter_bottom">
            <a:extLst>
              <a:ext uri="{FF2B5EF4-FFF2-40B4-BE49-F238E27FC236}">
                <a16:creationId xmlns:a16="http://schemas.microsoft.com/office/drawing/2014/main" id="{CAC13327-74C3-69EA-7BE1-AA09C187C4BC}"/>
              </a:ext>
            </a:extLst>
          </p:cNvPr>
          <p:cNvCxnSpPr>
            <a:cxnSpLocks/>
          </p:cNvCxnSpPr>
          <p:nvPr/>
        </p:nvCxnSpPr>
        <p:spPr>
          <a:xfrm>
            <a:off x="2695291" y="1306800"/>
            <a:ext cx="14829866" cy="0"/>
          </a:xfrm>
          <a:prstGeom prst="line">
            <a:avLst/>
          </a:prstGeom>
          <a:ln w="38100">
            <a:solidFill>
              <a:srgbClr val="97745A"/>
            </a:solidFill>
          </a:ln>
        </p:spPr>
        <p:style>
          <a:lnRef idx="1">
            <a:schemeClr val="accent1"/>
          </a:lnRef>
          <a:fillRef idx="0">
            <a:schemeClr val="accent1"/>
          </a:fillRef>
          <a:effectRef idx="0">
            <a:schemeClr val="accent1"/>
          </a:effectRef>
          <a:fontRef idx="minor">
            <a:schemeClr val="tx1"/>
          </a:fontRef>
        </p:style>
      </p:cxnSp>
      <p:sp>
        <p:nvSpPr>
          <p:cNvPr id="11" name="Freeform 11"/>
          <p:cNvSpPr/>
          <p:nvPr/>
        </p:nvSpPr>
        <p:spPr>
          <a:xfrm>
            <a:off x="618803" y="8863050"/>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12" name="Group 12"/>
          <p:cNvGrpSpPr/>
          <p:nvPr/>
        </p:nvGrpSpPr>
        <p:grpSpPr>
          <a:xfrm>
            <a:off x="1243012" y="-1794853"/>
            <a:ext cx="3086100" cy="308610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TextBox 14"/>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15" name="Group 15"/>
          <p:cNvGrpSpPr/>
          <p:nvPr/>
        </p:nvGrpSpPr>
        <p:grpSpPr>
          <a:xfrm>
            <a:off x="-1343025" y="6690703"/>
            <a:ext cx="3086100" cy="30861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DDD1C2"/>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TextBox 17"/>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28" name="individual">
            <a:extLst>
              <a:ext uri="{FF2B5EF4-FFF2-40B4-BE49-F238E27FC236}">
                <a16:creationId xmlns:a16="http://schemas.microsoft.com/office/drawing/2014/main" id="{A9C227B7-845C-4E03-AD90-3FDB2862C6FE}"/>
              </a:ext>
            </a:extLst>
          </p:cNvPr>
          <p:cNvSpPr txBox="1"/>
          <p:nvPr/>
        </p:nvSpPr>
        <p:spPr>
          <a:xfrm>
            <a:off x="17188991" y="5237162"/>
            <a:ext cx="357918" cy="4894259"/>
          </a:xfrm>
          <a:prstGeom prst="rect">
            <a:avLst/>
          </a:prstGeom>
        </p:spPr>
        <p:txBody>
          <a:bodyPr vert="wordArtVert"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INDIVIDUAL</a:t>
            </a:r>
          </a:p>
        </p:txBody>
      </p:sp>
      <p:sp>
        <p:nvSpPr>
          <p:cNvPr id="27" name="grupo">
            <a:extLst>
              <a:ext uri="{FF2B5EF4-FFF2-40B4-BE49-F238E27FC236}">
                <a16:creationId xmlns:a16="http://schemas.microsoft.com/office/drawing/2014/main" id="{B0AD9811-3908-EA7D-222F-3297932F0019}"/>
              </a:ext>
            </a:extLst>
          </p:cNvPr>
          <p:cNvSpPr txBox="1"/>
          <p:nvPr/>
        </p:nvSpPr>
        <p:spPr>
          <a:xfrm>
            <a:off x="17153244" y="1333500"/>
            <a:ext cx="429413" cy="3882531"/>
          </a:xfrm>
          <a:prstGeom prst="rect">
            <a:avLst/>
          </a:prstGeom>
        </p:spPr>
        <p:txBody>
          <a:bodyPr vert="wordArtVert"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GRUPO</a:t>
            </a:r>
          </a:p>
        </p:txBody>
      </p:sp>
      <p:sp>
        <p:nvSpPr>
          <p:cNvPr id="26" name="duracao">
            <a:extLst>
              <a:ext uri="{FF2B5EF4-FFF2-40B4-BE49-F238E27FC236}">
                <a16:creationId xmlns:a16="http://schemas.microsoft.com/office/drawing/2014/main" id="{9F347AF6-B78B-D8A6-9B0B-304E0F182F86}"/>
              </a:ext>
            </a:extLst>
          </p:cNvPr>
          <p:cNvSpPr txBox="1"/>
          <p:nvPr/>
        </p:nvSpPr>
        <p:spPr>
          <a:xfrm>
            <a:off x="15216132" y="579121"/>
            <a:ext cx="1972860" cy="307777"/>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DURAÇÃO</a:t>
            </a:r>
          </a:p>
        </p:txBody>
      </p:sp>
      <p:sp>
        <p:nvSpPr>
          <p:cNvPr id="25" name="material">
            <a:extLst>
              <a:ext uri="{FF2B5EF4-FFF2-40B4-BE49-F238E27FC236}">
                <a16:creationId xmlns:a16="http://schemas.microsoft.com/office/drawing/2014/main" id="{A542FA0A-2768-E460-60D7-D5F2AE955173}"/>
              </a:ext>
            </a:extLst>
          </p:cNvPr>
          <p:cNvSpPr txBox="1"/>
          <p:nvPr/>
        </p:nvSpPr>
        <p:spPr>
          <a:xfrm>
            <a:off x="11614786" y="574477"/>
            <a:ext cx="3435874" cy="307777"/>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MATERIAL</a:t>
            </a:r>
          </a:p>
        </p:txBody>
      </p:sp>
      <p:sp>
        <p:nvSpPr>
          <p:cNvPr id="24" name="atividade">
            <a:extLst>
              <a:ext uri="{FF2B5EF4-FFF2-40B4-BE49-F238E27FC236}">
                <a16:creationId xmlns:a16="http://schemas.microsoft.com/office/drawing/2014/main" id="{BBBC928B-EDE1-7878-9F0B-FEE7D3185CDA}"/>
              </a:ext>
            </a:extLst>
          </p:cNvPr>
          <p:cNvSpPr txBox="1"/>
          <p:nvPr/>
        </p:nvSpPr>
        <p:spPr>
          <a:xfrm>
            <a:off x="8178912" y="266700"/>
            <a:ext cx="3435874" cy="615553"/>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ATIVIDADES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ESTRATÉGIAS</a:t>
            </a:r>
          </a:p>
        </p:txBody>
      </p:sp>
      <p:sp>
        <p:nvSpPr>
          <p:cNvPr id="23" name="objectivo">
            <a:extLst>
              <a:ext uri="{FF2B5EF4-FFF2-40B4-BE49-F238E27FC236}">
                <a16:creationId xmlns:a16="http://schemas.microsoft.com/office/drawing/2014/main" id="{C090B29E-1630-032E-4FA4-E39EA9BABE95}"/>
              </a:ext>
            </a:extLst>
          </p:cNvPr>
          <p:cNvSpPr txBox="1"/>
          <p:nvPr/>
        </p:nvSpPr>
        <p:spPr>
          <a:xfrm>
            <a:off x="5007177" y="523506"/>
            <a:ext cx="3171735" cy="307777"/>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OBJETIVOS</a:t>
            </a:r>
          </a:p>
        </p:txBody>
      </p:sp>
      <p:cxnSp>
        <p:nvCxnSpPr>
          <p:cNvPr id="33" name="splitter">
            <a:extLst>
              <a:ext uri="{FF2B5EF4-FFF2-40B4-BE49-F238E27FC236}">
                <a16:creationId xmlns:a16="http://schemas.microsoft.com/office/drawing/2014/main" id="{20F4722E-B3EE-B81D-9527-B2868EACF5E7}"/>
              </a:ext>
            </a:extLst>
          </p:cNvPr>
          <p:cNvCxnSpPr>
            <a:cxnSpLocks/>
          </p:cNvCxnSpPr>
          <p:nvPr/>
        </p:nvCxnSpPr>
        <p:spPr>
          <a:xfrm>
            <a:off x="3474843" y="5524500"/>
            <a:ext cx="14051157" cy="0"/>
          </a:xfrm>
          <a:prstGeom prst="line">
            <a:avLst/>
          </a:prstGeom>
          <a:ln w="57150">
            <a:solidFill>
              <a:srgbClr val="97745A"/>
            </a:solidFill>
          </a:ln>
        </p:spPr>
        <p:style>
          <a:lnRef idx="1">
            <a:schemeClr val="accent1"/>
          </a:lnRef>
          <a:fillRef idx="0">
            <a:schemeClr val="accent1"/>
          </a:fillRef>
          <a:effectRef idx="0">
            <a:schemeClr val="accent1"/>
          </a:effectRef>
          <a:fontRef idx="minor">
            <a:schemeClr val="tx1"/>
          </a:fontRef>
        </p:style>
      </p:cxnSp>
      <p:sp>
        <p:nvSpPr>
          <p:cNvPr id="54" name="clip_box">
            <a:extLst>
              <a:ext uri="{FF2B5EF4-FFF2-40B4-BE49-F238E27FC236}">
                <a16:creationId xmlns:a16="http://schemas.microsoft.com/office/drawing/2014/main" id="{5A1A5481-53FF-7EDB-1A1E-3A30F3738109}"/>
              </a:ext>
            </a:extLst>
          </p:cNvPr>
          <p:cNvSpPr/>
          <p:nvPr/>
        </p:nvSpPr>
        <p:spPr>
          <a:xfrm rot="21549463">
            <a:off x="-2524273" y="1997055"/>
            <a:ext cx="6394063" cy="6393212"/>
          </a:xfrm>
          <a:prstGeom prst="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4" name="rumo_futuro" descr="A group of men walking on a road&#10;&#10;Description automatically generated">
            <a:extLst>
              <a:ext uri="{FF2B5EF4-FFF2-40B4-BE49-F238E27FC236}">
                <a16:creationId xmlns:a16="http://schemas.microsoft.com/office/drawing/2014/main" id="{F8EF34DF-1421-85E4-EA38-3E3039258B59}"/>
              </a:ext>
            </a:extLst>
          </p:cNvPr>
          <p:cNvPicPr preferRelativeResize="0">
            <a:picLocks/>
          </p:cNvPicPr>
          <p:nvPr/>
        </p:nvPicPr>
        <p:blipFill rotWithShape="1">
          <a:blip r:embed="rId6" cstate="print">
            <a:extLst>
              <a:ext uri="{28A0092B-C50C-407E-A947-70E740481C1C}">
                <a14:useLocalDpi xmlns:a14="http://schemas.microsoft.com/office/drawing/2010/main" val="0"/>
              </a:ext>
            </a:extLst>
          </a:blip>
          <a:srcRect l="20503" t="2918" r="37371" b="1521"/>
          <a:stretch/>
        </p:blipFill>
        <p:spPr>
          <a:xfrm rot="16959085">
            <a:off x="547104" y="1078749"/>
            <a:ext cx="1613896" cy="3661191"/>
          </a:xfrm>
          <a:custGeom>
            <a:avLst/>
            <a:gdLst>
              <a:gd name="connsiteX0" fmla="*/ 1158466 w 1645690"/>
              <a:gd name="connsiteY0" fmla="*/ 0 h 3733317"/>
              <a:gd name="connsiteX1" fmla="*/ 900744 w 1645690"/>
              <a:gd name="connsiteY1" fmla="*/ 3733317 h 3733317"/>
              <a:gd name="connsiteX2" fmla="*/ 0 w 1645690"/>
              <a:gd name="connsiteY2" fmla="*/ 2989405 h 3733317"/>
              <a:gd name="connsiteX3" fmla="*/ 105938 w 1645690"/>
              <a:gd name="connsiteY3" fmla="*/ 2852667 h 3733317"/>
              <a:gd name="connsiteX4" fmla="*/ 163375 w 1645690"/>
              <a:gd name="connsiteY4" fmla="*/ 628965 h 37333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690" h="3733317">
                <a:moveTo>
                  <a:pt x="1158466" y="0"/>
                </a:moveTo>
                <a:cubicBezTo>
                  <a:pt x="1893006" y="1162123"/>
                  <a:pt x="1788960" y="2669319"/>
                  <a:pt x="900744" y="3733317"/>
                </a:cubicBezTo>
                <a:lnTo>
                  <a:pt x="0" y="2989405"/>
                </a:lnTo>
                <a:lnTo>
                  <a:pt x="105938" y="2852667"/>
                </a:lnTo>
                <a:cubicBezTo>
                  <a:pt x="557479" y="2206877"/>
                  <a:pt x="607479" y="1331586"/>
                  <a:pt x="163375" y="628965"/>
                </a:cubicBezTo>
                <a:close/>
              </a:path>
            </a:pathLst>
          </a:custGeom>
          <a:ln w="9525" cap="sq" cmpd="sng">
            <a:solidFill>
              <a:srgbClr val="996633"/>
            </a:solidFill>
            <a:prstDash val="solid"/>
            <a:extLst>
              <a:ext uri="{C807C97D-BFC1-408E-A445-0C87EB9F89A2}">
                <ask:lineSketchStyleProps xmlns:ask="http://schemas.microsoft.com/office/drawing/2018/sketchyshapes" sd="1219033472">
                  <a:custGeom>
                    <a:avLst/>
                    <a:gdLst>
                      <a:gd name="connsiteX0" fmla="*/ 1597823 w 2269831"/>
                      <a:gd name="connsiteY0" fmla="*/ 0 h 5149207"/>
                      <a:gd name="connsiteX1" fmla="*/ 1242358 w 2269831"/>
                      <a:gd name="connsiteY1" fmla="*/ 5149207 h 5149207"/>
                      <a:gd name="connsiteX2" fmla="*/ 840662 w 2269831"/>
                      <a:gd name="connsiteY2" fmla="*/ 4817452 h 5149207"/>
                      <a:gd name="connsiteX3" fmla="*/ 438966 w 2269831"/>
                      <a:gd name="connsiteY3" fmla="*/ 4485697 h 5149207"/>
                      <a:gd name="connsiteX4" fmla="*/ 0 w 2269831"/>
                      <a:gd name="connsiteY4" fmla="*/ 4123160 h 5149207"/>
                      <a:gd name="connsiteX5" fmla="*/ 146115 w 2269831"/>
                      <a:gd name="connsiteY5" fmla="*/ 3934563 h 5149207"/>
                      <a:gd name="connsiteX6" fmla="*/ 225336 w 2269831"/>
                      <a:gd name="connsiteY6" fmla="*/ 867504 h 5149207"/>
                      <a:gd name="connsiteX7" fmla="*/ 641657 w 2269831"/>
                      <a:gd name="connsiteY7" fmla="*/ 604361 h 5149207"/>
                      <a:gd name="connsiteX8" fmla="*/ 1071703 w 2269831"/>
                      <a:gd name="connsiteY8" fmla="*/ 332543 h 5149207"/>
                      <a:gd name="connsiteX9" fmla="*/ 1597823 w 2269831"/>
                      <a:gd name="connsiteY9" fmla="*/ 0 h 5149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69831" h="5149207" fill="none" extrusionOk="0">
                        <a:moveTo>
                          <a:pt x="1597823" y="0"/>
                        </a:moveTo>
                        <a:cubicBezTo>
                          <a:pt x="2646685" y="1504854"/>
                          <a:pt x="2620103" y="4155908"/>
                          <a:pt x="1242358" y="5149207"/>
                        </a:cubicBezTo>
                        <a:cubicBezTo>
                          <a:pt x="1076550" y="5068383"/>
                          <a:pt x="979025" y="4884912"/>
                          <a:pt x="840662" y="4817452"/>
                        </a:cubicBezTo>
                        <a:cubicBezTo>
                          <a:pt x="702299" y="4749992"/>
                          <a:pt x="589979" y="4607390"/>
                          <a:pt x="438966" y="4485697"/>
                        </a:cubicBezTo>
                        <a:cubicBezTo>
                          <a:pt x="287953" y="4364004"/>
                          <a:pt x="124789" y="4182560"/>
                          <a:pt x="0" y="4123160"/>
                        </a:cubicBezTo>
                        <a:cubicBezTo>
                          <a:pt x="44685" y="4055732"/>
                          <a:pt x="101251" y="4036088"/>
                          <a:pt x="146115" y="3934563"/>
                        </a:cubicBezTo>
                        <a:cubicBezTo>
                          <a:pt x="751975" y="3107594"/>
                          <a:pt x="818623" y="1778699"/>
                          <a:pt x="225336" y="867504"/>
                        </a:cubicBezTo>
                        <a:cubicBezTo>
                          <a:pt x="405953" y="699342"/>
                          <a:pt x="478152" y="769345"/>
                          <a:pt x="641657" y="604361"/>
                        </a:cubicBezTo>
                        <a:cubicBezTo>
                          <a:pt x="805162" y="439377"/>
                          <a:pt x="973115" y="454970"/>
                          <a:pt x="1071703" y="332543"/>
                        </a:cubicBezTo>
                        <a:cubicBezTo>
                          <a:pt x="1170291" y="210116"/>
                          <a:pt x="1451067" y="121083"/>
                          <a:pt x="1597823" y="0"/>
                        </a:cubicBezTo>
                        <a:close/>
                      </a:path>
                      <a:path w="2269831" h="5149207" stroke="0" extrusionOk="0">
                        <a:moveTo>
                          <a:pt x="1597823" y="0"/>
                        </a:moveTo>
                        <a:cubicBezTo>
                          <a:pt x="2328153" y="1428436"/>
                          <a:pt x="2046869" y="3839525"/>
                          <a:pt x="1242358" y="5149207"/>
                        </a:cubicBezTo>
                        <a:cubicBezTo>
                          <a:pt x="998806" y="5017230"/>
                          <a:pt x="963613" y="4836269"/>
                          <a:pt x="803392" y="4786670"/>
                        </a:cubicBezTo>
                        <a:cubicBezTo>
                          <a:pt x="643171" y="4737071"/>
                          <a:pt x="583726" y="4531889"/>
                          <a:pt x="401696" y="4454915"/>
                        </a:cubicBezTo>
                        <a:cubicBezTo>
                          <a:pt x="219666" y="4377941"/>
                          <a:pt x="190101" y="4205103"/>
                          <a:pt x="0" y="4123160"/>
                        </a:cubicBezTo>
                        <a:cubicBezTo>
                          <a:pt x="49909" y="4030746"/>
                          <a:pt x="106392" y="3987229"/>
                          <a:pt x="146115" y="3934563"/>
                        </a:cubicBezTo>
                        <a:cubicBezTo>
                          <a:pt x="654347" y="3026309"/>
                          <a:pt x="614469" y="2046931"/>
                          <a:pt x="225336" y="867504"/>
                        </a:cubicBezTo>
                        <a:cubicBezTo>
                          <a:pt x="321223" y="758340"/>
                          <a:pt x="497617" y="696651"/>
                          <a:pt x="655382" y="595686"/>
                        </a:cubicBezTo>
                        <a:cubicBezTo>
                          <a:pt x="813147" y="494721"/>
                          <a:pt x="926335" y="443827"/>
                          <a:pt x="1112878" y="306518"/>
                        </a:cubicBezTo>
                        <a:cubicBezTo>
                          <a:pt x="1299421" y="169209"/>
                          <a:pt x="1492990" y="83147"/>
                          <a:pt x="1597823" y="0"/>
                        </a:cubicBezTo>
                        <a:close/>
                      </a:path>
                    </a:pathLst>
                  </a:custGeom>
                  <ask:type>
                    <ask:lineSketchNone/>
                  </ask:type>
                </ask:lineSketchStyleProps>
              </a:ext>
            </a:extLst>
          </a:ln>
        </p:spPr>
      </p:pic>
      <p:pic>
        <p:nvPicPr>
          <p:cNvPr id="10" name="sou_capaz" descr="Two men sitting on a bench&#10;&#10;Description automatically generated">
            <a:extLst>
              <a:ext uri="{FF2B5EF4-FFF2-40B4-BE49-F238E27FC236}">
                <a16:creationId xmlns:a16="http://schemas.microsoft.com/office/drawing/2014/main" id="{D07ECCEF-3564-91ED-8B06-7EF67A0BBA27}"/>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5658" t="1041" r="32823" b="-287"/>
          <a:stretch/>
        </p:blipFill>
        <p:spPr>
          <a:xfrm rot="12827916">
            <a:off x="-2089010" y="1988466"/>
            <a:ext cx="1535196" cy="3669849"/>
          </a:xfrm>
          <a:custGeom>
            <a:avLst/>
            <a:gdLst>
              <a:gd name="connsiteX0" fmla="*/ 966012 w 1565439"/>
              <a:gd name="connsiteY0" fmla="*/ 0 h 3742147"/>
              <a:gd name="connsiteX1" fmla="*/ 945602 w 1565439"/>
              <a:gd name="connsiteY1" fmla="*/ 3742147 h 3742147"/>
              <a:gd name="connsiteX2" fmla="*/ 0 w 1565439"/>
              <a:gd name="connsiteY2" fmla="*/ 3040977 h 3742147"/>
              <a:gd name="connsiteX3" fmla="*/ 107963 w 1565439"/>
              <a:gd name="connsiteY3" fmla="*/ 819155 h 3742147"/>
              <a:gd name="connsiteX4" fmla="*/ 12479 w 1565439"/>
              <a:gd name="connsiteY4" fmla="*/ 674922 h 3742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5439" h="3742147">
                <a:moveTo>
                  <a:pt x="966012" y="0"/>
                </a:moveTo>
                <a:cubicBezTo>
                  <a:pt x="1772707" y="1127059"/>
                  <a:pt x="1764467" y="2637821"/>
                  <a:pt x="945602" y="3742147"/>
                </a:cubicBezTo>
                <a:lnTo>
                  <a:pt x="0" y="3040977"/>
                </a:lnTo>
                <a:cubicBezTo>
                  <a:pt x="495087" y="2373299"/>
                  <a:pt x="510267" y="1496713"/>
                  <a:pt x="107963" y="819155"/>
                </a:cubicBezTo>
                <a:lnTo>
                  <a:pt x="12479" y="674922"/>
                </a:lnTo>
                <a:close/>
              </a:path>
            </a:pathLst>
          </a:custGeom>
          <a:ln w="9525" cap="sq" cmpd="sng">
            <a:solidFill>
              <a:srgbClr val="996633"/>
            </a:solidFill>
            <a:prstDash val="solid"/>
            <a:extLst>
              <a:ext uri="{C807C97D-BFC1-408E-A445-0C87EB9F89A2}">
                <ask:lineSketchStyleProps xmlns:ask="http://schemas.microsoft.com/office/drawing/2018/sketchyshapes" sd="1670402538">
                  <a:custGeom>
                    <a:avLst/>
                    <a:gdLst>
                      <a:gd name="connsiteX0" fmla="*/ 1332379 w 2159144"/>
                      <a:gd name="connsiteY0" fmla="*/ 0 h 5161385"/>
                      <a:gd name="connsiteX1" fmla="*/ 1304228 w 2159144"/>
                      <a:gd name="connsiteY1" fmla="*/ 5161385 h 5161385"/>
                      <a:gd name="connsiteX2" fmla="*/ 882528 w 2159144"/>
                      <a:gd name="connsiteY2" fmla="*/ 4848691 h 5161385"/>
                      <a:gd name="connsiteX3" fmla="*/ 434743 w 2159144"/>
                      <a:gd name="connsiteY3" fmla="*/ 4516655 h 5161385"/>
                      <a:gd name="connsiteX4" fmla="*/ 0 w 2159144"/>
                      <a:gd name="connsiteY4" fmla="*/ 4194290 h 5161385"/>
                      <a:gd name="connsiteX5" fmla="*/ 148908 w 2159144"/>
                      <a:gd name="connsiteY5" fmla="*/ 1129825 h 5161385"/>
                      <a:gd name="connsiteX6" fmla="*/ 17211 w 2159144"/>
                      <a:gd name="connsiteY6" fmla="*/ 930891 h 5161385"/>
                      <a:gd name="connsiteX7" fmla="*/ 455600 w 2159144"/>
                      <a:gd name="connsiteY7" fmla="*/ 620594 h 5161385"/>
                      <a:gd name="connsiteX8" fmla="*/ 907141 w 2159144"/>
                      <a:gd name="connsiteY8" fmla="*/ 300988 h 5161385"/>
                      <a:gd name="connsiteX9" fmla="*/ 1332379 w 2159144"/>
                      <a:gd name="connsiteY9" fmla="*/ 0 h 5161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9144" h="5161385" fill="none" extrusionOk="0">
                        <a:moveTo>
                          <a:pt x="1332379" y="0"/>
                        </a:moveTo>
                        <a:cubicBezTo>
                          <a:pt x="2276772" y="2089535"/>
                          <a:pt x="2310500" y="3596152"/>
                          <a:pt x="1304228" y="5161385"/>
                        </a:cubicBezTo>
                        <a:cubicBezTo>
                          <a:pt x="1182044" y="5102468"/>
                          <a:pt x="1095351" y="4948426"/>
                          <a:pt x="882528" y="4848691"/>
                        </a:cubicBezTo>
                        <a:cubicBezTo>
                          <a:pt x="669705" y="4748956"/>
                          <a:pt x="579417" y="4593834"/>
                          <a:pt x="434743" y="4516655"/>
                        </a:cubicBezTo>
                        <a:cubicBezTo>
                          <a:pt x="290069" y="4439476"/>
                          <a:pt x="232201" y="4332163"/>
                          <a:pt x="0" y="4194290"/>
                        </a:cubicBezTo>
                        <a:cubicBezTo>
                          <a:pt x="517359" y="3299553"/>
                          <a:pt x="815778" y="2220767"/>
                          <a:pt x="148908" y="1129825"/>
                        </a:cubicBezTo>
                        <a:cubicBezTo>
                          <a:pt x="74022" y="1058393"/>
                          <a:pt x="83019" y="998188"/>
                          <a:pt x="17211" y="930891"/>
                        </a:cubicBezTo>
                        <a:cubicBezTo>
                          <a:pt x="193853" y="789455"/>
                          <a:pt x="352171" y="702406"/>
                          <a:pt x="455600" y="620594"/>
                        </a:cubicBezTo>
                        <a:cubicBezTo>
                          <a:pt x="559029" y="538782"/>
                          <a:pt x="786989" y="424277"/>
                          <a:pt x="907141" y="300988"/>
                        </a:cubicBezTo>
                        <a:cubicBezTo>
                          <a:pt x="1027293" y="177699"/>
                          <a:pt x="1212949" y="100976"/>
                          <a:pt x="1332379" y="0"/>
                        </a:cubicBezTo>
                        <a:close/>
                      </a:path>
                      <a:path w="2159144" h="5161385" stroke="0" extrusionOk="0">
                        <a:moveTo>
                          <a:pt x="1332379" y="0"/>
                        </a:moveTo>
                        <a:cubicBezTo>
                          <a:pt x="2273821" y="1560847"/>
                          <a:pt x="2718264" y="3704114"/>
                          <a:pt x="1304228" y="5161385"/>
                        </a:cubicBezTo>
                        <a:cubicBezTo>
                          <a:pt x="1159708" y="5110807"/>
                          <a:pt x="1068975" y="4961709"/>
                          <a:pt x="882528" y="4848691"/>
                        </a:cubicBezTo>
                        <a:cubicBezTo>
                          <a:pt x="696081" y="4735673"/>
                          <a:pt x="694064" y="4650866"/>
                          <a:pt x="486912" y="4555339"/>
                        </a:cubicBezTo>
                        <a:cubicBezTo>
                          <a:pt x="279760" y="4459812"/>
                          <a:pt x="237657" y="4362961"/>
                          <a:pt x="0" y="4194290"/>
                        </a:cubicBezTo>
                        <a:cubicBezTo>
                          <a:pt x="550575" y="3339062"/>
                          <a:pt x="819684" y="2140958"/>
                          <a:pt x="148908" y="1129825"/>
                        </a:cubicBezTo>
                        <a:cubicBezTo>
                          <a:pt x="97114" y="1074727"/>
                          <a:pt x="72575" y="990366"/>
                          <a:pt x="17211" y="930891"/>
                        </a:cubicBezTo>
                        <a:cubicBezTo>
                          <a:pt x="146727" y="780492"/>
                          <a:pt x="315143" y="731647"/>
                          <a:pt x="442449" y="629903"/>
                        </a:cubicBezTo>
                        <a:cubicBezTo>
                          <a:pt x="569755" y="528159"/>
                          <a:pt x="776368" y="436782"/>
                          <a:pt x="867686" y="328915"/>
                        </a:cubicBezTo>
                        <a:cubicBezTo>
                          <a:pt x="959004" y="221048"/>
                          <a:pt x="1243325" y="146246"/>
                          <a:pt x="1332379" y="0"/>
                        </a:cubicBezTo>
                        <a:close/>
                      </a:path>
                    </a:pathLst>
                  </a:custGeom>
                  <ask:type>
                    <ask:lineSketchNone/>
                  </ask:type>
                </ask:lineSketchStyleProps>
              </a:ext>
            </a:extLst>
          </a:ln>
        </p:spPr>
      </p:pic>
      <p:pic>
        <p:nvPicPr>
          <p:cNvPr id="19" name="proposito" descr="A group of men smiling&#10;&#10;Description automatically generated">
            <a:extLst>
              <a:ext uri="{FF2B5EF4-FFF2-40B4-BE49-F238E27FC236}">
                <a16:creationId xmlns:a16="http://schemas.microsoft.com/office/drawing/2014/main" id="{41AF46A1-81CD-EC2B-45EE-4008E3BD702D}"/>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6847" t="3334" r="32873" b="213"/>
          <a:stretch/>
        </p:blipFill>
        <p:spPr>
          <a:xfrm rot="8497178">
            <a:off x="-1995923" y="4828607"/>
            <a:ext cx="1540062" cy="3687865"/>
          </a:xfrm>
          <a:custGeom>
            <a:avLst/>
            <a:gdLst>
              <a:gd name="connsiteX0" fmla="*/ 992555 w 1570402"/>
              <a:gd name="connsiteY0" fmla="*/ 0 h 3760516"/>
              <a:gd name="connsiteX1" fmla="*/ 934360 w 1570402"/>
              <a:gd name="connsiteY1" fmla="*/ 3760516 h 3760516"/>
              <a:gd name="connsiteX2" fmla="*/ 0 w 1570402"/>
              <a:gd name="connsiteY2" fmla="*/ 3059293 h 3760516"/>
              <a:gd name="connsiteX3" fmla="*/ 15568 w 1570402"/>
              <a:gd name="connsiteY3" fmla="*/ 3039841 h 3760516"/>
              <a:gd name="connsiteX4" fmla="*/ 294409 w 1570402"/>
              <a:gd name="connsiteY4" fmla="*/ 2498618 h 3760516"/>
              <a:gd name="connsiteX5" fmla="*/ 104717 w 1570402"/>
              <a:gd name="connsiteY5" fmla="*/ 784424 h 3760516"/>
              <a:gd name="connsiteX6" fmla="*/ 35581 w 1570402"/>
              <a:gd name="connsiteY6" fmla="*/ 682802 h 3760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402" h="3760516">
                <a:moveTo>
                  <a:pt x="992555" y="0"/>
                </a:moveTo>
                <a:cubicBezTo>
                  <a:pt x="1783948" y="1129421"/>
                  <a:pt x="1760455" y="2647600"/>
                  <a:pt x="934360" y="3760516"/>
                </a:cubicBezTo>
                <a:lnTo>
                  <a:pt x="0" y="3059293"/>
                </a:lnTo>
                <a:lnTo>
                  <a:pt x="15568" y="3039841"/>
                </a:lnTo>
                <a:cubicBezTo>
                  <a:pt x="132189" y="2878548"/>
                  <a:pt x="227060" y="2697180"/>
                  <a:pt x="294409" y="2498618"/>
                </a:cubicBezTo>
                <a:cubicBezTo>
                  <a:pt x="496457" y="1902931"/>
                  <a:pt x="407780" y="1279375"/>
                  <a:pt x="104717" y="784424"/>
                </a:cubicBezTo>
                <a:lnTo>
                  <a:pt x="35581" y="682802"/>
                </a:lnTo>
                <a:close/>
              </a:path>
            </a:pathLst>
          </a:custGeom>
          <a:ln w="9525" cap="sq" cmpd="sng">
            <a:solidFill>
              <a:srgbClr val="996633"/>
            </a:solidFill>
            <a:prstDash val="solid"/>
            <a:extLst>
              <a:ext uri="{C807C97D-BFC1-408E-A445-0C87EB9F89A2}">
                <ask:lineSketchStyleProps xmlns:ask="http://schemas.microsoft.com/office/drawing/2018/sketchyshapes" sd="1927782525">
                  <a:custGeom>
                    <a:avLst/>
                    <a:gdLst>
                      <a:gd name="connsiteX0" fmla="*/ 1368989 w 2165989"/>
                      <a:gd name="connsiteY0" fmla="*/ 0 h 5186721"/>
                      <a:gd name="connsiteX1" fmla="*/ 1288723 w 2165989"/>
                      <a:gd name="connsiteY1" fmla="*/ 5186721 h 5186721"/>
                      <a:gd name="connsiteX2" fmla="*/ 846261 w 2165989"/>
                      <a:gd name="connsiteY2" fmla="*/ 4854660 h 5186721"/>
                      <a:gd name="connsiteX3" fmla="*/ 403800 w 2165989"/>
                      <a:gd name="connsiteY3" fmla="*/ 4522599 h 5186721"/>
                      <a:gd name="connsiteX4" fmla="*/ 0 w 2165989"/>
                      <a:gd name="connsiteY4" fmla="*/ 4219553 h 5186721"/>
                      <a:gd name="connsiteX5" fmla="*/ 21472 w 2165989"/>
                      <a:gd name="connsiteY5" fmla="*/ 4192724 h 5186721"/>
                      <a:gd name="connsiteX6" fmla="*/ 406065 w 2165989"/>
                      <a:gd name="connsiteY6" fmla="*/ 3446238 h 5186721"/>
                      <a:gd name="connsiteX7" fmla="*/ 144431 w 2165989"/>
                      <a:gd name="connsiteY7" fmla="*/ 1081922 h 5186721"/>
                      <a:gd name="connsiteX8" fmla="*/ 49075 w 2165989"/>
                      <a:gd name="connsiteY8" fmla="*/ 941759 h 5186721"/>
                      <a:gd name="connsiteX9" fmla="*/ 449449 w 2165989"/>
                      <a:gd name="connsiteY9" fmla="*/ 656092 h 5186721"/>
                      <a:gd name="connsiteX10" fmla="*/ 863022 w 2165989"/>
                      <a:gd name="connsiteY10" fmla="*/ 361008 h 5186721"/>
                      <a:gd name="connsiteX11" fmla="*/ 1368989 w 2165989"/>
                      <a:gd name="connsiteY11" fmla="*/ 0 h 5186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5989" h="5186721" fill="none" extrusionOk="0">
                        <a:moveTo>
                          <a:pt x="1368989" y="0"/>
                        </a:moveTo>
                        <a:cubicBezTo>
                          <a:pt x="2607287" y="1567033"/>
                          <a:pt x="2631399" y="3399292"/>
                          <a:pt x="1288723" y="5186721"/>
                        </a:cubicBezTo>
                        <a:cubicBezTo>
                          <a:pt x="1065671" y="5088301"/>
                          <a:pt x="1100389" y="4964059"/>
                          <a:pt x="846261" y="4854660"/>
                        </a:cubicBezTo>
                        <a:cubicBezTo>
                          <a:pt x="592133" y="4745261"/>
                          <a:pt x="618498" y="4635872"/>
                          <a:pt x="403800" y="4522599"/>
                        </a:cubicBezTo>
                        <a:cubicBezTo>
                          <a:pt x="189102" y="4409326"/>
                          <a:pt x="149596" y="4310851"/>
                          <a:pt x="0" y="4219553"/>
                        </a:cubicBezTo>
                        <a:cubicBezTo>
                          <a:pt x="10292" y="4206665"/>
                          <a:pt x="16126" y="4203417"/>
                          <a:pt x="21472" y="4192724"/>
                        </a:cubicBezTo>
                        <a:cubicBezTo>
                          <a:pt x="255738" y="3936190"/>
                          <a:pt x="345512" y="3691394"/>
                          <a:pt x="406065" y="3446238"/>
                        </a:cubicBezTo>
                        <a:cubicBezTo>
                          <a:pt x="496593" y="2684060"/>
                          <a:pt x="625522" y="1847090"/>
                          <a:pt x="144431" y="1081922"/>
                        </a:cubicBezTo>
                        <a:cubicBezTo>
                          <a:pt x="89316" y="1019451"/>
                          <a:pt x="98273" y="984479"/>
                          <a:pt x="49075" y="941759"/>
                        </a:cubicBezTo>
                        <a:cubicBezTo>
                          <a:pt x="138150" y="865845"/>
                          <a:pt x="282181" y="804277"/>
                          <a:pt x="449449" y="656092"/>
                        </a:cubicBezTo>
                        <a:cubicBezTo>
                          <a:pt x="616717" y="507907"/>
                          <a:pt x="687482" y="516193"/>
                          <a:pt x="863022" y="361008"/>
                        </a:cubicBezTo>
                        <a:cubicBezTo>
                          <a:pt x="1038561" y="205823"/>
                          <a:pt x="1177699" y="184060"/>
                          <a:pt x="1368989" y="0"/>
                        </a:cubicBezTo>
                        <a:close/>
                      </a:path>
                      <a:path w="2165989" h="5186721" stroke="0" extrusionOk="0">
                        <a:moveTo>
                          <a:pt x="1368989" y="0"/>
                        </a:moveTo>
                        <a:cubicBezTo>
                          <a:pt x="2677455" y="1605025"/>
                          <a:pt x="2420264" y="3956902"/>
                          <a:pt x="1288723" y="5186721"/>
                        </a:cubicBezTo>
                        <a:cubicBezTo>
                          <a:pt x="1126003" y="5069533"/>
                          <a:pt x="1006382" y="4921309"/>
                          <a:pt x="884923" y="4883675"/>
                        </a:cubicBezTo>
                        <a:cubicBezTo>
                          <a:pt x="763464" y="4846041"/>
                          <a:pt x="677803" y="4664218"/>
                          <a:pt x="429574" y="4541942"/>
                        </a:cubicBezTo>
                        <a:cubicBezTo>
                          <a:pt x="181345" y="4419666"/>
                          <a:pt x="209538" y="4334954"/>
                          <a:pt x="0" y="4219553"/>
                        </a:cubicBezTo>
                        <a:cubicBezTo>
                          <a:pt x="4536" y="4213312"/>
                          <a:pt x="17283" y="4198450"/>
                          <a:pt x="21472" y="4192724"/>
                        </a:cubicBezTo>
                        <a:cubicBezTo>
                          <a:pt x="184340" y="3951611"/>
                          <a:pt x="271170" y="3652862"/>
                          <a:pt x="406065" y="3446238"/>
                        </a:cubicBezTo>
                        <a:cubicBezTo>
                          <a:pt x="790897" y="2725754"/>
                          <a:pt x="645991" y="1562419"/>
                          <a:pt x="144431" y="1081922"/>
                        </a:cubicBezTo>
                        <a:cubicBezTo>
                          <a:pt x="84029" y="1022680"/>
                          <a:pt x="89315" y="969186"/>
                          <a:pt x="49075" y="941759"/>
                        </a:cubicBezTo>
                        <a:cubicBezTo>
                          <a:pt x="128063" y="847936"/>
                          <a:pt x="413573" y="728338"/>
                          <a:pt x="489046" y="627839"/>
                        </a:cubicBezTo>
                        <a:cubicBezTo>
                          <a:pt x="564519" y="527340"/>
                          <a:pt x="759248" y="504073"/>
                          <a:pt x="889420" y="342172"/>
                        </a:cubicBezTo>
                        <a:cubicBezTo>
                          <a:pt x="1019592" y="180271"/>
                          <a:pt x="1233727" y="111911"/>
                          <a:pt x="1368989" y="0"/>
                        </a:cubicBezTo>
                        <a:close/>
                      </a:path>
                    </a:pathLst>
                  </a:custGeom>
                  <ask:type>
                    <ask:lineSketchNone/>
                  </ask:type>
                </ask:lineSketchStyleProps>
              </a:ext>
            </a:extLst>
          </a:ln>
        </p:spPr>
      </p:pic>
      <p:pic>
        <p:nvPicPr>
          <p:cNvPr id="20" name="onde_vou" descr="Two men walking down a street&#10;&#10;Description automatically generated">
            <a:extLst>
              <a:ext uri="{FF2B5EF4-FFF2-40B4-BE49-F238E27FC236}">
                <a16:creationId xmlns:a16="http://schemas.microsoft.com/office/drawing/2014/main" id="{28D0F746-7993-C7CD-6527-DF58E7DBE048}"/>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1993" t="2220" r="37822" b="2817"/>
          <a:stretch/>
        </p:blipFill>
        <p:spPr>
          <a:xfrm rot="4183712">
            <a:off x="716815" y="5659049"/>
            <a:ext cx="1548032" cy="3658265"/>
          </a:xfrm>
          <a:custGeom>
            <a:avLst/>
            <a:gdLst>
              <a:gd name="connsiteX0" fmla="*/ 987270 w 1578528"/>
              <a:gd name="connsiteY0" fmla="*/ 0 h 3730334"/>
              <a:gd name="connsiteX1" fmla="*/ 946431 w 1578528"/>
              <a:gd name="connsiteY1" fmla="*/ 3730334 h 3730334"/>
              <a:gd name="connsiteX2" fmla="*/ 0 w 1578528"/>
              <a:gd name="connsiteY2" fmla="*/ 3032992 h 3730334"/>
              <a:gd name="connsiteX3" fmla="*/ 43145 w 1578528"/>
              <a:gd name="connsiteY3" fmla="*/ 2977092 h 3730334"/>
              <a:gd name="connsiteX4" fmla="*/ 401209 w 1578528"/>
              <a:gd name="connsiteY4" fmla="*/ 1858975 h 3730334"/>
              <a:gd name="connsiteX5" fmla="*/ 67710 w 1578528"/>
              <a:gd name="connsiteY5" fmla="*/ 733285 h 3730334"/>
              <a:gd name="connsiteX6" fmla="*/ 25798 w 1578528"/>
              <a:gd name="connsiteY6" fmla="*/ 676455 h 373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8528" h="3730334">
                <a:moveTo>
                  <a:pt x="987270" y="0"/>
                </a:moveTo>
                <a:cubicBezTo>
                  <a:pt x="1790413" y="1121097"/>
                  <a:pt x="1773926" y="2627089"/>
                  <a:pt x="946431" y="3730334"/>
                </a:cubicBezTo>
                <a:lnTo>
                  <a:pt x="0" y="3032992"/>
                </a:lnTo>
                <a:lnTo>
                  <a:pt x="43145" y="2977092"/>
                </a:lnTo>
                <a:cubicBezTo>
                  <a:pt x="264960" y="2659229"/>
                  <a:pt x="396659" y="2274553"/>
                  <a:pt x="401209" y="1858975"/>
                </a:cubicBezTo>
                <a:cubicBezTo>
                  <a:pt x="405758" y="1443396"/>
                  <a:pt x="282512" y="1055929"/>
                  <a:pt x="67710" y="733285"/>
                </a:cubicBezTo>
                <a:lnTo>
                  <a:pt x="25798" y="676455"/>
                </a:lnTo>
                <a:close/>
              </a:path>
            </a:pathLst>
          </a:custGeom>
          <a:ln w="9525" cap="sq" cmpd="sng">
            <a:solidFill>
              <a:srgbClr val="996633"/>
            </a:solidFill>
            <a:prstDash val="solid"/>
            <a:extLst>
              <a:ext uri="{C807C97D-BFC1-408E-A445-0C87EB9F89A2}">
                <ask:lineSketchStyleProps xmlns:ask="http://schemas.microsoft.com/office/drawing/2018/sketchyshapes" sd="3761857064">
                  <a:custGeom>
                    <a:avLst/>
                    <a:gdLst>
                      <a:gd name="connsiteX0" fmla="*/ 1361699 w 2177197"/>
                      <a:gd name="connsiteY0" fmla="*/ 0 h 5145092"/>
                      <a:gd name="connsiteX1" fmla="*/ 1305372 w 2177197"/>
                      <a:gd name="connsiteY1" fmla="*/ 5145092 h 5145092"/>
                      <a:gd name="connsiteX2" fmla="*/ 857194 w 2177197"/>
                      <a:gd name="connsiteY2" fmla="*/ 4814869 h 5145092"/>
                      <a:gd name="connsiteX3" fmla="*/ 409017 w 2177197"/>
                      <a:gd name="connsiteY3" fmla="*/ 4484646 h 5145092"/>
                      <a:gd name="connsiteX4" fmla="*/ 0 w 2177197"/>
                      <a:gd name="connsiteY4" fmla="*/ 4183277 h 5145092"/>
                      <a:gd name="connsiteX5" fmla="*/ 59508 w 2177197"/>
                      <a:gd name="connsiteY5" fmla="*/ 4106177 h 5145092"/>
                      <a:gd name="connsiteX6" fmla="*/ 553370 w 2177197"/>
                      <a:gd name="connsiteY6" fmla="*/ 2564005 h 5145092"/>
                      <a:gd name="connsiteX7" fmla="*/ 93389 w 2177197"/>
                      <a:gd name="connsiteY7" fmla="*/ 1011389 h 5145092"/>
                      <a:gd name="connsiteX8" fmla="*/ 35582 w 2177197"/>
                      <a:gd name="connsiteY8" fmla="*/ 933005 h 5145092"/>
                      <a:gd name="connsiteX9" fmla="*/ 451099 w 2177197"/>
                      <a:gd name="connsiteY9" fmla="*/ 640663 h 5145092"/>
                      <a:gd name="connsiteX10" fmla="*/ 906399 w 2177197"/>
                      <a:gd name="connsiteY10" fmla="*/ 320332 h 5145092"/>
                      <a:gd name="connsiteX11" fmla="*/ 1361699 w 2177197"/>
                      <a:gd name="connsiteY11" fmla="*/ 0 h 514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7197" h="5145092" fill="none" extrusionOk="0">
                        <a:moveTo>
                          <a:pt x="1361699" y="0"/>
                        </a:moveTo>
                        <a:cubicBezTo>
                          <a:pt x="2516532" y="1565721"/>
                          <a:pt x="2154255" y="3629507"/>
                          <a:pt x="1305372" y="5145092"/>
                        </a:cubicBezTo>
                        <a:cubicBezTo>
                          <a:pt x="1162981" y="5111231"/>
                          <a:pt x="967577" y="4876586"/>
                          <a:pt x="857194" y="4814869"/>
                        </a:cubicBezTo>
                        <a:cubicBezTo>
                          <a:pt x="746811" y="4753152"/>
                          <a:pt x="614408" y="4607878"/>
                          <a:pt x="409017" y="4484646"/>
                        </a:cubicBezTo>
                        <a:cubicBezTo>
                          <a:pt x="203625" y="4361414"/>
                          <a:pt x="137144" y="4211805"/>
                          <a:pt x="0" y="4183277"/>
                        </a:cubicBezTo>
                        <a:cubicBezTo>
                          <a:pt x="25486" y="4141586"/>
                          <a:pt x="37436" y="4150648"/>
                          <a:pt x="59508" y="4106177"/>
                        </a:cubicBezTo>
                        <a:cubicBezTo>
                          <a:pt x="439645" y="3727858"/>
                          <a:pt x="539749" y="3080847"/>
                          <a:pt x="553370" y="2564005"/>
                        </a:cubicBezTo>
                        <a:cubicBezTo>
                          <a:pt x="530493" y="2000413"/>
                          <a:pt x="437736" y="1532829"/>
                          <a:pt x="93389" y="1011389"/>
                        </a:cubicBezTo>
                        <a:cubicBezTo>
                          <a:pt x="73462" y="1000193"/>
                          <a:pt x="56574" y="953758"/>
                          <a:pt x="35582" y="933005"/>
                        </a:cubicBezTo>
                        <a:cubicBezTo>
                          <a:pt x="99885" y="842503"/>
                          <a:pt x="375574" y="764221"/>
                          <a:pt x="451099" y="640663"/>
                        </a:cubicBezTo>
                        <a:cubicBezTo>
                          <a:pt x="526624" y="517105"/>
                          <a:pt x="748131" y="450936"/>
                          <a:pt x="906399" y="320332"/>
                        </a:cubicBezTo>
                        <a:cubicBezTo>
                          <a:pt x="1064667" y="189727"/>
                          <a:pt x="1170199" y="192199"/>
                          <a:pt x="1361699" y="0"/>
                        </a:cubicBezTo>
                        <a:close/>
                      </a:path>
                      <a:path w="2177197" h="5145092" stroke="0" extrusionOk="0">
                        <a:moveTo>
                          <a:pt x="1361699" y="0"/>
                        </a:moveTo>
                        <a:cubicBezTo>
                          <a:pt x="2523032" y="1669640"/>
                          <a:pt x="2622099" y="3647763"/>
                          <a:pt x="1305372" y="5145092"/>
                        </a:cubicBezTo>
                        <a:cubicBezTo>
                          <a:pt x="1173120" y="5100210"/>
                          <a:pt x="1126946" y="4949751"/>
                          <a:pt x="909409" y="4853341"/>
                        </a:cubicBezTo>
                        <a:cubicBezTo>
                          <a:pt x="691872" y="4756931"/>
                          <a:pt x="585033" y="4554998"/>
                          <a:pt x="461231" y="4523118"/>
                        </a:cubicBezTo>
                        <a:cubicBezTo>
                          <a:pt x="337429" y="4491237"/>
                          <a:pt x="180749" y="4287197"/>
                          <a:pt x="0" y="4183277"/>
                        </a:cubicBezTo>
                        <a:cubicBezTo>
                          <a:pt x="24147" y="4143708"/>
                          <a:pt x="38841" y="4137827"/>
                          <a:pt x="59508" y="4106177"/>
                        </a:cubicBezTo>
                        <a:cubicBezTo>
                          <a:pt x="408421" y="3720000"/>
                          <a:pt x="587363" y="3122867"/>
                          <a:pt x="553370" y="2564005"/>
                        </a:cubicBezTo>
                        <a:cubicBezTo>
                          <a:pt x="427385" y="2021468"/>
                          <a:pt x="395699" y="1398292"/>
                          <a:pt x="93389" y="1011389"/>
                        </a:cubicBezTo>
                        <a:cubicBezTo>
                          <a:pt x="68564" y="995852"/>
                          <a:pt x="60396" y="960422"/>
                          <a:pt x="35582" y="933005"/>
                        </a:cubicBezTo>
                        <a:cubicBezTo>
                          <a:pt x="107974" y="812006"/>
                          <a:pt x="346659" y="755162"/>
                          <a:pt x="451099" y="640663"/>
                        </a:cubicBezTo>
                        <a:cubicBezTo>
                          <a:pt x="555539" y="526164"/>
                          <a:pt x="777920" y="449791"/>
                          <a:pt x="866615" y="348322"/>
                        </a:cubicBezTo>
                        <a:cubicBezTo>
                          <a:pt x="955310" y="246853"/>
                          <a:pt x="1212545" y="133173"/>
                          <a:pt x="1361699" y="0"/>
                        </a:cubicBezTo>
                        <a:close/>
                      </a:path>
                    </a:pathLst>
                  </a:custGeom>
                  <ask:type>
                    <ask:lineSketchNone/>
                  </ask:type>
                </ask:lineSketchStyleProps>
              </a:ext>
            </a:extLst>
          </a:ln>
        </p:spPr>
      </p:pic>
      <p:pic>
        <p:nvPicPr>
          <p:cNvPr id="22" name="acolhimento" descr="A group of people standing in a room&#10;&#10;Description automatically generated">
            <a:extLst>
              <a:ext uri="{FF2B5EF4-FFF2-40B4-BE49-F238E27FC236}">
                <a16:creationId xmlns:a16="http://schemas.microsoft.com/office/drawing/2014/main" id="{DD551C69-0886-E180-F8A1-7BB8F7007A2C}"/>
              </a:ext>
            </a:extLst>
          </p:cNvPr>
          <p:cNvPicPr>
            <a:picLocks noChangeAspect="1"/>
          </p:cNvPicPr>
          <p:nvPr/>
        </p:nvPicPr>
        <p:blipFill rotWithShape="1">
          <a:blip r:embed="rId10">
            <a:extLst>
              <a:ext uri="{28A0092B-C50C-407E-A947-70E740481C1C}">
                <a14:useLocalDpi xmlns:a14="http://schemas.microsoft.com/office/drawing/2010/main" val="0"/>
              </a:ext>
            </a:extLst>
          </a:blip>
          <a:srcRect l="44954" t="4661" r="16417" b="2005"/>
          <a:stretch/>
        </p:blipFill>
        <p:spPr>
          <a:xfrm rot="21481394">
            <a:off x="2773538" y="2835687"/>
            <a:ext cx="1891253" cy="4569422"/>
          </a:xfrm>
          <a:custGeom>
            <a:avLst/>
            <a:gdLst>
              <a:gd name="connsiteX0" fmla="*/ 956025 w 1556632"/>
              <a:gd name="connsiteY0" fmla="*/ 0 h 3760947"/>
              <a:gd name="connsiteX1" fmla="*/ 944074 w 1556632"/>
              <a:gd name="connsiteY1" fmla="*/ 3760947 h 3760947"/>
              <a:gd name="connsiteX2" fmla="*/ 0 w 1556632"/>
              <a:gd name="connsiteY2" fmla="*/ 3060416 h 3760947"/>
              <a:gd name="connsiteX3" fmla="*/ 71020 w 1556632"/>
              <a:gd name="connsiteY3" fmla="*/ 2960101 h 3760947"/>
              <a:gd name="connsiteX4" fmla="*/ 292649 w 1556632"/>
              <a:gd name="connsiteY4" fmla="*/ 1249743 h 3760947"/>
              <a:gd name="connsiteX5" fmla="*/ 23952 w 1556632"/>
              <a:gd name="connsiteY5" fmla="*/ 703413 h 3760947"/>
              <a:gd name="connsiteX6" fmla="*/ 8749 w 1556632"/>
              <a:gd name="connsiteY6" fmla="*/ 683675 h 3760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6632" h="3760947">
                <a:moveTo>
                  <a:pt x="956025" y="0"/>
                </a:moveTo>
                <a:cubicBezTo>
                  <a:pt x="1761217" y="1128133"/>
                  <a:pt x="1756394" y="2646483"/>
                  <a:pt x="944074" y="3760947"/>
                </a:cubicBezTo>
                <a:lnTo>
                  <a:pt x="0" y="3060416"/>
                </a:lnTo>
                <a:lnTo>
                  <a:pt x="71020" y="2960101"/>
                </a:lnTo>
                <a:cubicBezTo>
                  <a:pt x="383260" y="2470889"/>
                  <a:pt x="483552" y="1849095"/>
                  <a:pt x="292649" y="1249743"/>
                </a:cubicBezTo>
                <a:cubicBezTo>
                  <a:pt x="229015" y="1049960"/>
                  <a:pt x="137545" y="866854"/>
                  <a:pt x="23952" y="703413"/>
                </a:cubicBezTo>
                <a:lnTo>
                  <a:pt x="8749" y="683675"/>
                </a:lnTo>
                <a:close/>
              </a:path>
            </a:pathLst>
          </a:custGeom>
          <a:ln w="9525" cap="sq" cmpd="sng">
            <a:solidFill>
              <a:srgbClr val="996633"/>
            </a:solidFill>
            <a:prstDash val="solid"/>
            <a:extLst>
              <a:ext uri="{C807C97D-BFC1-408E-A445-0C87EB9F89A2}">
                <ask:lineSketchStyleProps xmlns:ask="http://schemas.microsoft.com/office/drawing/2018/sketchyshapes" sd="1434351486">
                  <a:custGeom>
                    <a:avLst/>
                    <a:gdLst>
                      <a:gd name="connsiteX0" fmla="*/ 1318605 w 2146997"/>
                      <a:gd name="connsiteY0" fmla="*/ 0 h 5187316"/>
                      <a:gd name="connsiteX1" fmla="*/ 1302121 w 2146997"/>
                      <a:gd name="connsiteY1" fmla="*/ 5187316 h 5187316"/>
                      <a:gd name="connsiteX2" fmla="*/ 881102 w 2146997"/>
                      <a:gd name="connsiteY2" fmla="*/ 4874907 h 5187316"/>
                      <a:gd name="connsiteX3" fmla="*/ 447062 w 2146997"/>
                      <a:gd name="connsiteY3" fmla="*/ 4552836 h 5187316"/>
                      <a:gd name="connsiteX4" fmla="*/ 0 w 2146997"/>
                      <a:gd name="connsiteY4" fmla="*/ 4221103 h 5187316"/>
                      <a:gd name="connsiteX5" fmla="*/ 97954 w 2146997"/>
                      <a:gd name="connsiteY5" fmla="*/ 4082742 h 5187316"/>
                      <a:gd name="connsiteX6" fmla="*/ 403638 w 2146997"/>
                      <a:gd name="connsiteY6" fmla="*/ 1723717 h 5187316"/>
                      <a:gd name="connsiteX7" fmla="*/ 33035 w 2146997"/>
                      <a:gd name="connsiteY7" fmla="*/ 970187 h 5187316"/>
                      <a:gd name="connsiteX8" fmla="*/ 12067 w 2146997"/>
                      <a:gd name="connsiteY8" fmla="*/ 942964 h 5187316"/>
                      <a:gd name="connsiteX9" fmla="*/ 434514 w 2146997"/>
                      <a:gd name="connsiteY9" fmla="*/ 638072 h 5187316"/>
                      <a:gd name="connsiteX10" fmla="*/ 843896 w 2146997"/>
                      <a:gd name="connsiteY10" fmla="*/ 342610 h 5187316"/>
                      <a:gd name="connsiteX11" fmla="*/ 1318605 w 2146997"/>
                      <a:gd name="connsiteY11" fmla="*/ 0 h 5187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46997" h="5187316" fill="none" extrusionOk="0">
                        <a:moveTo>
                          <a:pt x="1318605" y="0"/>
                        </a:moveTo>
                        <a:cubicBezTo>
                          <a:pt x="2321243" y="2026336"/>
                          <a:pt x="2250402" y="3496751"/>
                          <a:pt x="1302121" y="5187316"/>
                        </a:cubicBezTo>
                        <a:cubicBezTo>
                          <a:pt x="1198177" y="5112178"/>
                          <a:pt x="1077903" y="4994581"/>
                          <a:pt x="881102" y="4874907"/>
                        </a:cubicBezTo>
                        <a:cubicBezTo>
                          <a:pt x="684301" y="4755233"/>
                          <a:pt x="671840" y="4703395"/>
                          <a:pt x="447062" y="4552836"/>
                        </a:cubicBezTo>
                        <a:cubicBezTo>
                          <a:pt x="222284" y="4402277"/>
                          <a:pt x="156497" y="4317710"/>
                          <a:pt x="0" y="4221103"/>
                        </a:cubicBezTo>
                        <a:cubicBezTo>
                          <a:pt x="29640" y="4150478"/>
                          <a:pt x="81079" y="4121311"/>
                          <a:pt x="97954" y="4082742"/>
                        </a:cubicBezTo>
                        <a:cubicBezTo>
                          <a:pt x="519103" y="3428062"/>
                          <a:pt x="469845" y="2499521"/>
                          <a:pt x="403638" y="1723717"/>
                        </a:cubicBezTo>
                        <a:cubicBezTo>
                          <a:pt x="324735" y="1431173"/>
                          <a:pt x="223660" y="1232078"/>
                          <a:pt x="33035" y="970187"/>
                        </a:cubicBezTo>
                        <a:cubicBezTo>
                          <a:pt x="23704" y="959036"/>
                          <a:pt x="17391" y="949628"/>
                          <a:pt x="12067" y="942964"/>
                        </a:cubicBezTo>
                        <a:cubicBezTo>
                          <a:pt x="125587" y="798901"/>
                          <a:pt x="328618" y="728214"/>
                          <a:pt x="434514" y="638072"/>
                        </a:cubicBezTo>
                        <a:cubicBezTo>
                          <a:pt x="540410" y="547930"/>
                          <a:pt x="676587" y="477159"/>
                          <a:pt x="843896" y="342610"/>
                        </a:cubicBezTo>
                        <a:cubicBezTo>
                          <a:pt x="1011205" y="208061"/>
                          <a:pt x="1207354" y="108189"/>
                          <a:pt x="1318605" y="0"/>
                        </a:cubicBezTo>
                        <a:close/>
                      </a:path>
                      <a:path w="2146997" h="5187316" stroke="0" extrusionOk="0">
                        <a:moveTo>
                          <a:pt x="1318605" y="0"/>
                        </a:moveTo>
                        <a:cubicBezTo>
                          <a:pt x="2357597" y="1509001"/>
                          <a:pt x="2276468" y="4006129"/>
                          <a:pt x="1302121" y="5187316"/>
                        </a:cubicBezTo>
                        <a:cubicBezTo>
                          <a:pt x="1041490" y="5062666"/>
                          <a:pt x="1080491" y="4969389"/>
                          <a:pt x="842038" y="4845921"/>
                        </a:cubicBezTo>
                        <a:cubicBezTo>
                          <a:pt x="603585" y="4722452"/>
                          <a:pt x="664537" y="4638906"/>
                          <a:pt x="421019" y="4533512"/>
                        </a:cubicBezTo>
                        <a:cubicBezTo>
                          <a:pt x="177501" y="4428118"/>
                          <a:pt x="199062" y="4356768"/>
                          <a:pt x="0" y="4221103"/>
                        </a:cubicBezTo>
                        <a:cubicBezTo>
                          <a:pt x="24910" y="4161796"/>
                          <a:pt x="66009" y="4154718"/>
                          <a:pt x="97954" y="4082742"/>
                        </a:cubicBezTo>
                        <a:cubicBezTo>
                          <a:pt x="658204" y="3455444"/>
                          <a:pt x="460623" y="2568519"/>
                          <a:pt x="403638" y="1723717"/>
                        </a:cubicBezTo>
                        <a:cubicBezTo>
                          <a:pt x="344376" y="1453967"/>
                          <a:pt x="154637" y="1162074"/>
                          <a:pt x="33035" y="970187"/>
                        </a:cubicBezTo>
                        <a:cubicBezTo>
                          <a:pt x="24664" y="960514"/>
                          <a:pt x="22102" y="953603"/>
                          <a:pt x="12067" y="942964"/>
                        </a:cubicBezTo>
                        <a:cubicBezTo>
                          <a:pt x="110257" y="850865"/>
                          <a:pt x="268912" y="765380"/>
                          <a:pt x="408384" y="656932"/>
                        </a:cubicBezTo>
                        <a:cubicBezTo>
                          <a:pt x="547856" y="548484"/>
                          <a:pt x="680131" y="504910"/>
                          <a:pt x="856962" y="333181"/>
                        </a:cubicBezTo>
                        <a:cubicBezTo>
                          <a:pt x="1033793" y="161452"/>
                          <a:pt x="1192242" y="166341"/>
                          <a:pt x="1318605" y="0"/>
                        </a:cubicBezTo>
                        <a:close/>
                      </a:path>
                    </a:pathLst>
                  </a:custGeom>
                  <ask:type>
                    <ask:lineSketchNone/>
                  </ask:type>
                </ask:lineSketchStyleProps>
              </a:ext>
            </a:extLst>
          </a:ln>
        </p:spPr>
      </p:pic>
      <p:sp>
        <p:nvSpPr>
          <p:cNvPr id="41" name="plano_sessao">
            <a:extLst>
              <a:ext uri="{FF2B5EF4-FFF2-40B4-BE49-F238E27FC236}">
                <a16:creationId xmlns:a16="http://schemas.microsoft.com/office/drawing/2014/main" id="{52907BCA-4AB1-E337-EE05-FBAA32594560}"/>
              </a:ext>
            </a:extLst>
          </p:cNvPr>
          <p:cNvSpPr txBox="1"/>
          <p:nvPr/>
        </p:nvSpPr>
        <p:spPr>
          <a:xfrm>
            <a:off x="-1295925" y="4178975"/>
            <a:ext cx="5200181" cy="2031325"/>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Plano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000000"/>
                </a:solidFill>
                <a:effectLst/>
                <a:uLnTx/>
                <a:uFillTx/>
                <a:latin typeface="Inter" panose="020B0604020202020204" charset="0"/>
                <a:ea typeface="Inter" panose="020B0604020202020204" charset="0"/>
                <a:cs typeface="+mn-cs"/>
              </a:rPr>
              <a:t>Sessão</a:t>
            </a:r>
            <a:r>
              <a:rPr kumimoji="0" lang="en-US" sz="4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 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000000"/>
                </a:solidFill>
                <a:effectLst/>
                <a:uLnTx/>
                <a:uFillTx/>
                <a:latin typeface="Inter" panose="020B0604020202020204" charset="0"/>
                <a:ea typeface="Inter" panose="020B0604020202020204" charset="0"/>
                <a:cs typeface="+mn-cs"/>
              </a:rPr>
              <a:t>Sessão</a:t>
            </a:r>
            <a:endParaRPr kumimoji="0" lang="en-US" sz="4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endParaRPr>
          </a:p>
        </p:txBody>
      </p:sp>
    </p:spTree>
    <p:extLst>
      <p:ext uri="{BB962C8B-B14F-4D97-AF65-F5344CB8AC3E}">
        <p14:creationId xmlns:p14="http://schemas.microsoft.com/office/powerpoint/2010/main" val="229604433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aphicFrame>
        <p:nvGraphicFramePr>
          <p:cNvPr id="39" name="!!sessao_2_5_i">
            <a:extLst>
              <a:ext uri="{FF2B5EF4-FFF2-40B4-BE49-F238E27FC236}">
                <a16:creationId xmlns:a16="http://schemas.microsoft.com/office/drawing/2014/main" id="{BAB05110-A106-2120-DE80-8BE7F26C496D}"/>
              </a:ext>
            </a:extLst>
          </p:cNvPr>
          <p:cNvGraphicFramePr>
            <a:graphicFrameLocks noGrp="1"/>
          </p:cNvGraphicFramePr>
          <p:nvPr>
            <p:extLst>
              <p:ext uri="{D42A27DB-BD31-4B8C-83A1-F6EECF244321}">
                <p14:modId xmlns:p14="http://schemas.microsoft.com/office/powerpoint/2010/main" val="4106991939"/>
              </p:ext>
            </p:extLst>
          </p:nvPr>
        </p:nvGraphicFramePr>
        <p:xfrm>
          <a:off x="5007600" y="5752800"/>
          <a:ext cx="12037812" cy="4380170"/>
        </p:xfrm>
        <a:graphic>
          <a:graphicData uri="http://schemas.openxmlformats.org/drawingml/2006/table">
            <a:tbl>
              <a:tblPr firstRow="1" bandRow="1">
                <a:tableStyleId>{5C22544A-7EE6-4342-B048-85BDC9FD1C3A}</a:tableStyleId>
              </a:tblPr>
              <a:tblGrid>
                <a:gridCol w="3146223">
                  <a:extLst>
                    <a:ext uri="{9D8B030D-6E8A-4147-A177-3AD203B41FA5}">
                      <a16:colId xmlns:a16="http://schemas.microsoft.com/office/drawing/2014/main" val="1042611969"/>
                    </a:ext>
                  </a:extLst>
                </a:gridCol>
                <a:gridCol w="3352800">
                  <a:extLst>
                    <a:ext uri="{9D8B030D-6E8A-4147-A177-3AD203B41FA5}">
                      <a16:colId xmlns:a16="http://schemas.microsoft.com/office/drawing/2014/main" val="1972421895"/>
                    </a:ext>
                  </a:extLst>
                </a:gridCol>
                <a:gridCol w="3505200">
                  <a:extLst>
                    <a:ext uri="{9D8B030D-6E8A-4147-A177-3AD203B41FA5}">
                      <a16:colId xmlns:a16="http://schemas.microsoft.com/office/drawing/2014/main" val="962624468"/>
                    </a:ext>
                  </a:extLst>
                </a:gridCol>
                <a:gridCol w="2033589">
                  <a:extLst>
                    <a:ext uri="{9D8B030D-6E8A-4147-A177-3AD203B41FA5}">
                      <a16:colId xmlns:a16="http://schemas.microsoft.com/office/drawing/2014/main" val="2087318690"/>
                    </a:ext>
                  </a:extLst>
                </a:gridCol>
              </a:tblGrid>
              <a:tr h="4380170">
                <a:tc>
                  <a:txBody>
                    <a:bodyPr/>
                    <a:lstStyle/>
                    <a:p>
                      <a:pPr marL="0" lvl="0" indent="0">
                        <a:lnSpc>
                          <a:spcPct val="100000"/>
                        </a:lnSpc>
                        <a:buSzPct val="100000"/>
                        <a:buFont typeface="Arial" pitchFamily="34"/>
                        <a:buNone/>
                      </a:pPr>
                      <a:r>
                        <a:rPr lang="pt-BR" sz="1800" b="0" dirty="0">
                          <a:solidFill>
                            <a:schemeClr val="tx1"/>
                          </a:solidFill>
                          <a:latin typeface="Inter" panose="020B0604020202020204" charset="0"/>
                          <a:ea typeface="Inter" panose="020B0604020202020204" charset="0"/>
                        </a:rPr>
                        <a:t>Estimular a motivação para a mudança.</a:t>
                      </a:r>
                    </a:p>
                    <a:p>
                      <a:pPr marL="0" lvl="0" indent="0">
                        <a:lnSpc>
                          <a:spcPct val="100000"/>
                        </a:lnSpc>
                        <a:buSzPct val="100000"/>
                        <a:buFont typeface="Arial" pitchFamily="34"/>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SzPct val="100000"/>
                        <a:buFont typeface="Arial" pitchFamily="34"/>
                        <a:buNone/>
                      </a:pPr>
                      <a:r>
                        <a:rPr lang="pt-BR" sz="1800" b="0" dirty="0">
                          <a:solidFill>
                            <a:schemeClr val="tx1"/>
                          </a:solidFill>
                          <a:latin typeface="Inter" panose="020B0604020202020204" charset="0"/>
                          <a:ea typeface="Inter" panose="020B0604020202020204" charset="0"/>
                        </a:rPr>
                        <a:t>Avaliar os progressos individuais.</a:t>
                      </a:r>
                    </a:p>
                    <a:p>
                      <a:pPr marL="0" lvl="0" indent="0">
                        <a:lnSpc>
                          <a:spcPct val="100000"/>
                        </a:lnSpc>
                        <a:buSzPct val="100000"/>
                        <a:buFont typeface="Arial" pitchFamily="34"/>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SzPct val="100000"/>
                        <a:buFont typeface="Arial" pitchFamily="34"/>
                        <a:buNone/>
                      </a:pPr>
                      <a:r>
                        <a:rPr lang="pt-BR" sz="1800" b="0" dirty="0">
                          <a:solidFill>
                            <a:schemeClr val="tx1"/>
                          </a:solidFill>
                          <a:latin typeface="Inter" panose="020B0604020202020204" charset="0"/>
                          <a:ea typeface="Inter" panose="020B0604020202020204" charset="0"/>
                        </a:rPr>
                        <a:t>Identificar junto com o cliente os problemas que deseja alterar (sessão 5). </a:t>
                      </a:r>
                    </a:p>
                  </a:txBody>
                  <a:tcPr anchor="ctr">
                    <a:lnL w="12700" cmpd="sng">
                      <a:noFill/>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lvl="0" indent="0">
                        <a:lnSpc>
                          <a:spcPct val="100000"/>
                        </a:lnSpc>
                        <a:buNone/>
                      </a:pPr>
                      <a:r>
                        <a:rPr lang="pt-BR" sz="1800" b="0" dirty="0">
                          <a:solidFill>
                            <a:schemeClr val="tx1"/>
                          </a:solidFill>
                          <a:latin typeface="Inter" panose="020B0604020202020204" charset="0"/>
                          <a:ea typeface="Inter" panose="020B0604020202020204" charset="0"/>
                        </a:rPr>
                        <a:t>Entrevista motivacional</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Aplicação de Escala (sessão 2)</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Aplicação de Questionário (sessão 4) </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Construção com o cliente do Questionário (sessão 5)</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EDS-20 (sessão 2)</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800" b="0" dirty="0">
                        <a:solidFill>
                          <a:schemeClr val="tx1"/>
                        </a:solidFill>
                        <a:latin typeface="Inter" panose="020B0604020202020204" charset="0"/>
                        <a:ea typeface="Inter" panose="020B060402020202020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QAP (sessão 4)</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800" b="0" dirty="0">
                        <a:solidFill>
                          <a:schemeClr val="tx1"/>
                        </a:solidFill>
                        <a:latin typeface="Inter" panose="020B0604020202020204" charset="0"/>
                        <a:ea typeface="Inter" panose="020B060402020202020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PQ (sessão 5)</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lnSpc>
                          <a:spcPct val="100000"/>
                        </a:lnSpc>
                      </a:pPr>
                      <a:r>
                        <a:rPr lang="pt-PT" sz="1800" b="0" dirty="0">
                          <a:solidFill>
                            <a:schemeClr val="tx1"/>
                          </a:solidFill>
                          <a:latin typeface="Inter" panose="020B0604020202020204" charset="0"/>
                          <a:ea typeface="Inter" panose="020B0604020202020204" charset="0"/>
                        </a:rPr>
                        <a:t>60</a:t>
                      </a:r>
                      <a:endParaRPr lang="en-GB" sz="1800" b="0" dirty="0">
                        <a:solidFill>
                          <a:schemeClr val="tx1"/>
                        </a:solidFill>
                        <a:latin typeface="Inter" panose="020B0604020202020204" charset="0"/>
                        <a:ea typeface="Inter" panose="020B0604020202020204" charset="0"/>
                      </a:endParaRPr>
                    </a:p>
                  </a:txBody>
                  <a:tcPr anchor="ctr">
                    <a:lnL w="38100" cap="flat" cmpd="sng" algn="ctr">
                      <a:solidFill>
                        <a:srgbClr val="97745A"/>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7120096"/>
                  </a:ext>
                </a:extLst>
              </a:tr>
            </a:tbl>
          </a:graphicData>
        </a:graphic>
      </p:graphicFrame>
      <p:graphicFrame>
        <p:nvGraphicFramePr>
          <p:cNvPr id="32" name="!!sessao_2_5_g">
            <a:extLst>
              <a:ext uri="{FF2B5EF4-FFF2-40B4-BE49-F238E27FC236}">
                <a16:creationId xmlns:a16="http://schemas.microsoft.com/office/drawing/2014/main" id="{BC197417-AA9F-60B3-38A2-8197E0632CC1}"/>
              </a:ext>
            </a:extLst>
          </p:cNvPr>
          <p:cNvGraphicFramePr>
            <a:graphicFrameLocks noGrp="1"/>
          </p:cNvGraphicFramePr>
          <p:nvPr>
            <p:extLst>
              <p:ext uri="{D42A27DB-BD31-4B8C-83A1-F6EECF244321}">
                <p14:modId xmlns:p14="http://schemas.microsoft.com/office/powerpoint/2010/main" val="2813232473"/>
              </p:ext>
            </p:extLst>
          </p:nvPr>
        </p:nvGraphicFramePr>
        <p:xfrm>
          <a:off x="5007600" y="1440000"/>
          <a:ext cx="12037812" cy="3958512"/>
        </p:xfrm>
        <a:graphic>
          <a:graphicData uri="http://schemas.openxmlformats.org/drawingml/2006/table">
            <a:tbl>
              <a:tblPr firstRow="1" bandRow="1">
                <a:tableStyleId>{5C22544A-7EE6-4342-B048-85BDC9FD1C3A}</a:tableStyleId>
              </a:tblPr>
              <a:tblGrid>
                <a:gridCol w="3146223">
                  <a:extLst>
                    <a:ext uri="{9D8B030D-6E8A-4147-A177-3AD203B41FA5}">
                      <a16:colId xmlns:a16="http://schemas.microsoft.com/office/drawing/2014/main" val="1042611969"/>
                    </a:ext>
                  </a:extLst>
                </a:gridCol>
                <a:gridCol w="3352800">
                  <a:extLst>
                    <a:ext uri="{9D8B030D-6E8A-4147-A177-3AD203B41FA5}">
                      <a16:colId xmlns:a16="http://schemas.microsoft.com/office/drawing/2014/main" val="1972421895"/>
                    </a:ext>
                  </a:extLst>
                </a:gridCol>
                <a:gridCol w="3505200">
                  <a:extLst>
                    <a:ext uri="{9D8B030D-6E8A-4147-A177-3AD203B41FA5}">
                      <a16:colId xmlns:a16="http://schemas.microsoft.com/office/drawing/2014/main" val="962624468"/>
                    </a:ext>
                  </a:extLst>
                </a:gridCol>
                <a:gridCol w="2033589">
                  <a:extLst>
                    <a:ext uri="{9D8B030D-6E8A-4147-A177-3AD203B41FA5}">
                      <a16:colId xmlns:a16="http://schemas.microsoft.com/office/drawing/2014/main" val="2087318690"/>
                    </a:ext>
                  </a:extLst>
                </a:gridCol>
              </a:tblGrid>
              <a:tr h="3958512">
                <a:tc>
                  <a:txBody>
                    <a:bodyPr/>
                    <a:lstStyle/>
                    <a:p>
                      <a:pPr marL="0" lvl="0" indent="0">
                        <a:lnSpc>
                          <a:spcPct val="100000"/>
                        </a:lnSpc>
                        <a:buSzPct val="100000"/>
                        <a:buFont typeface="Arial" pitchFamily="34"/>
                        <a:buNone/>
                      </a:pPr>
                      <a:r>
                        <a:rPr lang="pt-BR" sz="1800" b="0" i="0" dirty="0">
                          <a:solidFill>
                            <a:schemeClr val="tx1"/>
                          </a:solidFill>
                          <a:latin typeface="Inter" panose="020B0604020202020204" charset="0"/>
                          <a:ea typeface="Inter" panose="020B0604020202020204" charset="0"/>
                        </a:rPr>
                        <a:t>Aumentar a perceção do cliente sobre riscos.</a:t>
                      </a:r>
                    </a:p>
                    <a:p>
                      <a:pPr marL="0" lvl="0" indent="0">
                        <a:lnSpc>
                          <a:spcPct val="100000"/>
                        </a:lnSpc>
                        <a:buSzPct val="100000"/>
                        <a:buFont typeface="Arial" pitchFamily="34"/>
                        <a:buNone/>
                      </a:pPr>
                      <a:endParaRPr lang="pt-BR" sz="1800" b="0" i="0" dirty="0">
                        <a:solidFill>
                          <a:schemeClr val="tx1"/>
                        </a:solidFill>
                        <a:latin typeface="Inter" panose="020B0604020202020204" charset="0"/>
                        <a:ea typeface="Inter" panose="020B0604020202020204" charset="0"/>
                      </a:endParaRPr>
                    </a:p>
                    <a:p>
                      <a:pPr marL="0" lvl="0" indent="0">
                        <a:lnSpc>
                          <a:spcPct val="100000"/>
                        </a:lnSpc>
                        <a:buSzPct val="100000"/>
                        <a:buFont typeface="Arial" pitchFamily="34"/>
                        <a:buNone/>
                      </a:pPr>
                      <a:r>
                        <a:rPr lang="pt-BR" sz="1800" b="0" i="0" dirty="0">
                          <a:solidFill>
                            <a:schemeClr val="tx1"/>
                          </a:solidFill>
                          <a:latin typeface="Inter" panose="020B0604020202020204" charset="0"/>
                          <a:ea typeface="Inter" panose="020B0604020202020204" charset="0"/>
                        </a:rPr>
                        <a:t>Promover a intenção de mudar.</a:t>
                      </a:r>
                    </a:p>
                  </a:txBody>
                  <a:tcPr anchor="ctr">
                    <a:lnL w="12700" cmpd="sng">
                      <a:noFill/>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lvl="0" indent="0">
                        <a:lnSpc>
                          <a:spcPct val="100000"/>
                        </a:lnSpc>
                        <a:buNone/>
                      </a:pPr>
                      <a:r>
                        <a:rPr lang="pt-BR" sz="1800" b="0" dirty="0">
                          <a:solidFill>
                            <a:schemeClr val="tx1"/>
                          </a:solidFill>
                          <a:latin typeface="Inter" panose="020B0604020202020204" charset="0"/>
                          <a:ea typeface="Inter" panose="020B0604020202020204" charset="0"/>
                        </a:rPr>
                        <a:t>Atividade 1 – “Quem sou eu”</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Atividade 2  – “As nossas regras”</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Atividade 3 – “Papel amassado”.</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Atividade 4 – Debate sobre “o que é a mudança?”</a:t>
                      </a:r>
                    </a:p>
                    <a:p>
                      <a:pPr>
                        <a:lnSpc>
                          <a:spcPct val="150000"/>
                        </a:lnSpc>
                      </a:pPr>
                      <a:endParaRPr lang="en-GB" sz="1800" b="0" dirty="0">
                        <a:solidFill>
                          <a:schemeClr val="tx1"/>
                        </a:solidFill>
                        <a:latin typeface="Inter" panose="020B0604020202020204" charset="0"/>
                        <a:ea typeface="Inter" panose="020B0604020202020204" charset="0"/>
                      </a:endParaRP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Folhas brancas A4; caneta; Quadro branco e marcadores.</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lnSpc>
                          <a:spcPct val="150000"/>
                        </a:lnSpc>
                      </a:pPr>
                      <a:r>
                        <a:rPr lang="pt-PT" sz="1800" b="0" dirty="0">
                          <a:solidFill>
                            <a:schemeClr val="tx1"/>
                          </a:solidFill>
                          <a:latin typeface="Inter" panose="020B0604020202020204" charset="0"/>
                          <a:ea typeface="Inter" panose="020B0604020202020204" charset="0"/>
                        </a:rPr>
                        <a:t>120</a:t>
                      </a:r>
                      <a:endParaRPr lang="en-GB" sz="1800" b="0" dirty="0">
                        <a:solidFill>
                          <a:schemeClr val="tx1"/>
                        </a:solidFill>
                        <a:latin typeface="Inter" panose="020B0604020202020204" charset="0"/>
                        <a:ea typeface="Inter" panose="020B0604020202020204" charset="0"/>
                      </a:endParaRPr>
                    </a:p>
                  </a:txBody>
                  <a:tcPr anchor="ctr">
                    <a:lnL w="38100" cap="flat" cmpd="sng" algn="ctr">
                      <a:solidFill>
                        <a:srgbClr val="97745A"/>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7120096"/>
                  </a:ext>
                </a:extLst>
              </a:tr>
            </a:tbl>
          </a:graphicData>
        </a:graphic>
      </p:graphicFrame>
      <p:sp>
        <p:nvSpPr>
          <p:cNvPr id="36" name="!!session_n_next">
            <a:extLst>
              <a:ext uri="{FF2B5EF4-FFF2-40B4-BE49-F238E27FC236}">
                <a16:creationId xmlns:a16="http://schemas.microsoft.com/office/drawing/2014/main" id="{20985CF7-C780-3932-74F1-677320F95C97}"/>
              </a:ext>
            </a:extLst>
          </p:cNvPr>
          <p:cNvSpPr txBox="1"/>
          <p:nvPr/>
        </p:nvSpPr>
        <p:spPr>
          <a:xfrm>
            <a:off x="3916800" y="1036800"/>
            <a:ext cx="13272556" cy="246221"/>
          </a:xfrm>
          <a:prstGeom prst="rect">
            <a:avLst/>
          </a:prstGeom>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SESSÃO 2 A 5</a:t>
            </a:r>
          </a:p>
        </p:txBody>
      </p:sp>
      <p:graphicFrame>
        <p:nvGraphicFramePr>
          <p:cNvPr id="40" name="!!sessao_1_i">
            <a:extLst>
              <a:ext uri="{FF2B5EF4-FFF2-40B4-BE49-F238E27FC236}">
                <a16:creationId xmlns:a16="http://schemas.microsoft.com/office/drawing/2014/main" id="{9BF471E7-D73B-AC3E-3797-CC4C2E6E8E50}"/>
              </a:ext>
            </a:extLst>
          </p:cNvPr>
          <p:cNvGraphicFramePr>
            <a:graphicFrameLocks noGrp="1"/>
          </p:cNvGraphicFramePr>
          <p:nvPr>
            <p:custDataLst>
              <p:custData r:id="rId1"/>
            </p:custDataLst>
            <p:extLst>
              <p:ext uri="{D42A27DB-BD31-4B8C-83A1-F6EECF244321}">
                <p14:modId xmlns:p14="http://schemas.microsoft.com/office/powerpoint/2010/main" val="1376594455"/>
              </p:ext>
            </p:extLst>
          </p:nvPr>
        </p:nvGraphicFramePr>
        <p:xfrm>
          <a:off x="-10577208" y="5752800"/>
          <a:ext cx="12037812" cy="4380170"/>
        </p:xfrm>
        <a:graphic>
          <a:graphicData uri="http://schemas.openxmlformats.org/drawingml/2006/table">
            <a:tbl>
              <a:tblPr firstRow="1" bandRow="1">
                <a:tableStyleId>{5C22544A-7EE6-4342-B048-85BDC9FD1C3A}</a:tableStyleId>
              </a:tblPr>
              <a:tblGrid>
                <a:gridCol w="3146223">
                  <a:extLst>
                    <a:ext uri="{9D8B030D-6E8A-4147-A177-3AD203B41FA5}">
                      <a16:colId xmlns:a16="http://schemas.microsoft.com/office/drawing/2014/main" val="1042611969"/>
                    </a:ext>
                  </a:extLst>
                </a:gridCol>
                <a:gridCol w="3352800">
                  <a:extLst>
                    <a:ext uri="{9D8B030D-6E8A-4147-A177-3AD203B41FA5}">
                      <a16:colId xmlns:a16="http://schemas.microsoft.com/office/drawing/2014/main" val="1972421895"/>
                    </a:ext>
                  </a:extLst>
                </a:gridCol>
                <a:gridCol w="3505200">
                  <a:extLst>
                    <a:ext uri="{9D8B030D-6E8A-4147-A177-3AD203B41FA5}">
                      <a16:colId xmlns:a16="http://schemas.microsoft.com/office/drawing/2014/main" val="962624468"/>
                    </a:ext>
                  </a:extLst>
                </a:gridCol>
                <a:gridCol w="2033589">
                  <a:extLst>
                    <a:ext uri="{9D8B030D-6E8A-4147-A177-3AD203B41FA5}">
                      <a16:colId xmlns:a16="http://schemas.microsoft.com/office/drawing/2014/main" val="2087318690"/>
                    </a:ext>
                  </a:extLst>
                </a:gridCol>
              </a:tblGrid>
              <a:tr h="4380170">
                <a:tc>
                  <a:txBody>
                    <a:bodyPr/>
                    <a:lstStyle/>
                    <a:p>
                      <a:pPr marL="0" lvl="0" indent="0">
                        <a:lnSpc>
                          <a:spcPct val="150000"/>
                        </a:lnSpc>
                        <a:buSzPct val="100000"/>
                        <a:buFont typeface="Arial" pitchFamily="34"/>
                        <a:buNone/>
                      </a:pPr>
                      <a:r>
                        <a:rPr lang="pt-PT" sz="1800" b="0" dirty="0">
                          <a:solidFill>
                            <a:schemeClr val="tx1"/>
                          </a:solidFill>
                          <a:latin typeface="Inter" panose="020B0604020202020204" charset="0"/>
                          <a:ea typeface="Inter" panose="020B0604020202020204" charset="0"/>
                        </a:rPr>
                        <a:t>Avaliar fatores de risco.</a:t>
                      </a:r>
                    </a:p>
                    <a:p>
                      <a:pPr marL="0" lvl="0" indent="0">
                        <a:lnSpc>
                          <a:spcPct val="150000"/>
                        </a:lnSpc>
                        <a:buSzPct val="100000"/>
                        <a:buFont typeface="Arial" pitchFamily="34"/>
                        <a:buNone/>
                      </a:pPr>
                      <a:endParaRPr lang="pt-PT" sz="1800" b="0" dirty="0">
                        <a:solidFill>
                          <a:schemeClr val="tx1"/>
                        </a:solidFill>
                        <a:latin typeface="Inter" panose="020B0604020202020204" charset="0"/>
                        <a:ea typeface="Inter" panose="020B0604020202020204" charset="0"/>
                      </a:endParaRPr>
                    </a:p>
                    <a:p>
                      <a:pPr marL="0" lvl="0" indent="0">
                        <a:lnSpc>
                          <a:spcPct val="150000"/>
                        </a:lnSpc>
                        <a:buSzPct val="100000"/>
                        <a:buFont typeface="Arial" pitchFamily="34"/>
                        <a:buNone/>
                      </a:pPr>
                      <a:r>
                        <a:rPr lang="pt-PT" sz="1800" b="0" dirty="0">
                          <a:solidFill>
                            <a:schemeClr val="tx1"/>
                          </a:solidFill>
                          <a:latin typeface="Inter" panose="020B0604020202020204" charset="0"/>
                          <a:ea typeface="Inter" panose="020B0604020202020204" charset="0"/>
                        </a:rPr>
                        <a:t>Avaliar risco de violência futura.</a:t>
                      </a:r>
                    </a:p>
                    <a:p>
                      <a:pPr marL="0" lvl="0" indent="0">
                        <a:lnSpc>
                          <a:spcPct val="150000"/>
                        </a:lnSpc>
                        <a:buSzPct val="100000"/>
                        <a:buFont typeface="Arial" pitchFamily="34"/>
                        <a:buNone/>
                      </a:pPr>
                      <a:endParaRPr lang="pt-PT" sz="1800" b="0" dirty="0">
                        <a:solidFill>
                          <a:schemeClr val="tx1"/>
                        </a:solidFill>
                        <a:latin typeface="Inter" panose="020B0604020202020204" charset="0"/>
                        <a:ea typeface="Inter" panose="020B0604020202020204" charset="0"/>
                      </a:endParaRPr>
                    </a:p>
                    <a:p>
                      <a:pPr marL="0" lvl="0" indent="0">
                        <a:lnSpc>
                          <a:spcPct val="150000"/>
                        </a:lnSpc>
                        <a:buSzPct val="100000"/>
                        <a:buFont typeface="Arial" pitchFamily="34"/>
                        <a:buNone/>
                      </a:pPr>
                      <a:r>
                        <a:rPr lang="pt-PT" sz="1800" b="0" dirty="0">
                          <a:solidFill>
                            <a:schemeClr val="tx1"/>
                          </a:solidFill>
                          <a:latin typeface="Inter" panose="020B0604020202020204" charset="0"/>
                          <a:ea typeface="Inter" panose="020B0604020202020204" charset="0"/>
                        </a:rPr>
                        <a:t>Apresentação do projeto.</a:t>
                      </a:r>
                    </a:p>
                  </a:txBody>
                  <a:tcPr anchor="ctr">
                    <a:lnL w="12700" cmpd="sng">
                      <a:noFill/>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lvl="0" indent="0">
                        <a:lnSpc>
                          <a:spcPct val="150000"/>
                        </a:lnSpc>
                        <a:buNone/>
                      </a:pPr>
                      <a:r>
                        <a:rPr lang="pt-PT" sz="1800" b="0" dirty="0">
                          <a:solidFill>
                            <a:schemeClr val="tx1"/>
                          </a:solidFill>
                          <a:latin typeface="Inter" panose="020B0604020202020204" charset="0"/>
                          <a:ea typeface="Inter" panose="020B0604020202020204" charset="0"/>
                        </a:rPr>
                        <a:t>Entrevista motivacional.</a:t>
                      </a:r>
                    </a:p>
                    <a:p>
                      <a:pPr marL="0" lvl="0" indent="0">
                        <a:lnSpc>
                          <a:spcPct val="150000"/>
                        </a:lnSpc>
                        <a:buNone/>
                      </a:pPr>
                      <a:endParaRPr lang="pt-PT" sz="1800" b="0" dirty="0">
                        <a:solidFill>
                          <a:schemeClr val="tx1"/>
                        </a:solidFill>
                        <a:latin typeface="Inter" panose="020B0604020202020204" charset="0"/>
                        <a:ea typeface="Inter" panose="020B0604020202020204" charset="0"/>
                      </a:endParaRPr>
                    </a:p>
                    <a:p>
                      <a:pPr marL="0" lvl="0" indent="0">
                        <a:lnSpc>
                          <a:spcPct val="150000"/>
                        </a:lnSpc>
                        <a:buNone/>
                      </a:pPr>
                      <a:r>
                        <a:rPr lang="pt-PT" sz="1800" b="0" dirty="0">
                          <a:solidFill>
                            <a:schemeClr val="tx1"/>
                          </a:solidFill>
                          <a:latin typeface="Inter" panose="020B0604020202020204" charset="0"/>
                          <a:ea typeface="Inter" panose="020B0604020202020204" charset="0"/>
                        </a:rPr>
                        <a:t>Aplicação da escala.</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pt-PT" sz="1800" b="0" dirty="0">
                          <a:solidFill>
                            <a:schemeClr val="tx1"/>
                          </a:solidFill>
                          <a:latin typeface="Inter" panose="020B0604020202020204" charset="0"/>
                          <a:ea typeface="Inter" panose="020B0604020202020204" charset="0"/>
                        </a:rPr>
                        <a:t>HCR-20V2</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lnSpc>
                          <a:spcPct val="150000"/>
                        </a:lnSpc>
                      </a:pPr>
                      <a:r>
                        <a:rPr lang="pt-PT" sz="1800" b="0" dirty="0">
                          <a:solidFill>
                            <a:schemeClr val="tx1"/>
                          </a:solidFill>
                          <a:latin typeface="Inter" panose="020B0604020202020204" charset="0"/>
                          <a:ea typeface="Inter" panose="020B0604020202020204" charset="0"/>
                        </a:rPr>
                        <a:t>160</a:t>
                      </a:r>
                      <a:endParaRPr lang="en-GB" sz="1800" b="0" dirty="0">
                        <a:solidFill>
                          <a:schemeClr val="tx1"/>
                        </a:solidFill>
                        <a:latin typeface="Inter" panose="020B0604020202020204" charset="0"/>
                        <a:ea typeface="Inter" panose="020B0604020202020204" charset="0"/>
                      </a:endParaRPr>
                    </a:p>
                  </a:txBody>
                  <a:tcPr anchor="ctr">
                    <a:lnL w="38100" cap="flat" cmpd="sng" algn="ctr">
                      <a:solidFill>
                        <a:srgbClr val="97745A"/>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7120096"/>
                  </a:ext>
                </a:extLst>
              </a:tr>
            </a:tbl>
          </a:graphicData>
        </a:graphic>
      </p:graphicFrame>
      <p:grpSp>
        <p:nvGrpSpPr>
          <p:cNvPr id="35" name="!!no_schedule">
            <a:extLst>
              <a:ext uri="{FF2B5EF4-FFF2-40B4-BE49-F238E27FC236}">
                <a16:creationId xmlns:a16="http://schemas.microsoft.com/office/drawing/2014/main" id="{1D6CD27C-0972-96D4-3C8B-C195A02373E0}"/>
              </a:ext>
            </a:extLst>
          </p:cNvPr>
          <p:cNvGrpSpPr/>
          <p:nvPr/>
        </p:nvGrpSpPr>
        <p:grpSpPr>
          <a:xfrm>
            <a:off x="-11668008" y="1556617"/>
            <a:ext cx="12809488" cy="3741138"/>
            <a:chOff x="4015472" y="1482231"/>
            <a:chExt cx="12809488" cy="3741138"/>
          </a:xfrm>
        </p:grpSpPr>
        <p:cxnSp>
          <p:nvCxnSpPr>
            <p:cNvPr id="42" name="Straight Connector 41">
              <a:extLst>
                <a:ext uri="{FF2B5EF4-FFF2-40B4-BE49-F238E27FC236}">
                  <a16:creationId xmlns:a16="http://schemas.microsoft.com/office/drawing/2014/main" id="{83284A51-FD62-A67C-A15F-BDCAAD27BCAD}"/>
                </a:ext>
              </a:extLst>
            </p:cNvPr>
            <p:cNvCxnSpPr/>
            <p:nvPr/>
          </p:nvCxnSpPr>
          <p:spPr>
            <a:xfrm flipV="1">
              <a:off x="8724900" y="1482231"/>
              <a:ext cx="3733800" cy="3733800"/>
            </a:xfrm>
            <a:prstGeom prst="line">
              <a:avLst/>
            </a:prstGeom>
            <a:ln w="15875" cmpd="sng">
              <a:solidFill>
                <a:srgbClr val="97745A"/>
              </a:solidFill>
              <a:prstDash val="lgDashDot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3318171-626C-853A-9BC5-ABF57807A033}"/>
                </a:ext>
              </a:extLst>
            </p:cNvPr>
            <p:cNvCxnSpPr/>
            <p:nvPr/>
          </p:nvCxnSpPr>
          <p:spPr>
            <a:xfrm flipV="1">
              <a:off x="10180320" y="1482231"/>
              <a:ext cx="3733800" cy="3733800"/>
            </a:xfrm>
            <a:prstGeom prst="line">
              <a:avLst/>
            </a:prstGeom>
            <a:ln w="15875" cmpd="sng">
              <a:solidFill>
                <a:srgbClr val="97745A"/>
              </a:solidFill>
              <a:prstDash val="lgDashDot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47C308DA-5D06-8280-28FA-3927A6B55DA8}"/>
                </a:ext>
              </a:extLst>
            </p:cNvPr>
            <p:cNvCxnSpPr/>
            <p:nvPr/>
          </p:nvCxnSpPr>
          <p:spPr>
            <a:xfrm flipV="1">
              <a:off x="11635740" y="1485900"/>
              <a:ext cx="3733800" cy="3733800"/>
            </a:xfrm>
            <a:prstGeom prst="line">
              <a:avLst/>
            </a:prstGeom>
            <a:ln w="15875" cmpd="sng">
              <a:solidFill>
                <a:srgbClr val="97745A"/>
              </a:solidFill>
              <a:prstDash val="lgDashDot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7D2E8578-4720-2C4F-9344-DEEA656103CC}"/>
                </a:ext>
              </a:extLst>
            </p:cNvPr>
            <p:cNvCxnSpPr/>
            <p:nvPr/>
          </p:nvCxnSpPr>
          <p:spPr>
            <a:xfrm flipV="1">
              <a:off x="13091160" y="1485900"/>
              <a:ext cx="3733800" cy="3733800"/>
            </a:xfrm>
            <a:prstGeom prst="line">
              <a:avLst/>
            </a:prstGeom>
            <a:ln w="15875" cmpd="sng">
              <a:solidFill>
                <a:srgbClr val="97745A"/>
              </a:solidFill>
              <a:prstDash val="lgDashDot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2D48707-8AED-22CF-76BB-ADDE06CBEC9F}"/>
                </a:ext>
              </a:extLst>
            </p:cNvPr>
            <p:cNvCxnSpPr>
              <a:cxnSpLocks/>
            </p:cNvCxnSpPr>
            <p:nvPr/>
          </p:nvCxnSpPr>
          <p:spPr>
            <a:xfrm flipV="1">
              <a:off x="4042410" y="1485900"/>
              <a:ext cx="2594610" cy="2594610"/>
            </a:xfrm>
            <a:prstGeom prst="line">
              <a:avLst/>
            </a:prstGeom>
            <a:ln w="15875" cmpd="sng">
              <a:solidFill>
                <a:srgbClr val="97745A"/>
              </a:solidFill>
              <a:prstDash val="lgDashDot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2CBCF899-DFF0-05E5-4456-2EEDCE1F3F83}"/>
                </a:ext>
              </a:extLst>
            </p:cNvPr>
            <p:cNvCxnSpPr/>
            <p:nvPr/>
          </p:nvCxnSpPr>
          <p:spPr>
            <a:xfrm flipV="1">
              <a:off x="4358640" y="1485900"/>
              <a:ext cx="3733800" cy="3733800"/>
            </a:xfrm>
            <a:prstGeom prst="line">
              <a:avLst/>
            </a:prstGeom>
            <a:ln w="15875" cmpd="sng">
              <a:solidFill>
                <a:srgbClr val="97745A"/>
              </a:solidFill>
              <a:prstDash val="lgDashDot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A3BF694B-CEB9-7B49-004D-4E8F2A4A3E32}"/>
                </a:ext>
              </a:extLst>
            </p:cNvPr>
            <p:cNvCxnSpPr/>
            <p:nvPr/>
          </p:nvCxnSpPr>
          <p:spPr>
            <a:xfrm flipV="1">
              <a:off x="5814060" y="1489569"/>
              <a:ext cx="3733800" cy="3733800"/>
            </a:xfrm>
            <a:prstGeom prst="line">
              <a:avLst/>
            </a:prstGeom>
            <a:ln w="15875" cmpd="sng">
              <a:solidFill>
                <a:srgbClr val="97745A"/>
              </a:solidFill>
              <a:prstDash val="lgDashDot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50983697-B5AD-2604-A65E-3C1664B07E57}"/>
                </a:ext>
              </a:extLst>
            </p:cNvPr>
            <p:cNvCxnSpPr/>
            <p:nvPr/>
          </p:nvCxnSpPr>
          <p:spPr>
            <a:xfrm flipV="1">
              <a:off x="7269480" y="1489569"/>
              <a:ext cx="3733800" cy="3733800"/>
            </a:xfrm>
            <a:prstGeom prst="line">
              <a:avLst/>
            </a:prstGeom>
            <a:ln w="15875" cmpd="sng">
              <a:solidFill>
                <a:srgbClr val="97745A"/>
              </a:solidFill>
              <a:prstDash val="lgDashDot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B3450ED-BFED-86DC-14A0-F553D57215E3}"/>
                </a:ext>
              </a:extLst>
            </p:cNvPr>
            <p:cNvCxnSpPr>
              <a:cxnSpLocks/>
            </p:cNvCxnSpPr>
            <p:nvPr/>
          </p:nvCxnSpPr>
          <p:spPr>
            <a:xfrm flipV="1">
              <a:off x="14546580" y="2941320"/>
              <a:ext cx="2278380" cy="2278380"/>
            </a:xfrm>
            <a:prstGeom prst="line">
              <a:avLst/>
            </a:prstGeom>
            <a:ln w="15875" cmpd="sng">
              <a:solidFill>
                <a:srgbClr val="97745A"/>
              </a:solidFill>
              <a:prstDash val="lgDashDot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F6885518-6B6C-CCB3-0BA0-D51AA18CAFE4}"/>
                </a:ext>
              </a:extLst>
            </p:cNvPr>
            <p:cNvCxnSpPr>
              <a:cxnSpLocks/>
            </p:cNvCxnSpPr>
            <p:nvPr/>
          </p:nvCxnSpPr>
          <p:spPr>
            <a:xfrm flipV="1">
              <a:off x="16002000" y="4396740"/>
              <a:ext cx="822960" cy="822960"/>
            </a:xfrm>
            <a:prstGeom prst="line">
              <a:avLst/>
            </a:prstGeom>
            <a:ln w="15875" cmpd="sng">
              <a:solidFill>
                <a:srgbClr val="97745A"/>
              </a:solidFill>
              <a:prstDash val="lgDashDot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19611AC7-8212-B7BC-03A8-C53F7ABE911F}"/>
                </a:ext>
              </a:extLst>
            </p:cNvPr>
            <p:cNvCxnSpPr>
              <a:cxnSpLocks/>
            </p:cNvCxnSpPr>
            <p:nvPr/>
          </p:nvCxnSpPr>
          <p:spPr>
            <a:xfrm flipV="1">
              <a:off x="4015472" y="1485900"/>
              <a:ext cx="1166128" cy="1166128"/>
            </a:xfrm>
            <a:prstGeom prst="line">
              <a:avLst/>
            </a:prstGeom>
            <a:ln w="15875" cmpd="sng">
              <a:solidFill>
                <a:srgbClr val="97745A"/>
              </a:solidFill>
              <a:prstDash val="lgDashDotDot"/>
            </a:ln>
          </p:spPr>
          <p:style>
            <a:lnRef idx="1">
              <a:schemeClr val="accent1"/>
            </a:lnRef>
            <a:fillRef idx="0">
              <a:schemeClr val="accent1"/>
            </a:fillRef>
            <a:effectRef idx="0">
              <a:schemeClr val="accent1"/>
            </a:effectRef>
            <a:fontRef idx="minor">
              <a:schemeClr val="tx1"/>
            </a:fontRef>
          </p:style>
        </p:cxnSp>
      </p:grpSp>
      <p:sp>
        <p:nvSpPr>
          <p:cNvPr id="34" name="!!session_n">
            <a:extLst>
              <a:ext uri="{FF2B5EF4-FFF2-40B4-BE49-F238E27FC236}">
                <a16:creationId xmlns:a16="http://schemas.microsoft.com/office/drawing/2014/main" id="{0CC3DC11-B76A-6AE5-504C-F956687F3A0C}"/>
              </a:ext>
            </a:extLst>
          </p:cNvPr>
          <p:cNvSpPr txBox="1"/>
          <p:nvPr/>
        </p:nvSpPr>
        <p:spPr>
          <a:xfrm>
            <a:off x="-11668008" y="1035871"/>
            <a:ext cx="13272556" cy="246221"/>
          </a:xfrm>
          <a:prstGeom prst="rect">
            <a:avLst/>
          </a:prstGeom>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SESSÃO 1</a:t>
            </a:r>
          </a:p>
        </p:txBody>
      </p:sp>
      <p:sp>
        <p:nvSpPr>
          <p:cNvPr id="8" name="!!titulo_2">
            <a:extLst>
              <a:ext uri="{FF2B5EF4-FFF2-40B4-BE49-F238E27FC236}">
                <a16:creationId xmlns:a16="http://schemas.microsoft.com/office/drawing/2014/main" id="{ED875C2B-DD67-99AB-827B-112FE699D8DF}"/>
              </a:ext>
            </a:extLst>
          </p:cNvPr>
          <p:cNvSpPr txBox="1"/>
          <p:nvPr/>
        </p:nvSpPr>
        <p:spPr>
          <a:xfrm>
            <a:off x="18395833" y="4068000"/>
            <a:ext cx="14209061" cy="1477328"/>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DE ONDE VIM</a:t>
            </a:r>
          </a:p>
        </p:txBody>
      </p:sp>
      <p:sp>
        <p:nvSpPr>
          <p:cNvPr id="9" name="!!titulo_1">
            <a:extLst>
              <a:ext uri="{FF2B5EF4-FFF2-40B4-BE49-F238E27FC236}">
                <a16:creationId xmlns:a16="http://schemas.microsoft.com/office/drawing/2014/main" id="{5E34BDF0-4CE2-F8C8-75E6-946CA3D98384}"/>
              </a:ext>
            </a:extLst>
          </p:cNvPr>
          <p:cNvSpPr txBox="1"/>
          <p:nvPr/>
        </p:nvSpPr>
        <p:spPr>
          <a:xfrm>
            <a:off x="18431580" y="5571172"/>
            <a:ext cx="14209061" cy="1477328"/>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PARA ONDE VOU</a:t>
            </a:r>
          </a:p>
        </p:txBody>
      </p:sp>
      <p:sp>
        <p:nvSpPr>
          <p:cNvPr id="55" name="mask_right">
            <a:extLst>
              <a:ext uri="{FF2B5EF4-FFF2-40B4-BE49-F238E27FC236}">
                <a16:creationId xmlns:a16="http://schemas.microsoft.com/office/drawing/2014/main" id="{4CBA2AEE-E0CE-6EA1-3252-58E2BC8307CC}"/>
              </a:ext>
            </a:extLst>
          </p:cNvPr>
          <p:cNvSpPr/>
          <p:nvPr/>
        </p:nvSpPr>
        <p:spPr>
          <a:xfrm>
            <a:off x="17044989" y="-23102"/>
            <a:ext cx="1243012" cy="10287000"/>
          </a:xfrm>
          <a:prstGeom prst="rect">
            <a:avLst/>
          </a:prstGeom>
          <a:solidFill>
            <a:srgbClr val="DDD1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 name="header_splitter_top">
            <a:extLst>
              <a:ext uri="{FF2B5EF4-FFF2-40B4-BE49-F238E27FC236}">
                <a16:creationId xmlns:a16="http://schemas.microsoft.com/office/drawing/2014/main" id="{E1BD7D60-9216-14DC-D101-61B8A950EC87}"/>
              </a:ext>
            </a:extLst>
          </p:cNvPr>
          <p:cNvCxnSpPr>
            <a:cxnSpLocks/>
          </p:cNvCxnSpPr>
          <p:nvPr/>
        </p:nvCxnSpPr>
        <p:spPr>
          <a:xfrm>
            <a:off x="3474000" y="952500"/>
            <a:ext cx="14051157" cy="0"/>
          </a:xfrm>
          <a:prstGeom prst="line">
            <a:avLst/>
          </a:prstGeom>
          <a:ln w="38100">
            <a:solidFill>
              <a:srgbClr val="97745A"/>
            </a:solidFill>
          </a:ln>
        </p:spPr>
        <p:style>
          <a:lnRef idx="1">
            <a:schemeClr val="accent1"/>
          </a:lnRef>
          <a:fillRef idx="0">
            <a:schemeClr val="accent1"/>
          </a:fillRef>
          <a:effectRef idx="0">
            <a:schemeClr val="accent1"/>
          </a:effectRef>
          <a:fontRef idx="minor">
            <a:schemeClr val="tx1"/>
          </a:fontRef>
        </p:style>
      </p:cxnSp>
      <p:sp>
        <p:nvSpPr>
          <p:cNvPr id="56" name="mask_left">
            <a:extLst>
              <a:ext uri="{FF2B5EF4-FFF2-40B4-BE49-F238E27FC236}">
                <a16:creationId xmlns:a16="http://schemas.microsoft.com/office/drawing/2014/main" id="{54D989FB-728A-0F6C-FD20-5C910EF5F794}"/>
              </a:ext>
            </a:extLst>
          </p:cNvPr>
          <p:cNvSpPr/>
          <p:nvPr/>
        </p:nvSpPr>
        <p:spPr>
          <a:xfrm>
            <a:off x="0" y="0"/>
            <a:ext cx="3764165" cy="10287000"/>
          </a:xfrm>
          <a:prstGeom prst="rect">
            <a:avLst/>
          </a:prstGeom>
          <a:solidFill>
            <a:srgbClr val="DDD1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 name="header_splitter_bottom">
            <a:extLst>
              <a:ext uri="{FF2B5EF4-FFF2-40B4-BE49-F238E27FC236}">
                <a16:creationId xmlns:a16="http://schemas.microsoft.com/office/drawing/2014/main" id="{A0FD6016-F7CD-844F-EFF9-A31A6D5D8886}"/>
              </a:ext>
            </a:extLst>
          </p:cNvPr>
          <p:cNvCxnSpPr>
            <a:cxnSpLocks/>
          </p:cNvCxnSpPr>
          <p:nvPr/>
        </p:nvCxnSpPr>
        <p:spPr>
          <a:xfrm>
            <a:off x="2695291" y="1306800"/>
            <a:ext cx="14829866" cy="0"/>
          </a:xfrm>
          <a:prstGeom prst="line">
            <a:avLst/>
          </a:prstGeom>
          <a:ln w="38100">
            <a:solidFill>
              <a:srgbClr val="97745A"/>
            </a:solidFill>
          </a:ln>
        </p:spPr>
        <p:style>
          <a:lnRef idx="1">
            <a:schemeClr val="accent1"/>
          </a:lnRef>
          <a:fillRef idx="0">
            <a:schemeClr val="accent1"/>
          </a:fillRef>
          <a:effectRef idx="0">
            <a:schemeClr val="accent1"/>
          </a:effectRef>
          <a:fontRef idx="minor">
            <a:schemeClr val="tx1"/>
          </a:fontRef>
        </p:style>
      </p:cxnSp>
      <p:sp>
        <p:nvSpPr>
          <p:cNvPr id="11" name="Freeform 11"/>
          <p:cNvSpPr/>
          <p:nvPr/>
        </p:nvSpPr>
        <p:spPr>
          <a:xfrm>
            <a:off x="618803" y="8863050"/>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12" name="Group 12"/>
          <p:cNvGrpSpPr/>
          <p:nvPr/>
        </p:nvGrpSpPr>
        <p:grpSpPr>
          <a:xfrm>
            <a:off x="1243012" y="-1794853"/>
            <a:ext cx="3086100" cy="308610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TextBox 14"/>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15" name="Group 15"/>
          <p:cNvGrpSpPr/>
          <p:nvPr/>
        </p:nvGrpSpPr>
        <p:grpSpPr>
          <a:xfrm>
            <a:off x="-1343025" y="6690703"/>
            <a:ext cx="3086100" cy="30861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DDD1C2"/>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TextBox 17"/>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28" name="individual">
            <a:extLst>
              <a:ext uri="{FF2B5EF4-FFF2-40B4-BE49-F238E27FC236}">
                <a16:creationId xmlns:a16="http://schemas.microsoft.com/office/drawing/2014/main" id="{A9C227B7-845C-4E03-AD90-3FDB2862C6FE}"/>
              </a:ext>
            </a:extLst>
          </p:cNvPr>
          <p:cNvSpPr txBox="1"/>
          <p:nvPr/>
        </p:nvSpPr>
        <p:spPr>
          <a:xfrm>
            <a:off x="17188991" y="5237162"/>
            <a:ext cx="357918" cy="4894259"/>
          </a:xfrm>
          <a:prstGeom prst="rect">
            <a:avLst/>
          </a:prstGeom>
        </p:spPr>
        <p:txBody>
          <a:bodyPr vert="wordArtVert"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INDIVIDUAL</a:t>
            </a:r>
          </a:p>
        </p:txBody>
      </p:sp>
      <p:sp>
        <p:nvSpPr>
          <p:cNvPr id="27" name="grupo">
            <a:extLst>
              <a:ext uri="{FF2B5EF4-FFF2-40B4-BE49-F238E27FC236}">
                <a16:creationId xmlns:a16="http://schemas.microsoft.com/office/drawing/2014/main" id="{B0AD9811-3908-EA7D-222F-3297932F0019}"/>
              </a:ext>
            </a:extLst>
          </p:cNvPr>
          <p:cNvSpPr txBox="1"/>
          <p:nvPr/>
        </p:nvSpPr>
        <p:spPr>
          <a:xfrm>
            <a:off x="17153244" y="1333500"/>
            <a:ext cx="429413" cy="3882531"/>
          </a:xfrm>
          <a:prstGeom prst="rect">
            <a:avLst/>
          </a:prstGeom>
        </p:spPr>
        <p:txBody>
          <a:bodyPr vert="wordArtVert"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GRUPO</a:t>
            </a:r>
          </a:p>
        </p:txBody>
      </p:sp>
      <p:sp>
        <p:nvSpPr>
          <p:cNvPr id="26" name="duracao">
            <a:extLst>
              <a:ext uri="{FF2B5EF4-FFF2-40B4-BE49-F238E27FC236}">
                <a16:creationId xmlns:a16="http://schemas.microsoft.com/office/drawing/2014/main" id="{9F347AF6-B78B-D8A6-9B0B-304E0F182F86}"/>
              </a:ext>
            </a:extLst>
          </p:cNvPr>
          <p:cNvSpPr txBox="1"/>
          <p:nvPr/>
        </p:nvSpPr>
        <p:spPr>
          <a:xfrm>
            <a:off x="15216132" y="579121"/>
            <a:ext cx="1972860" cy="307777"/>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DURAÇÃO</a:t>
            </a:r>
          </a:p>
        </p:txBody>
      </p:sp>
      <p:sp>
        <p:nvSpPr>
          <p:cNvPr id="25" name="material">
            <a:extLst>
              <a:ext uri="{FF2B5EF4-FFF2-40B4-BE49-F238E27FC236}">
                <a16:creationId xmlns:a16="http://schemas.microsoft.com/office/drawing/2014/main" id="{A542FA0A-2768-E460-60D7-D5F2AE955173}"/>
              </a:ext>
            </a:extLst>
          </p:cNvPr>
          <p:cNvSpPr txBox="1"/>
          <p:nvPr/>
        </p:nvSpPr>
        <p:spPr>
          <a:xfrm>
            <a:off x="11614786" y="574477"/>
            <a:ext cx="3435874" cy="307777"/>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MATERIAL</a:t>
            </a:r>
          </a:p>
        </p:txBody>
      </p:sp>
      <p:sp>
        <p:nvSpPr>
          <p:cNvPr id="24" name="atividade">
            <a:extLst>
              <a:ext uri="{FF2B5EF4-FFF2-40B4-BE49-F238E27FC236}">
                <a16:creationId xmlns:a16="http://schemas.microsoft.com/office/drawing/2014/main" id="{BBBC928B-EDE1-7878-9F0B-FEE7D3185CDA}"/>
              </a:ext>
            </a:extLst>
          </p:cNvPr>
          <p:cNvSpPr txBox="1"/>
          <p:nvPr/>
        </p:nvSpPr>
        <p:spPr>
          <a:xfrm>
            <a:off x="8178912" y="266700"/>
            <a:ext cx="3435874" cy="615553"/>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ATIVIDADES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ESTRATÉGIAS</a:t>
            </a:r>
          </a:p>
        </p:txBody>
      </p:sp>
      <p:sp>
        <p:nvSpPr>
          <p:cNvPr id="23" name="objectivo">
            <a:extLst>
              <a:ext uri="{FF2B5EF4-FFF2-40B4-BE49-F238E27FC236}">
                <a16:creationId xmlns:a16="http://schemas.microsoft.com/office/drawing/2014/main" id="{C090B29E-1630-032E-4FA4-E39EA9BABE95}"/>
              </a:ext>
            </a:extLst>
          </p:cNvPr>
          <p:cNvSpPr txBox="1"/>
          <p:nvPr/>
        </p:nvSpPr>
        <p:spPr>
          <a:xfrm>
            <a:off x="5007177" y="523506"/>
            <a:ext cx="3171735" cy="307777"/>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OBJETIVOS</a:t>
            </a:r>
          </a:p>
        </p:txBody>
      </p:sp>
      <p:cxnSp>
        <p:nvCxnSpPr>
          <p:cNvPr id="33" name="splitter">
            <a:extLst>
              <a:ext uri="{FF2B5EF4-FFF2-40B4-BE49-F238E27FC236}">
                <a16:creationId xmlns:a16="http://schemas.microsoft.com/office/drawing/2014/main" id="{20F4722E-B3EE-B81D-9527-B2868EACF5E7}"/>
              </a:ext>
            </a:extLst>
          </p:cNvPr>
          <p:cNvCxnSpPr>
            <a:cxnSpLocks/>
          </p:cNvCxnSpPr>
          <p:nvPr/>
        </p:nvCxnSpPr>
        <p:spPr>
          <a:xfrm>
            <a:off x="3474843" y="5524500"/>
            <a:ext cx="14051157" cy="0"/>
          </a:xfrm>
          <a:prstGeom prst="line">
            <a:avLst/>
          </a:prstGeom>
          <a:ln w="57150">
            <a:solidFill>
              <a:srgbClr val="97745A"/>
            </a:solidFill>
          </a:ln>
        </p:spPr>
        <p:style>
          <a:lnRef idx="1">
            <a:schemeClr val="accent1"/>
          </a:lnRef>
          <a:fillRef idx="0">
            <a:schemeClr val="accent1"/>
          </a:fillRef>
          <a:effectRef idx="0">
            <a:schemeClr val="accent1"/>
          </a:effectRef>
          <a:fontRef idx="minor">
            <a:schemeClr val="tx1"/>
          </a:fontRef>
        </p:style>
      </p:cxnSp>
      <p:sp>
        <p:nvSpPr>
          <p:cNvPr id="7" name="!!clip_box">
            <a:extLst>
              <a:ext uri="{FF2B5EF4-FFF2-40B4-BE49-F238E27FC236}">
                <a16:creationId xmlns:a16="http://schemas.microsoft.com/office/drawing/2014/main" id="{139DF7DF-3B1F-3B0C-5C01-75768A02E7ED}"/>
              </a:ext>
            </a:extLst>
          </p:cNvPr>
          <p:cNvSpPr/>
          <p:nvPr/>
        </p:nvSpPr>
        <p:spPr>
          <a:xfrm rot="21549463">
            <a:off x="-2524273" y="1997055"/>
            <a:ext cx="6394063" cy="6393212"/>
          </a:xfrm>
          <a:prstGeom prst="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4" name="rumo_futuro" descr="A group of men walking on a road&#10;&#10;Description automatically generated">
            <a:extLst>
              <a:ext uri="{FF2B5EF4-FFF2-40B4-BE49-F238E27FC236}">
                <a16:creationId xmlns:a16="http://schemas.microsoft.com/office/drawing/2014/main" id="{F8EF34DF-1421-85E4-EA38-3E3039258B59}"/>
              </a:ext>
            </a:extLst>
          </p:cNvPr>
          <p:cNvPicPr preferRelativeResize="0">
            <a:picLocks/>
          </p:cNvPicPr>
          <p:nvPr/>
        </p:nvPicPr>
        <p:blipFill rotWithShape="1">
          <a:blip r:embed="rId6" cstate="print">
            <a:extLst>
              <a:ext uri="{28A0092B-C50C-407E-A947-70E740481C1C}">
                <a14:useLocalDpi xmlns:a14="http://schemas.microsoft.com/office/drawing/2010/main" val="0"/>
              </a:ext>
            </a:extLst>
          </a:blip>
          <a:srcRect l="20503" t="2918" r="37371" b="1521"/>
          <a:stretch/>
        </p:blipFill>
        <p:spPr>
          <a:xfrm rot="16959085">
            <a:off x="547104" y="1078749"/>
            <a:ext cx="1613896" cy="3661191"/>
          </a:xfrm>
          <a:custGeom>
            <a:avLst/>
            <a:gdLst>
              <a:gd name="connsiteX0" fmla="*/ 1158466 w 1645690"/>
              <a:gd name="connsiteY0" fmla="*/ 0 h 3733317"/>
              <a:gd name="connsiteX1" fmla="*/ 900744 w 1645690"/>
              <a:gd name="connsiteY1" fmla="*/ 3733317 h 3733317"/>
              <a:gd name="connsiteX2" fmla="*/ 0 w 1645690"/>
              <a:gd name="connsiteY2" fmla="*/ 2989405 h 3733317"/>
              <a:gd name="connsiteX3" fmla="*/ 105938 w 1645690"/>
              <a:gd name="connsiteY3" fmla="*/ 2852667 h 3733317"/>
              <a:gd name="connsiteX4" fmla="*/ 163375 w 1645690"/>
              <a:gd name="connsiteY4" fmla="*/ 628965 h 37333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690" h="3733317">
                <a:moveTo>
                  <a:pt x="1158466" y="0"/>
                </a:moveTo>
                <a:cubicBezTo>
                  <a:pt x="1893006" y="1162123"/>
                  <a:pt x="1788960" y="2669319"/>
                  <a:pt x="900744" y="3733317"/>
                </a:cubicBezTo>
                <a:lnTo>
                  <a:pt x="0" y="2989405"/>
                </a:lnTo>
                <a:lnTo>
                  <a:pt x="105938" y="2852667"/>
                </a:lnTo>
                <a:cubicBezTo>
                  <a:pt x="557479" y="2206877"/>
                  <a:pt x="607479" y="1331586"/>
                  <a:pt x="163375" y="628965"/>
                </a:cubicBezTo>
                <a:close/>
              </a:path>
            </a:pathLst>
          </a:custGeom>
          <a:ln w="9525" cap="sq" cmpd="sng">
            <a:solidFill>
              <a:srgbClr val="996633"/>
            </a:solidFill>
            <a:prstDash val="solid"/>
            <a:extLst>
              <a:ext uri="{C807C97D-BFC1-408E-A445-0C87EB9F89A2}">
                <ask:lineSketchStyleProps xmlns:ask="http://schemas.microsoft.com/office/drawing/2018/sketchyshapes" sd="1219033472">
                  <a:custGeom>
                    <a:avLst/>
                    <a:gdLst>
                      <a:gd name="connsiteX0" fmla="*/ 1597823 w 2269831"/>
                      <a:gd name="connsiteY0" fmla="*/ 0 h 5149207"/>
                      <a:gd name="connsiteX1" fmla="*/ 1242358 w 2269831"/>
                      <a:gd name="connsiteY1" fmla="*/ 5149207 h 5149207"/>
                      <a:gd name="connsiteX2" fmla="*/ 840662 w 2269831"/>
                      <a:gd name="connsiteY2" fmla="*/ 4817452 h 5149207"/>
                      <a:gd name="connsiteX3" fmla="*/ 438966 w 2269831"/>
                      <a:gd name="connsiteY3" fmla="*/ 4485697 h 5149207"/>
                      <a:gd name="connsiteX4" fmla="*/ 0 w 2269831"/>
                      <a:gd name="connsiteY4" fmla="*/ 4123160 h 5149207"/>
                      <a:gd name="connsiteX5" fmla="*/ 146115 w 2269831"/>
                      <a:gd name="connsiteY5" fmla="*/ 3934563 h 5149207"/>
                      <a:gd name="connsiteX6" fmla="*/ 225336 w 2269831"/>
                      <a:gd name="connsiteY6" fmla="*/ 867504 h 5149207"/>
                      <a:gd name="connsiteX7" fmla="*/ 641657 w 2269831"/>
                      <a:gd name="connsiteY7" fmla="*/ 604361 h 5149207"/>
                      <a:gd name="connsiteX8" fmla="*/ 1071703 w 2269831"/>
                      <a:gd name="connsiteY8" fmla="*/ 332543 h 5149207"/>
                      <a:gd name="connsiteX9" fmla="*/ 1597823 w 2269831"/>
                      <a:gd name="connsiteY9" fmla="*/ 0 h 5149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69831" h="5149207" fill="none" extrusionOk="0">
                        <a:moveTo>
                          <a:pt x="1597823" y="0"/>
                        </a:moveTo>
                        <a:cubicBezTo>
                          <a:pt x="2646685" y="1504854"/>
                          <a:pt x="2620103" y="4155908"/>
                          <a:pt x="1242358" y="5149207"/>
                        </a:cubicBezTo>
                        <a:cubicBezTo>
                          <a:pt x="1076550" y="5068383"/>
                          <a:pt x="979025" y="4884912"/>
                          <a:pt x="840662" y="4817452"/>
                        </a:cubicBezTo>
                        <a:cubicBezTo>
                          <a:pt x="702299" y="4749992"/>
                          <a:pt x="589979" y="4607390"/>
                          <a:pt x="438966" y="4485697"/>
                        </a:cubicBezTo>
                        <a:cubicBezTo>
                          <a:pt x="287953" y="4364004"/>
                          <a:pt x="124789" y="4182560"/>
                          <a:pt x="0" y="4123160"/>
                        </a:cubicBezTo>
                        <a:cubicBezTo>
                          <a:pt x="44685" y="4055732"/>
                          <a:pt x="101251" y="4036088"/>
                          <a:pt x="146115" y="3934563"/>
                        </a:cubicBezTo>
                        <a:cubicBezTo>
                          <a:pt x="751975" y="3107594"/>
                          <a:pt x="818623" y="1778699"/>
                          <a:pt x="225336" y="867504"/>
                        </a:cubicBezTo>
                        <a:cubicBezTo>
                          <a:pt x="405953" y="699342"/>
                          <a:pt x="478152" y="769345"/>
                          <a:pt x="641657" y="604361"/>
                        </a:cubicBezTo>
                        <a:cubicBezTo>
                          <a:pt x="805162" y="439377"/>
                          <a:pt x="973115" y="454970"/>
                          <a:pt x="1071703" y="332543"/>
                        </a:cubicBezTo>
                        <a:cubicBezTo>
                          <a:pt x="1170291" y="210116"/>
                          <a:pt x="1451067" y="121083"/>
                          <a:pt x="1597823" y="0"/>
                        </a:cubicBezTo>
                        <a:close/>
                      </a:path>
                      <a:path w="2269831" h="5149207" stroke="0" extrusionOk="0">
                        <a:moveTo>
                          <a:pt x="1597823" y="0"/>
                        </a:moveTo>
                        <a:cubicBezTo>
                          <a:pt x="2328153" y="1428436"/>
                          <a:pt x="2046869" y="3839525"/>
                          <a:pt x="1242358" y="5149207"/>
                        </a:cubicBezTo>
                        <a:cubicBezTo>
                          <a:pt x="998806" y="5017230"/>
                          <a:pt x="963613" y="4836269"/>
                          <a:pt x="803392" y="4786670"/>
                        </a:cubicBezTo>
                        <a:cubicBezTo>
                          <a:pt x="643171" y="4737071"/>
                          <a:pt x="583726" y="4531889"/>
                          <a:pt x="401696" y="4454915"/>
                        </a:cubicBezTo>
                        <a:cubicBezTo>
                          <a:pt x="219666" y="4377941"/>
                          <a:pt x="190101" y="4205103"/>
                          <a:pt x="0" y="4123160"/>
                        </a:cubicBezTo>
                        <a:cubicBezTo>
                          <a:pt x="49909" y="4030746"/>
                          <a:pt x="106392" y="3987229"/>
                          <a:pt x="146115" y="3934563"/>
                        </a:cubicBezTo>
                        <a:cubicBezTo>
                          <a:pt x="654347" y="3026309"/>
                          <a:pt x="614469" y="2046931"/>
                          <a:pt x="225336" y="867504"/>
                        </a:cubicBezTo>
                        <a:cubicBezTo>
                          <a:pt x="321223" y="758340"/>
                          <a:pt x="497617" y="696651"/>
                          <a:pt x="655382" y="595686"/>
                        </a:cubicBezTo>
                        <a:cubicBezTo>
                          <a:pt x="813147" y="494721"/>
                          <a:pt x="926335" y="443827"/>
                          <a:pt x="1112878" y="306518"/>
                        </a:cubicBezTo>
                        <a:cubicBezTo>
                          <a:pt x="1299421" y="169209"/>
                          <a:pt x="1492990" y="83147"/>
                          <a:pt x="1597823" y="0"/>
                        </a:cubicBezTo>
                        <a:close/>
                      </a:path>
                    </a:pathLst>
                  </a:custGeom>
                  <ask:type>
                    <ask:lineSketchNone/>
                  </ask:type>
                </ask:lineSketchStyleProps>
              </a:ext>
            </a:extLst>
          </a:ln>
        </p:spPr>
      </p:pic>
      <p:pic>
        <p:nvPicPr>
          <p:cNvPr id="10" name="sou_capaz" descr="Two men sitting on a bench&#10;&#10;Description automatically generated">
            <a:extLst>
              <a:ext uri="{FF2B5EF4-FFF2-40B4-BE49-F238E27FC236}">
                <a16:creationId xmlns:a16="http://schemas.microsoft.com/office/drawing/2014/main" id="{D07ECCEF-3564-91ED-8B06-7EF67A0BBA27}"/>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5658" t="1041" r="32823" b="-287"/>
          <a:stretch/>
        </p:blipFill>
        <p:spPr>
          <a:xfrm rot="12827916">
            <a:off x="-2089010" y="1988466"/>
            <a:ext cx="1535196" cy="3669849"/>
          </a:xfrm>
          <a:custGeom>
            <a:avLst/>
            <a:gdLst>
              <a:gd name="connsiteX0" fmla="*/ 966012 w 1565439"/>
              <a:gd name="connsiteY0" fmla="*/ 0 h 3742147"/>
              <a:gd name="connsiteX1" fmla="*/ 945602 w 1565439"/>
              <a:gd name="connsiteY1" fmla="*/ 3742147 h 3742147"/>
              <a:gd name="connsiteX2" fmla="*/ 0 w 1565439"/>
              <a:gd name="connsiteY2" fmla="*/ 3040977 h 3742147"/>
              <a:gd name="connsiteX3" fmla="*/ 107963 w 1565439"/>
              <a:gd name="connsiteY3" fmla="*/ 819155 h 3742147"/>
              <a:gd name="connsiteX4" fmla="*/ 12479 w 1565439"/>
              <a:gd name="connsiteY4" fmla="*/ 674922 h 3742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5439" h="3742147">
                <a:moveTo>
                  <a:pt x="966012" y="0"/>
                </a:moveTo>
                <a:cubicBezTo>
                  <a:pt x="1772707" y="1127059"/>
                  <a:pt x="1764467" y="2637821"/>
                  <a:pt x="945602" y="3742147"/>
                </a:cubicBezTo>
                <a:lnTo>
                  <a:pt x="0" y="3040977"/>
                </a:lnTo>
                <a:cubicBezTo>
                  <a:pt x="495087" y="2373299"/>
                  <a:pt x="510267" y="1496713"/>
                  <a:pt x="107963" y="819155"/>
                </a:cubicBezTo>
                <a:lnTo>
                  <a:pt x="12479" y="674922"/>
                </a:lnTo>
                <a:close/>
              </a:path>
            </a:pathLst>
          </a:custGeom>
          <a:ln w="9525" cap="sq" cmpd="sng">
            <a:solidFill>
              <a:srgbClr val="996633"/>
            </a:solidFill>
            <a:prstDash val="solid"/>
            <a:extLst>
              <a:ext uri="{C807C97D-BFC1-408E-A445-0C87EB9F89A2}">
                <ask:lineSketchStyleProps xmlns:ask="http://schemas.microsoft.com/office/drawing/2018/sketchyshapes" sd="1670402538">
                  <a:custGeom>
                    <a:avLst/>
                    <a:gdLst>
                      <a:gd name="connsiteX0" fmla="*/ 1332379 w 2159144"/>
                      <a:gd name="connsiteY0" fmla="*/ 0 h 5161385"/>
                      <a:gd name="connsiteX1" fmla="*/ 1304228 w 2159144"/>
                      <a:gd name="connsiteY1" fmla="*/ 5161385 h 5161385"/>
                      <a:gd name="connsiteX2" fmla="*/ 882528 w 2159144"/>
                      <a:gd name="connsiteY2" fmla="*/ 4848691 h 5161385"/>
                      <a:gd name="connsiteX3" fmla="*/ 434743 w 2159144"/>
                      <a:gd name="connsiteY3" fmla="*/ 4516655 h 5161385"/>
                      <a:gd name="connsiteX4" fmla="*/ 0 w 2159144"/>
                      <a:gd name="connsiteY4" fmla="*/ 4194290 h 5161385"/>
                      <a:gd name="connsiteX5" fmla="*/ 148908 w 2159144"/>
                      <a:gd name="connsiteY5" fmla="*/ 1129825 h 5161385"/>
                      <a:gd name="connsiteX6" fmla="*/ 17211 w 2159144"/>
                      <a:gd name="connsiteY6" fmla="*/ 930891 h 5161385"/>
                      <a:gd name="connsiteX7" fmla="*/ 455600 w 2159144"/>
                      <a:gd name="connsiteY7" fmla="*/ 620594 h 5161385"/>
                      <a:gd name="connsiteX8" fmla="*/ 907141 w 2159144"/>
                      <a:gd name="connsiteY8" fmla="*/ 300988 h 5161385"/>
                      <a:gd name="connsiteX9" fmla="*/ 1332379 w 2159144"/>
                      <a:gd name="connsiteY9" fmla="*/ 0 h 5161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9144" h="5161385" fill="none" extrusionOk="0">
                        <a:moveTo>
                          <a:pt x="1332379" y="0"/>
                        </a:moveTo>
                        <a:cubicBezTo>
                          <a:pt x="2276772" y="2089535"/>
                          <a:pt x="2310500" y="3596152"/>
                          <a:pt x="1304228" y="5161385"/>
                        </a:cubicBezTo>
                        <a:cubicBezTo>
                          <a:pt x="1182044" y="5102468"/>
                          <a:pt x="1095351" y="4948426"/>
                          <a:pt x="882528" y="4848691"/>
                        </a:cubicBezTo>
                        <a:cubicBezTo>
                          <a:pt x="669705" y="4748956"/>
                          <a:pt x="579417" y="4593834"/>
                          <a:pt x="434743" y="4516655"/>
                        </a:cubicBezTo>
                        <a:cubicBezTo>
                          <a:pt x="290069" y="4439476"/>
                          <a:pt x="232201" y="4332163"/>
                          <a:pt x="0" y="4194290"/>
                        </a:cubicBezTo>
                        <a:cubicBezTo>
                          <a:pt x="517359" y="3299553"/>
                          <a:pt x="815778" y="2220767"/>
                          <a:pt x="148908" y="1129825"/>
                        </a:cubicBezTo>
                        <a:cubicBezTo>
                          <a:pt x="74022" y="1058393"/>
                          <a:pt x="83019" y="998188"/>
                          <a:pt x="17211" y="930891"/>
                        </a:cubicBezTo>
                        <a:cubicBezTo>
                          <a:pt x="193853" y="789455"/>
                          <a:pt x="352171" y="702406"/>
                          <a:pt x="455600" y="620594"/>
                        </a:cubicBezTo>
                        <a:cubicBezTo>
                          <a:pt x="559029" y="538782"/>
                          <a:pt x="786989" y="424277"/>
                          <a:pt x="907141" y="300988"/>
                        </a:cubicBezTo>
                        <a:cubicBezTo>
                          <a:pt x="1027293" y="177699"/>
                          <a:pt x="1212949" y="100976"/>
                          <a:pt x="1332379" y="0"/>
                        </a:cubicBezTo>
                        <a:close/>
                      </a:path>
                      <a:path w="2159144" h="5161385" stroke="0" extrusionOk="0">
                        <a:moveTo>
                          <a:pt x="1332379" y="0"/>
                        </a:moveTo>
                        <a:cubicBezTo>
                          <a:pt x="2273821" y="1560847"/>
                          <a:pt x="2718264" y="3704114"/>
                          <a:pt x="1304228" y="5161385"/>
                        </a:cubicBezTo>
                        <a:cubicBezTo>
                          <a:pt x="1159708" y="5110807"/>
                          <a:pt x="1068975" y="4961709"/>
                          <a:pt x="882528" y="4848691"/>
                        </a:cubicBezTo>
                        <a:cubicBezTo>
                          <a:pt x="696081" y="4735673"/>
                          <a:pt x="694064" y="4650866"/>
                          <a:pt x="486912" y="4555339"/>
                        </a:cubicBezTo>
                        <a:cubicBezTo>
                          <a:pt x="279760" y="4459812"/>
                          <a:pt x="237657" y="4362961"/>
                          <a:pt x="0" y="4194290"/>
                        </a:cubicBezTo>
                        <a:cubicBezTo>
                          <a:pt x="550575" y="3339062"/>
                          <a:pt x="819684" y="2140958"/>
                          <a:pt x="148908" y="1129825"/>
                        </a:cubicBezTo>
                        <a:cubicBezTo>
                          <a:pt x="97114" y="1074727"/>
                          <a:pt x="72575" y="990366"/>
                          <a:pt x="17211" y="930891"/>
                        </a:cubicBezTo>
                        <a:cubicBezTo>
                          <a:pt x="146727" y="780492"/>
                          <a:pt x="315143" y="731647"/>
                          <a:pt x="442449" y="629903"/>
                        </a:cubicBezTo>
                        <a:cubicBezTo>
                          <a:pt x="569755" y="528159"/>
                          <a:pt x="776368" y="436782"/>
                          <a:pt x="867686" y="328915"/>
                        </a:cubicBezTo>
                        <a:cubicBezTo>
                          <a:pt x="959004" y="221048"/>
                          <a:pt x="1243325" y="146246"/>
                          <a:pt x="1332379" y="0"/>
                        </a:cubicBezTo>
                        <a:close/>
                      </a:path>
                    </a:pathLst>
                  </a:custGeom>
                  <ask:type>
                    <ask:lineSketchNone/>
                  </ask:type>
                </ask:lineSketchStyleProps>
              </a:ext>
            </a:extLst>
          </a:ln>
        </p:spPr>
      </p:pic>
      <p:pic>
        <p:nvPicPr>
          <p:cNvPr id="19" name="proposito" descr="A group of men smiling&#10;&#10;Description automatically generated">
            <a:extLst>
              <a:ext uri="{FF2B5EF4-FFF2-40B4-BE49-F238E27FC236}">
                <a16:creationId xmlns:a16="http://schemas.microsoft.com/office/drawing/2014/main" id="{41AF46A1-81CD-EC2B-45EE-4008E3BD702D}"/>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6847" t="3334" r="32873" b="213"/>
          <a:stretch/>
        </p:blipFill>
        <p:spPr>
          <a:xfrm rot="8497178">
            <a:off x="-1995923" y="4828607"/>
            <a:ext cx="1540062" cy="3687865"/>
          </a:xfrm>
          <a:custGeom>
            <a:avLst/>
            <a:gdLst>
              <a:gd name="connsiteX0" fmla="*/ 992555 w 1570402"/>
              <a:gd name="connsiteY0" fmla="*/ 0 h 3760516"/>
              <a:gd name="connsiteX1" fmla="*/ 934360 w 1570402"/>
              <a:gd name="connsiteY1" fmla="*/ 3760516 h 3760516"/>
              <a:gd name="connsiteX2" fmla="*/ 0 w 1570402"/>
              <a:gd name="connsiteY2" fmla="*/ 3059293 h 3760516"/>
              <a:gd name="connsiteX3" fmla="*/ 15568 w 1570402"/>
              <a:gd name="connsiteY3" fmla="*/ 3039841 h 3760516"/>
              <a:gd name="connsiteX4" fmla="*/ 294409 w 1570402"/>
              <a:gd name="connsiteY4" fmla="*/ 2498618 h 3760516"/>
              <a:gd name="connsiteX5" fmla="*/ 104717 w 1570402"/>
              <a:gd name="connsiteY5" fmla="*/ 784424 h 3760516"/>
              <a:gd name="connsiteX6" fmla="*/ 35581 w 1570402"/>
              <a:gd name="connsiteY6" fmla="*/ 682802 h 3760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402" h="3760516">
                <a:moveTo>
                  <a:pt x="992555" y="0"/>
                </a:moveTo>
                <a:cubicBezTo>
                  <a:pt x="1783948" y="1129421"/>
                  <a:pt x="1760455" y="2647600"/>
                  <a:pt x="934360" y="3760516"/>
                </a:cubicBezTo>
                <a:lnTo>
                  <a:pt x="0" y="3059293"/>
                </a:lnTo>
                <a:lnTo>
                  <a:pt x="15568" y="3039841"/>
                </a:lnTo>
                <a:cubicBezTo>
                  <a:pt x="132189" y="2878548"/>
                  <a:pt x="227060" y="2697180"/>
                  <a:pt x="294409" y="2498618"/>
                </a:cubicBezTo>
                <a:cubicBezTo>
                  <a:pt x="496457" y="1902931"/>
                  <a:pt x="407780" y="1279375"/>
                  <a:pt x="104717" y="784424"/>
                </a:cubicBezTo>
                <a:lnTo>
                  <a:pt x="35581" y="682802"/>
                </a:lnTo>
                <a:close/>
              </a:path>
            </a:pathLst>
          </a:custGeom>
          <a:ln w="9525" cap="sq" cmpd="sng">
            <a:solidFill>
              <a:srgbClr val="996633"/>
            </a:solidFill>
            <a:prstDash val="solid"/>
            <a:extLst>
              <a:ext uri="{C807C97D-BFC1-408E-A445-0C87EB9F89A2}">
                <ask:lineSketchStyleProps xmlns:ask="http://schemas.microsoft.com/office/drawing/2018/sketchyshapes" sd="1927782525">
                  <a:custGeom>
                    <a:avLst/>
                    <a:gdLst>
                      <a:gd name="connsiteX0" fmla="*/ 1368989 w 2165989"/>
                      <a:gd name="connsiteY0" fmla="*/ 0 h 5186721"/>
                      <a:gd name="connsiteX1" fmla="*/ 1288723 w 2165989"/>
                      <a:gd name="connsiteY1" fmla="*/ 5186721 h 5186721"/>
                      <a:gd name="connsiteX2" fmla="*/ 846261 w 2165989"/>
                      <a:gd name="connsiteY2" fmla="*/ 4854660 h 5186721"/>
                      <a:gd name="connsiteX3" fmla="*/ 403800 w 2165989"/>
                      <a:gd name="connsiteY3" fmla="*/ 4522599 h 5186721"/>
                      <a:gd name="connsiteX4" fmla="*/ 0 w 2165989"/>
                      <a:gd name="connsiteY4" fmla="*/ 4219553 h 5186721"/>
                      <a:gd name="connsiteX5" fmla="*/ 21472 w 2165989"/>
                      <a:gd name="connsiteY5" fmla="*/ 4192724 h 5186721"/>
                      <a:gd name="connsiteX6" fmla="*/ 406065 w 2165989"/>
                      <a:gd name="connsiteY6" fmla="*/ 3446238 h 5186721"/>
                      <a:gd name="connsiteX7" fmla="*/ 144431 w 2165989"/>
                      <a:gd name="connsiteY7" fmla="*/ 1081922 h 5186721"/>
                      <a:gd name="connsiteX8" fmla="*/ 49075 w 2165989"/>
                      <a:gd name="connsiteY8" fmla="*/ 941759 h 5186721"/>
                      <a:gd name="connsiteX9" fmla="*/ 449449 w 2165989"/>
                      <a:gd name="connsiteY9" fmla="*/ 656092 h 5186721"/>
                      <a:gd name="connsiteX10" fmla="*/ 863022 w 2165989"/>
                      <a:gd name="connsiteY10" fmla="*/ 361008 h 5186721"/>
                      <a:gd name="connsiteX11" fmla="*/ 1368989 w 2165989"/>
                      <a:gd name="connsiteY11" fmla="*/ 0 h 5186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5989" h="5186721" fill="none" extrusionOk="0">
                        <a:moveTo>
                          <a:pt x="1368989" y="0"/>
                        </a:moveTo>
                        <a:cubicBezTo>
                          <a:pt x="2607287" y="1567033"/>
                          <a:pt x="2631399" y="3399292"/>
                          <a:pt x="1288723" y="5186721"/>
                        </a:cubicBezTo>
                        <a:cubicBezTo>
                          <a:pt x="1065671" y="5088301"/>
                          <a:pt x="1100389" y="4964059"/>
                          <a:pt x="846261" y="4854660"/>
                        </a:cubicBezTo>
                        <a:cubicBezTo>
                          <a:pt x="592133" y="4745261"/>
                          <a:pt x="618498" y="4635872"/>
                          <a:pt x="403800" y="4522599"/>
                        </a:cubicBezTo>
                        <a:cubicBezTo>
                          <a:pt x="189102" y="4409326"/>
                          <a:pt x="149596" y="4310851"/>
                          <a:pt x="0" y="4219553"/>
                        </a:cubicBezTo>
                        <a:cubicBezTo>
                          <a:pt x="10292" y="4206665"/>
                          <a:pt x="16126" y="4203417"/>
                          <a:pt x="21472" y="4192724"/>
                        </a:cubicBezTo>
                        <a:cubicBezTo>
                          <a:pt x="255738" y="3936190"/>
                          <a:pt x="345512" y="3691394"/>
                          <a:pt x="406065" y="3446238"/>
                        </a:cubicBezTo>
                        <a:cubicBezTo>
                          <a:pt x="496593" y="2684060"/>
                          <a:pt x="625522" y="1847090"/>
                          <a:pt x="144431" y="1081922"/>
                        </a:cubicBezTo>
                        <a:cubicBezTo>
                          <a:pt x="89316" y="1019451"/>
                          <a:pt x="98273" y="984479"/>
                          <a:pt x="49075" y="941759"/>
                        </a:cubicBezTo>
                        <a:cubicBezTo>
                          <a:pt x="138150" y="865845"/>
                          <a:pt x="282181" y="804277"/>
                          <a:pt x="449449" y="656092"/>
                        </a:cubicBezTo>
                        <a:cubicBezTo>
                          <a:pt x="616717" y="507907"/>
                          <a:pt x="687482" y="516193"/>
                          <a:pt x="863022" y="361008"/>
                        </a:cubicBezTo>
                        <a:cubicBezTo>
                          <a:pt x="1038561" y="205823"/>
                          <a:pt x="1177699" y="184060"/>
                          <a:pt x="1368989" y="0"/>
                        </a:cubicBezTo>
                        <a:close/>
                      </a:path>
                      <a:path w="2165989" h="5186721" stroke="0" extrusionOk="0">
                        <a:moveTo>
                          <a:pt x="1368989" y="0"/>
                        </a:moveTo>
                        <a:cubicBezTo>
                          <a:pt x="2677455" y="1605025"/>
                          <a:pt x="2420264" y="3956902"/>
                          <a:pt x="1288723" y="5186721"/>
                        </a:cubicBezTo>
                        <a:cubicBezTo>
                          <a:pt x="1126003" y="5069533"/>
                          <a:pt x="1006382" y="4921309"/>
                          <a:pt x="884923" y="4883675"/>
                        </a:cubicBezTo>
                        <a:cubicBezTo>
                          <a:pt x="763464" y="4846041"/>
                          <a:pt x="677803" y="4664218"/>
                          <a:pt x="429574" y="4541942"/>
                        </a:cubicBezTo>
                        <a:cubicBezTo>
                          <a:pt x="181345" y="4419666"/>
                          <a:pt x="209538" y="4334954"/>
                          <a:pt x="0" y="4219553"/>
                        </a:cubicBezTo>
                        <a:cubicBezTo>
                          <a:pt x="4536" y="4213312"/>
                          <a:pt x="17283" y="4198450"/>
                          <a:pt x="21472" y="4192724"/>
                        </a:cubicBezTo>
                        <a:cubicBezTo>
                          <a:pt x="184340" y="3951611"/>
                          <a:pt x="271170" y="3652862"/>
                          <a:pt x="406065" y="3446238"/>
                        </a:cubicBezTo>
                        <a:cubicBezTo>
                          <a:pt x="790897" y="2725754"/>
                          <a:pt x="645991" y="1562419"/>
                          <a:pt x="144431" y="1081922"/>
                        </a:cubicBezTo>
                        <a:cubicBezTo>
                          <a:pt x="84029" y="1022680"/>
                          <a:pt x="89315" y="969186"/>
                          <a:pt x="49075" y="941759"/>
                        </a:cubicBezTo>
                        <a:cubicBezTo>
                          <a:pt x="128063" y="847936"/>
                          <a:pt x="413573" y="728338"/>
                          <a:pt x="489046" y="627839"/>
                        </a:cubicBezTo>
                        <a:cubicBezTo>
                          <a:pt x="564519" y="527340"/>
                          <a:pt x="759248" y="504073"/>
                          <a:pt x="889420" y="342172"/>
                        </a:cubicBezTo>
                        <a:cubicBezTo>
                          <a:pt x="1019592" y="180271"/>
                          <a:pt x="1233727" y="111911"/>
                          <a:pt x="1368989" y="0"/>
                        </a:cubicBezTo>
                        <a:close/>
                      </a:path>
                    </a:pathLst>
                  </a:custGeom>
                  <ask:type>
                    <ask:lineSketchNone/>
                  </ask:type>
                </ask:lineSketchStyleProps>
              </a:ext>
            </a:extLst>
          </a:ln>
        </p:spPr>
      </p:pic>
      <p:pic>
        <p:nvPicPr>
          <p:cNvPr id="20" name="onde_vou" descr="Two men walking down a street&#10;&#10;Description automatically generated">
            <a:extLst>
              <a:ext uri="{FF2B5EF4-FFF2-40B4-BE49-F238E27FC236}">
                <a16:creationId xmlns:a16="http://schemas.microsoft.com/office/drawing/2014/main" id="{28D0F746-7993-C7CD-6527-DF58E7DBE048}"/>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1993" t="2220" r="37822" b="2817"/>
          <a:stretch/>
        </p:blipFill>
        <p:spPr>
          <a:xfrm rot="4183712">
            <a:off x="716815" y="5659049"/>
            <a:ext cx="1548032" cy="3658265"/>
          </a:xfrm>
          <a:custGeom>
            <a:avLst/>
            <a:gdLst>
              <a:gd name="connsiteX0" fmla="*/ 987270 w 1578528"/>
              <a:gd name="connsiteY0" fmla="*/ 0 h 3730334"/>
              <a:gd name="connsiteX1" fmla="*/ 946431 w 1578528"/>
              <a:gd name="connsiteY1" fmla="*/ 3730334 h 3730334"/>
              <a:gd name="connsiteX2" fmla="*/ 0 w 1578528"/>
              <a:gd name="connsiteY2" fmla="*/ 3032992 h 3730334"/>
              <a:gd name="connsiteX3" fmla="*/ 43145 w 1578528"/>
              <a:gd name="connsiteY3" fmla="*/ 2977092 h 3730334"/>
              <a:gd name="connsiteX4" fmla="*/ 401209 w 1578528"/>
              <a:gd name="connsiteY4" fmla="*/ 1858975 h 3730334"/>
              <a:gd name="connsiteX5" fmla="*/ 67710 w 1578528"/>
              <a:gd name="connsiteY5" fmla="*/ 733285 h 3730334"/>
              <a:gd name="connsiteX6" fmla="*/ 25798 w 1578528"/>
              <a:gd name="connsiteY6" fmla="*/ 676455 h 373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8528" h="3730334">
                <a:moveTo>
                  <a:pt x="987270" y="0"/>
                </a:moveTo>
                <a:cubicBezTo>
                  <a:pt x="1790413" y="1121097"/>
                  <a:pt x="1773926" y="2627089"/>
                  <a:pt x="946431" y="3730334"/>
                </a:cubicBezTo>
                <a:lnTo>
                  <a:pt x="0" y="3032992"/>
                </a:lnTo>
                <a:lnTo>
                  <a:pt x="43145" y="2977092"/>
                </a:lnTo>
                <a:cubicBezTo>
                  <a:pt x="264960" y="2659229"/>
                  <a:pt x="396659" y="2274553"/>
                  <a:pt x="401209" y="1858975"/>
                </a:cubicBezTo>
                <a:cubicBezTo>
                  <a:pt x="405758" y="1443396"/>
                  <a:pt x="282512" y="1055929"/>
                  <a:pt x="67710" y="733285"/>
                </a:cubicBezTo>
                <a:lnTo>
                  <a:pt x="25798" y="676455"/>
                </a:lnTo>
                <a:close/>
              </a:path>
            </a:pathLst>
          </a:custGeom>
          <a:ln w="9525" cap="sq" cmpd="sng">
            <a:solidFill>
              <a:srgbClr val="996633"/>
            </a:solidFill>
            <a:prstDash val="solid"/>
            <a:extLst>
              <a:ext uri="{C807C97D-BFC1-408E-A445-0C87EB9F89A2}">
                <ask:lineSketchStyleProps xmlns:ask="http://schemas.microsoft.com/office/drawing/2018/sketchyshapes" sd="3761857064">
                  <a:custGeom>
                    <a:avLst/>
                    <a:gdLst>
                      <a:gd name="connsiteX0" fmla="*/ 1361699 w 2177197"/>
                      <a:gd name="connsiteY0" fmla="*/ 0 h 5145092"/>
                      <a:gd name="connsiteX1" fmla="*/ 1305372 w 2177197"/>
                      <a:gd name="connsiteY1" fmla="*/ 5145092 h 5145092"/>
                      <a:gd name="connsiteX2" fmla="*/ 857194 w 2177197"/>
                      <a:gd name="connsiteY2" fmla="*/ 4814869 h 5145092"/>
                      <a:gd name="connsiteX3" fmla="*/ 409017 w 2177197"/>
                      <a:gd name="connsiteY3" fmla="*/ 4484646 h 5145092"/>
                      <a:gd name="connsiteX4" fmla="*/ 0 w 2177197"/>
                      <a:gd name="connsiteY4" fmla="*/ 4183277 h 5145092"/>
                      <a:gd name="connsiteX5" fmla="*/ 59508 w 2177197"/>
                      <a:gd name="connsiteY5" fmla="*/ 4106177 h 5145092"/>
                      <a:gd name="connsiteX6" fmla="*/ 553370 w 2177197"/>
                      <a:gd name="connsiteY6" fmla="*/ 2564005 h 5145092"/>
                      <a:gd name="connsiteX7" fmla="*/ 93389 w 2177197"/>
                      <a:gd name="connsiteY7" fmla="*/ 1011389 h 5145092"/>
                      <a:gd name="connsiteX8" fmla="*/ 35582 w 2177197"/>
                      <a:gd name="connsiteY8" fmla="*/ 933005 h 5145092"/>
                      <a:gd name="connsiteX9" fmla="*/ 451099 w 2177197"/>
                      <a:gd name="connsiteY9" fmla="*/ 640663 h 5145092"/>
                      <a:gd name="connsiteX10" fmla="*/ 906399 w 2177197"/>
                      <a:gd name="connsiteY10" fmla="*/ 320332 h 5145092"/>
                      <a:gd name="connsiteX11" fmla="*/ 1361699 w 2177197"/>
                      <a:gd name="connsiteY11" fmla="*/ 0 h 514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7197" h="5145092" fill="none" extrusionOk="0">
                        <a:moveTo>
                          <a:pt x="1361699" y="0"/>
                        </a:moveTo>
                        <a:cubicBezTo>
                          <a:pt x="2516532" y="1565721"/>
                          <a:pt x="2154255" y="3629507"/>
                          <a:pt x="1305372" y="5145092"/>
                        </a:cubicBezTo>
                        <a:cubicBezTo>
                          <a:pt x="1162981" y="5111231"/>
                          <a:pt x="967577" y="4876586"/>
                          <a:pt x="857194" y="4814869"/>
                        </a:cubicBezTo>
                        <a:cubicBezTo>
                          <a:pt x="746811" y="4753152"/>
                          <a:pt x="614408" y="4607878"/>
                          <a:pt x="409017" y="4484646"/>
                        </a:cubicBezTo>
                        <a:cubicBezTo>
                          <a:pt x="203625" y="4361414"/>
                          <a:pt x="137144" y="4211805"/>
                          <a:pt x="0" y="4183277"/>
                        </a:cubicBezTo>
                        <a:cubicBezTo>
                          <a:pt x="25486" y="4141586"/>
                          <a:pt x="37436" y="4150648"/>
                          <a:pt x="59508" y="4106177"/>
                        </a:cubicBezTo>
                        <a:cubicBezTo>
                          <a:pt x="439645" y="3727858"/>
                          <a:pt x="539749" y="3080847"/>
                          <a:pt x="553370" y="2564005"/>
                        </a:cubicBezTo>
                        <a:cubicBezTo>
                          <a:pt x="530493" y="2000413"/>
                          <a:pt x="437736" y="1532829"/>
                          <a:pt x="93389" y="1011389"/>
                        </a:cubicBezTo>
                        <a:cubicBezTo>
                          <a:pt x="73462" y="1000193"/>
                          <a:pt x="56574" y="953758"/>
                          <a:pt x="35582" y="933005"/>
                        </a:cubicBezTo>
                        <a:cubicBezTo>
                          <a:pt x="99885" y="842503"/>
                          <a:pt x="375574" y="764221"/>
                          <a:pt x="451099" y="640663"/>
                        </a:cubicBezTo>
                        <a:cubicBezTo>
                          <a:pt x="526624" y="517105"/>
                          <a:pt x="748131" y="450936"/>
                          <a:pt x="906399" y="320332"/>
                        </a:cubicBezTo>
                        <a:cubicBezTo>
                          <a:pt x="1064667" y="189727"/>
                          <a:pt x="1170199" y="192199"/>
                          <a:pt x="1361699" y="0"/>
                        </a:cubicBezTo>
                        <a:close/>
                      </a:path>
                      <a:path w="2177197" h="5145092" stroke="0" extrusionOk="0">
                        <a:moveTo>
                          <a:pt x="1361699" y="0"/>
                        </a:moveTo>
                        <a:cubicBezTo>
                          <a:pt x="2523032" y="1669640"/>
                          <a:pt x="2622099" y="3647763"/>
                          <a:pt x="1305372" y="5145092"/>
                        </a:cubicBezTo>
                        <a:cubicBezTo>
                          <a:pt x="1173120" y="5100210"/>
                          <a:pt x="1126946" y="4949751"/>
                          <a:pt x="909409" y="4853341"/>
                        </a:cubicBezTo>
                        <a:cubicBezTo>
                          <a:pt x="691872" y="4756931"/>
                          <a:pt x="585033" y="4554998"/>
                          <a:pt x="461231" y="4523118"/>
                        </a:cubicBezTo>
                        <a:cubicBezTo>
                          <a:pt x="337429" y="4491237"/>
                          <a:pt x="180749" y="4287197"/>
                          <a:pt x="0" y="4183277"/>
                        </a:cubicBezTo>
                        <a:cubicBezTo>
                          <a:pt x="24147" y="4143708"/>
                          <a:pt x="38841" y="4137827"/>
                          <a:pt x="59508" y="4106177"/>
                        </a:cubicBezTo>
                        <a:cubicBezTo>
                          <a:pt x="408421" y="3720000"/>
                          <a:pt x="587363" y="3122867"/>
                          <a:pt x="553370" y="2564005"/>
                        </a:cubicBezTo>
                        <a:cubicBezTo>
                          <a:pt x="427385" y="2021468"/>
                          <a:pt x="395699" y="1398292"/>
                          <a:pt x="93389" y="1011389"/>
                        </a:cubicBezTo>
                        <a:cubicBezTo>
                          <a:pt x="68564" y="995852"/>
                          <a:pt x="60396" y="960422"/>
                          <a:pt x="35582" y="933005"/>
                        </a:cubicBezTo>
                        <a:cubicBezTo>
                          <a:pt x="107974" y="812006"/>
                          <a:pt x="346659" y="755162"/>
                          <a:pt x="451099" y="640663"/>
                        </a:cubicBezTo>
                        <a:cubicBezTo>
                          <a:pt x="555539" y="526164"/>
                          <a:pt x="777920" y="449791"/>
                          <a:pt x="866615" y="348322"/>
                        </a:cubicBezTo>
                        <a:cubicBezTo>
                          <a:pt x="955310" y="246853"/>
                          <a:pt x="1212545" y="133173"/>
                          <a:pt x="1361699" y="0"/>
                        </a:cubicBezTo>
                        <a:close/>
                      </a:path>
                    </a:pathLst>
                  </a:custGeom>
                  <ask:type>
                    <ask:lineSketchNone/>
                  </ask:type>
                </ask:lineSketchStyleProps>
              </a:ext>
            </a:extLst>
          </a:ln>
        </p:spPr>
      </p:pic>
      <p:pic>
        <p:nvPicPr>
          <p:cNvPr id="22" name="acolhimento" descr="A group of people standing in a room&#10;&#10;Description automatically generated">
            <a:extLst>
              <a:ext uri="{FF2B5EF4-FFF2-40B4-BE49-F238E27FC236}">
                <a16:creationId xmlns:a16="http://schemas.microsoft.com/office/drawing/2014/main" id="{DD551C69-0886-E180-F8A1-7BB8F7007A2C}"/>
              </a:ext>
            </a:extLst>
          </p:cNvPr>
          <p:cNvPicPr>
            <a:picLocks noChangeAspect="1"/>
          </p:cNvPicPr>
          <p:nvPr/>
        </p:nvPicPr>
        <p:blipFill rotWithShape="1">
          <a:blip r:embed="rId10">
            <a:extLst>
              <a:ext uri="{28A0092B-C50C-407E-A947-70E740481C1C}">
                <a14:useLocalDpi xmlns:a14="http://schemas.microsoft.com/office/drawing/2010/main" val="0"/>
              </a:ext>
            </a:extLst>
          </a:blip>
          <a:srcRect l="44954" t="4661" r="16417" b="2005"/>
          <a:stretch/>
        </p:blipFill>
        <p:spPr>
          <a:xfrm rot="21481394">
            <a:off x="2773538" y="2835687"/>
            <a:ext cx="1891253" cy="4569422"/>
          </a:xfrm>
          <a:custGeom>
            <a:avLst/>
            <a:gdLst>
              <a:gd name="connsiteX0" fmla="*/ 956025 w 1556632"/>
              <a:gd name="connsiteY0" fmla="*/ 0 h 3760947"/>
              <a:gd name="connsiteX1" fmla="*/ 944074 w 1556632"/>
              <a:gd name="connsiteY1" fmla="*/ 3760947 h 3760947"/>
              <a:gd name="connsiteX2" fmla="*/ 0 w 1556632"/>
              <a:gd name="connsiteY2" fmla="*/ 3060416 h 3760947"/>
              <a:gd name="connsiteX3" fmla="*/ 71020 w 1556632"/>
              <a:gd name="connsiteY3" fmla="*/ 2960101 h 3760947"/>
              <a:gd name="connsiteX4" fmla="*/ 292649 w 1556632"/>
              <a:gd name="connsiteY4" fmla="*/ 1249743 h 3760947"/>
              <a:gd name="connsiteX5" fmla="*/ 23952 w 1556632"/>
              <a:gd name="connsiteY5" fmla="*/ 703413 h 3760947"/>
              <a:gd name="connsiteX6" fmla="*/ 8749 w 1556632"/>
              <a:gd name="connsiteY6" fmla="*/ 683675 h 3760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6632" h="3760947">
                <a:moveTo>
                  <a:pt x="956025" y="0"/>
                </a:moveTo>
                <a:cubicBezTo>
                  <a:pt x="1761217" y="1128133"/>
                  <a:pt x="1756394" y="2646483"/>
                  <a:pt x="944074" y="3760947"/>
                </a:cubicBezTo>
                <a:lnTo>
                  <a:pt x="0" y="3060416"/>
                </a:lnTo>
                <a:lnTo>
                  <a:pt x="71020" y="2960101"/>
                </a:lnTo>
                <a:cubicBezTo>
                  <a:pt x="383260" y="2470889"/>
                  <a:pt x="483552" y="1849095"/>
                  <a:pt x="292649" y="1249743"/>
                </a:cubicBezTo>
                <a:cubicBezTo>
                  <a:pt x="229015" y="1049960"/>
                  <a:pt x="137545" y="866854"/>
                  <a:pt x="23952" y="703413"/>
                </a:cubicBezTo>
                <a:lnTo>
                  <a:pt x="8749" y="683675"/>
                </a:lnTo>
                <a:close/>
              </a:path>
            </a:pathLst>
          </a:custGeom>
          <a:ln w="9525" cap="sq" cmpd="sng">
            <a:solidFill>
              <a:srgbClr val="996633"/>
            </a:solidFill>
            <a:prstDash val="solid"/>
            <a:extLst>
              <a:ext uri="{C807C97D-BFC1-408E-A445-0C87EB9F89A2}">
                <ask:lineSketchStyleProps xmlns:ask="http://schemas.microsoft.com/office/drawing/2018/sketchyshapes" sd="1434351486">
                  <a:custGeom>
                    <a:avLst/>
                    <a:gdLst>
                      <a:gd name="connsiteX0" fmla="*/ 1318605 w 2146997"/>
                      <a:gd name="connsiteY0" fmla="*/ 0 h 5187316"/>
                      <a:gd name="connsiteX1" fmla="*/ 1302121 w 2146997"/>
                      <a:gd name="connsiteY1" fmla="*/ 5187316 h 5187316"/>
                      <a:gd name="connsiteX2" fmla="*/ 881102 w 2146997"/>
                      <a:gd name="connsiteY2" fmla="*/ 4874907 h 5187316"/>
                      <a:gd name="connsiteX3" fmla="*/ 447062 w 2146997"/>
                      <a:gd name="connsiteY3" fmla="*/ 4552836 h 5187316"/>
                      <a:gd name="connsiteX4" fmla="*/ 0 w 2146997"/>
                      <a:gd name="connsiteY4" fmla="*/ 4221103 h 5187316"/>
                      <a:gd name="connsiteX5" fmla="*/ 97954 w 2146997"/>
                      <a:gd name="connsiteY5" fmla="*/ 4082742 h 5187316"/>
                      <a:gd name="connsiteX6" fmla="*/ 403638 w 2146997"/>
                      <a:gd name="connsiteY6" fmla="*/ 1723717 h 5187316"/>
                      <a:gd name="connsiteX7" fmla="*/ 33035 w 2146997"/>
                      <a:gd name="connsiteY7" fmla="*/ 970187 h 5187316"/>
                      <a:gd name="connsiteX8" fmla="*/ 12067 w 2146997"/>
                      <a:gd name="connsiteY8" fmla="*/ 942964 h 5187316"/>
                      <a:gd name="connsiteX9" fmla="*/ 434514 w 2146997"/>
                      <a:gd name="connsiteY9" fmla="*/ 638072 h 5187316"/>
                      <a:gd name="connsiteX10" fmla="*/ 843896 w 2146997"/>
                      <a:gd name="connsiteY10" fmla="*/ 342610 h 5187316"/>
                      <a:gd name="connsiteX11" fmla="*/ 1318605 w 2146997"/>
                      <a:gd name="connsiteY11" fmla="*/ 0 h 5187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46997" h="5187316" fill="none" extrusionOk="0">
                        <a:moveTo>
                          <a:pt x="1318605" y="0"/>
                        </a:moveTo>
                        <a:cubicBezTo>
                          <a:pt x="2321243" y="2026336"/>
                          <a:pt x="2250402" y="3496751"/>
                          <a:pt x="1302121" y="5187316"/>
                        </a:cubicBezTo>
                        <a:cubicBezTo>
                          <a:pt x="1198177" y="5112178"/>
                          <a:pt x="1077903" y="4994581"/>
                          <a:pt x="881102" y="4874907"/>
                        </a:cubicBezTo>
                        <a:cubicBezTo>
                          <a:pt x="684301" y="4755233"/>
                          <a:pt x="671840" y="4703395"/>
                          <a:pt x="447062" y="4552836"/>
                        </a:cubicBezTo>
                        <a:cubicBezTo>
                          <a:pt x="222284" y="4402277"/>
                          <a:pt x="156497" y="4317710"/>
                          <a:pt x="0" y="4221103"/>
                        </a:cubicBezTo>
                        <a:cubicBezTo>
                          <a:pt x="29640" y="4150478"/>
                          <a:pt x="81079" y="4121311"/>
                          <a:pt x="97954" y="4082742"/>
                        </a:cubicBezTo>
                        <a:cubicBezTo>
                          <a:pt x="519103" y="3428062"/>
                          <a:pt x="469845" y="2499521"/>
                          <a:pt x="403638" y="1723717"/>
                        </a:cubicBezTo>
                        <a:cubicBezTo>
                          <a:pt x="324735" y="1431173"/>
                          <a:pt x="223660" y="1232078"/>
                          <a:pt x="33035" y="970187"/>
                        </a:cubicBezTo>
                        <a:cubicBezTo>
                          <a:pt x="23704" y="959036"/>
                          <a:pt x="17391" y="949628"/>
                          <a:pt x="12067" y="942964"/>
                        </a:cubicBezTo>
                        <a:cubicBezTo>
                          <a:pt x="125587" y="798901"/>
                          <a:pt x="328618" y="728214"/>
                          <a:pt x="434514" y="638072"/>
                        </a:cubicBezTo>
                        <a:cubicBezTo>
                          <a:pt x="540410" y="547930"/>
                          <a:pt x="676587" y="477159"/>
                          <a:pt x="843896" y="342610"/>
                        </a:cubicBezTo>
                        <a:cubicBezTo>
                          <a:pt x="1011205" y="208061"/>
                          <a:pt x="1207354" y="108189"/>
                          <a:pt x="1318605" y="0"/>
                        </a:cubicBezTo>
                        <a:close/>
                      </a:path>
                      <a:path w="2146997" h="5187316" stroke="0" extrusionOk="0">
                        <a:moveTo>
                          <a:pt x="1318605" y="0"/>
                        </a:moveTo>
                        <a:cubicBezTo>
                          <a:pt x="2357597" y="1509001"/>
                          <a:pt x="2276468" y="4006129"/>
                          <a:pt x="1302121" y="5187316"/>
                        </a:cubicBezTo>
                        <a:cubicBezTo>
                          <a:pt x="1041490" y="5062666"/>
                          <a:pt x="1080491" y="4969389"/>
                          <a:pt x="842038" y="4845921"/>
                        </a:cubicBezTo>
                        <a:cubicBezTo>
                          <a:pt x="603585" y="4722452"/>
                          <a:pt x="664537" y="4638906"/>
                          <a:pt x="421019" y="4533512"/>
                        </a:cubicBezTo>
                        <a:cubicBezTo>
                          <a:pt x="177501" y="4428118"/>
                          <a:pt x="199062" y="4356768"/>
                          <a:pt x="0" y="4221103"/>
                        </a:cubicBezTo>
                        <a:cubicBezTo>
                          <a:pt x="24910" y="4161796"/>
                          <a:pt x="66009" y="4154718"/>
                          <a:pt x="97954" y="4082742"/>
                        </a:cubicBezTo>
                        <a:cubicBezTo>
                          <a:pt x="658204" y="3455444"/>
                          <a:pt x="460623" y="2568519"/>
                          <a:pt x="403638" y="1723717"/>
                        </a:cubicBezTo>
                        <a:cubicBezTo>
                          <a:pt x="344376" y="1453967"/>
                          <a:pt x="154637" y="1162074"/>
                          <a:pt x="33035" y="970187"/>
                        </a:cubicBezTo>
                        <a:cubicBezTo>
                          <a:pt x="24664" y="960514"/>
                          <a:pt x="22102" y="953603"/>
                          <a:pt x="12067" y="942964"/>
                        </a:cubicBezTo>
                        <a:cubicBezTo>
                          <a:pt x="110257" y="850865"/>
                          <a:pt x="268912" y="765380"/>
                          <a:pt x="408384" y="656932"/>
                        </a:cubicBezTo>
                        <a:cubicBezTo>
                          <a:pt x="547856" y="548484"/>
                          <a:pt x="680131" y="504910"/>
                          <a:pt x="856962" y="333181"/>
                        </a:cubicBezTo>
                        <a:cubicBezTo>
                          <a:pt x="1033793" y="161452"/>
                          <a:pt x="1192242" y="166341"/>
                          <a:pt x="1318605" y="0"/>
                        </a:cubicBezTo>
                        <a:close/>
                      </a:path>
                    </a:pathLst>
                  </a:custGeom>
                  <ask:type>
                    <ask:lineSketchNone/>
                  </ask:type>
                </ask:lineSketchStyleProps>
              </a:ext>
            </a:extLst>
          </a:ln>
        </p:spPr>
      </p:pic>
      <p:sp>
        <p:nvSpPr>
          <p:cNvPr id="41" name="plano_sessao">
            <a:extLst>
              <a:ext uri="{FF2B5EF4-FFF2-40B4-BE49-F238E27FC236}">
                <a16:creationId xmlns:a16="http://schemas.microsoft.com/office/drawing/2014/main" id="{52907BCA-4AB1-E337-EE05-FBAA32594560}"/>
              </a:ext>
            </a:extLst>
          </p:cNvPr>
          <p:cNvSpPr txBox="1"/>
          <p:nvPr/>
        </p:nvSpPr>
        <p:spPr>
          <a:xfrm>
            <a:off x="-1295925" y="4178975"/>
            <a:ext cx="5200181" cy="2031325"/>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Plano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000000"/>
                </a:solidFill>
                <a:effectLst/>
                <a:uLnTx/>
                <a:uFillTx/>
                <a:latin typeface="Inter" panose="020B0604020202020204" charset="0"/>
                <a:ea typeface="Inter" panose="020B0604020202020204" charset="0"/>
                <a:cs typeface="+mn-cs"/>
              </a:rPr>
              <a:t>Sessão</a:t>
            </a:r>
            <a:r>
              <a:rPr kumimoji="0" lang="en-US" sz="4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 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000000"/>
                </a:solidFill>
                <a:effectLst/>
                <a:uLnTx/>
                <a:uFillTx/>
                <a:latin typeface="Inter" panose="020B0604020202020204" charset="0"/>
                <a:ea typeface="Inter" panose="020B0604020202020204" charset="0"/>
                <a:cs typeface="+mn-cs"/>
              </a:rPr>
              <a:t>Sessão</a:t>
            </a:r>
            <a:endParaRPr kumimoji="0" lang="en-US" sz="4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endParaRPr>
          </a:p>
        </p:txBody>
      </p:sp>
    </p:spTree>
    <p:extLst>
      <p:ext uri="{BB962C8B-B14F-4D97-AF65-F5344CB8AC3E}">
        <p14:creationId xmlns:p14="http://schemas.microsoft.com/office/powerpoint/2010/main" val="250121368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aphicFrame>
        <p:nvGraphicFramePr>
          <p:cNvPr id="39" name="!!sessao_2_5_i">
            <a:extLst>
              <a:ext uri="{FF2B5EF4-FFF2-40B4-BE49-F238E27FC236}">
                <a16:creationId xmlns:a16="http://schemas.microsoft.com/office/drawing/2014/main" id="{BAB05110-A106-2120-DE80-8BE7F26C496D}"/>
              </a:ext>
            </a:extLst>
          </p:cNvPr>
          <p:cNvGraphicFramePr>
            <a:graphicFrameLocks noGrp="1"/>
          </p:cNvGraphicFramePr>
          <p:nvPr>
            <p:extLst>
              <p:ext uri="{D42A27DB-BD31-4B8C-83A1-F6EECF244321}">
                <p14:modId xmlns:p14="http://schemas.microsoft.com/office/powerpoint/2010/main" val="294163288"/>
              </p:ext>
            </p:extLst>
          </p:nvPr>
        </p:nvGraphicFramePr>
        <p:xfrm>
          <a:off x="-10574528" y="5752800"/>
          <a:ext cx="12037812" cy="4380170"/>
        </p:xfrm>
        <a:graphic>
          <a:graphicData uri="http://schemas.openxmlformats.org/drawingml/2006/table">
            <a:tbl>
              <a:tblPr firstRow="1" bandRow="1">
                <a:tableStyleId>{5C22544A-7EE6-4342-B048-85BDC9FD1C3A}</a:tableStyleId>
              </a:tblPr>
              <a:tblGrid>
                <a:gridCol w="3146223">
                  <a:extLst>
                    <a:ext uri="{9D8B030D-6E8A-4147-A177-3AD203B41FA5}">
                      <a16:colId xmlns:a16="http://schemas.microsoft.com/office/drawing/2014/main" val="1042611969"/>
                    </a:ext>
                  </a:extLst>
                </a:gridCol>
                <a:gridCol w="3352800">
                  <a:extLst>
                    <a:ext uri="{9D8B030D-6E8A-4147-A177-3AD203B41FA5}">
                      <a16:colId xmlns:a16="http://schemas.microsoft.com/office/drawing/2014/main" val="1972421895"/>
                    </a:ext>
                  </a:extLst>
                </a:gridCol>
                <a:gridCol w="3505200">
                  <a:extLst>
                    <a:ext uri="{9D8B030D-6E8A-4147-A177-3AD203B41FA5}">
                      <a16:colId xmlns:a16="http://schemas.microsoft.com/office/drawing/2014/main" val="962624468"/>
                    </a:ext>
                  </a:extLst>
                </a:gridCol>
                <a:gridCol w="2033589">
                  <a:extLst>
                    <a:ext uri="{9D8B030D-6E8A-4147-A177-3AD203B41FA5}">
                      <a16:colId xmlns:a16="http://schemas.microsoft.com/office/drawing/2014/main" val="2087318690"/>
                    </a:ext>
                  </a:extLst>
                </a:gridCol>
              </a:tblGrid>
              <a:tr h="4380170">
                <a:tc>
                  <a:txBody>
                    <a:bodyPr/>
                    <a:lstStyle/>
                    <a:p>
                      <a:pPr marL="0" lvl="0" indent="0">
                        <a:lnSpc>
                          <a:spcPct val="100000"/>
                        </a:lnSpc>
                        <a:buSzPct val="100000"/>
                        <a:buFont typeface="Arial" pitchFamily="34"/>
                        <a:buNone/>
                      </a:pPr>
                      <a:r>
                        <a:rPr lang="pt-BR" sz="1800" b="0" dirty="0">
                          <a:solidFill>
                            <a:schemeClr val="tx1"/>
                          </a:solidFill>
                          <a:latin typeface="Inter" panose="020B0604020202020204" charset="0"/>
                          <a:ea typeface="Inter" panose="020B0604020202020204" charset="0"/>
                        </a:rPr>
                        <a:t>Estimular a motivação para a mudança.</a:t>
                      </a:r>
                    </a:p>
                    <a:p>
                      <a:pPr marL="0" lvl="0" indent="0">
                        <a:lnSpc>
                          <a:spcPct val="100000"/>
                        </a:lnSpc>
                        <a:buSzPct val="100000"/>
                        <a:buFont typeface="Arial" pitchFamily="34"/>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SzPct val="100000"/>
                        <a:buFont typeface="Arial" pitchFamily="34"/>
                        <a:buNone/>
                      </a:pPr>
                      <a:r>
                        <a:rPr lang="pt-BR" sz="1800" b="0" dirty="0">
                          <a:solidFill>
                            <a:schemeClr val="tx1"/>
                          </a:solidFill>
                          <a:latin typeface="Inter" panose="020B0604020202020204" charset="0"/>
                          <a:ea typeface="Inter" panose="020B0604020202020204" charset="0"/>
                        </a:rPr>
                        <a:t>Avaliar os progressos individuais.</a:t>
                      </a:r>
                    </a:p>
                    <a:p>
                      <a:pPr marL="0" lvl="0" indent="0">
                        <a:lnSpc>
                          <a:spcPct val="100000"/>
                        </a:lnSpc>
                        <a:buSzPct val="100000"/>
                        <a:buFont typeface="Arial" pitchFamily="34"/>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SzPct val="100000"/>
                        <a:buFont typeface="Arial" pitchFamily="34"/>
                        <a:buNone/>
                      </a:pPr>
                      <a:r>
                        <a:rPr lang="pt-BR" sz="1800" b="0" dirty="0">
                          <a:solidFill>
                            <a:schemeClr val="tx1"/>
                          </a:solidFill>
                          <a:latin typeface="Inter" panose="020B0604020202020204" charset="0"/>
                          <a:ea typeface="Inter" panose="020B0604020202020204" charset="0"/>
                        </a:rPr>
                        <a:t>Identificar junto com o cliente os problemas que deseja alterar (sessão 5). </a:t>
                      </a:r>
                    </a:p>
                  </a:txBody>
                  <a:tcPr anchor="ctr">
                    <a:lnL w="12700" cmpd="sng">
                      <a:noFill/>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lvl="0" indent="0">
                        <a:lnSpc>
                          <a:spcPct val="100000"/>
                        </a:lnSpc>
                        <a:buNone/>
                      </a:pPr>
                      <a:r>
                        <a:rPr lang="pt-BR" sz="1800" b="0" dirty="0">
                          <a:solidFill>
                            <a:schemeClr val="tx1"/>
                          </a:solidFill>
                          <a:latin typeface="Inter" panose="020B0604020202020204" charset="0"/>
                          <a:ea typeface="Inter" panose="020B0604020202020204" charset="0"/>
                        </a:rPr>
                        <a:t>Entrevista motivacional</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Aplicação de Escala (sessão 2)</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Aplicação de Questionário (sessão 4) </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Construção com o cliente do Questionário (sessão 5)</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EDS-20 (sessão 2)</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800" b="0" dirty="0">
                        <a:solidFill>
                          <a:schemeClr val="tx1"/>
                        </a:solidFill>
                        <a:latin typeface="Inter" panose="020B0604020202020204" charset="0"/>
                        <a:ea typeface="Inter" panose="020B060402020202020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QAP (sessão 4)</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800" b="0" dirty="0">
                        <a:solidFill>
                          <a:schemeClr val="tx1"/>
                        </a:solidFill>
                        <a:latin typeface="Inter" panose="020B0604020202020204" charset="0"/>
                        <a:ea typeface="Inter" panose="020B060402020202020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PQ (sessão 5)</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lnSpc>
                          <a:spcPct val="100000"/>
                        </a:lnSpc>
                      </a:pPr>
                      <a:r>
                        <a:rPr lang="pt-PT" sz="1800" b="0" dirty="0">
                          <a:solidFill>
                            <a:schemeClr val="tx1"/>
                          </a:solidFill>
                          <a:latin typeface="Inter" panose="020B0604020202020204" charset="0"/>
                          <a:ea typeface="Inter" panose="020B0604020202020204" charset="0"/>
                        </a:rPr>
                        <a:t>120</a:t>
                      </a:r>
                      <a:endParaRPr lang="en-GB" sz="1800" b="0" dirty="0">
                        <a:solidFill>
                          <a:schemeClr val="tx1"/>
                        </a:solidFill>
                        <a:latin typeface="Inter" panose="020B0604020202020204" charset="0"/>
                        <a:ea typeface="Inter" panose="020B0604020202020204" charset="0"/>
                      </a:endParaRPr>
                    </a:p>
                  </a:txBody>
                  <a:tcPr anchor="ctr">
                    <a:lnL w="38100" cap="flat" cmpd="sng" algn="ctr">
                      <a:solidFill>
                        <a:srgbClr val="97745A"/>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7120096"/>
                  </a:ext>
                </a:extLst>
              </a:tr>
            </a:tbl>
          </a:graphicData>
        </a:graphic>
      </p:graphicFrame>
      <p:graphicFrame>
        <p:nvGraphicFramePr>
          <p:cNvPr id="32" name="!!sessao_2_5_g">
            <a:extLst>
              <a:ext uri="{FF2B5EF4-FFF2-40B4-BE49-F238E27FC236}">
                <a16:creationId xmlns:a16="http://schemas.microsoft.com/office/drawing/2014/main" id="{BC197417-AA9F-60B3-38A2-8197E0632CC1}"/>
              </a:ext>
            </a:extLst>
          </p:cNvPr>
          <p:cNvGraphicFramePr>
            <a:graphicFrameLocks noGrp="1"/>
          </p:cNvGraphicFramePr>
          <p:nvPr>
            <p:extLst>
              <p:ext uri="{D42A27DB-BD31-4B8C-83A1-F6EECF244321}">
                <p14:modId xmlns:p14="http://schemas.microsoft.com/office/powerpoint/2010/main" val="48380727"/>
              </p:ext>
            </p:extLst>
          </p:nvPr>
        </p:nvGraphicFramePr>
        <p:xfrm>
          <a:off x="-10574528" y="1440000"/>
          <a:ext cx="12037812" cy="3958512"/>
        </p:xfrm>
        <a:graphic>
          <a:graphicData uri="http://schemas.openxmlformats.org/drawingml/2006/table">
            <a:tbl>
              <a:tblPr firstRow="1" bandRow="1">
                <a:tableStyleId>{5C22544A-7EE6-4342-B048-85BDC9FD1C3A}</a:tableStyleId>
              </a:tblPr>
              <a:tblGrid>
                <a:gridCol w="3146223">
                  <a:extLst>
                    <a:ext uri="{9D8B030D-6E8A-4147-A177-3AD203B41FA5}">
                      <a16:colId xmlns:a16="http://schemas.microsoft.com/office/drawing/2014/main" val="1042611969"/>
                    </a:ext>
                  </a:extLst>
                </a:gridCol>
                <a:gridCol w="3352800">
                  <a:extLst>
                    <a:ext uri="{9D8B030D-6E8A-4147-A177-3AD203B41FA5}">
                      <a16:colId xmlns:a16="http://schemas.microsoft.com/office/drawing/2014/main" val="1972421895"/>
                    </a:ext>
                  </a:extLst>
                </a:gridCol>
                <a:gridCol w="3505200">
                  <a:extLst>
                    <a:ext uri="{9D8B030D-6E8A-4147-A177-3AD203B41FA5}">
                      <a16:colId xmlns:a16="http://schemas.microsoft.com/office/drawing/2014/main" val="962624468"/>
                    </a:ext>
                  </a:extLst>
                </a:gridCol>
                <a:gridCol w="2033589">
                  <a:extLst>
                    <a:ext uri="{9D8B030D-6E8A-4147-A177-3AD203B41FA5}">
                      <a16:colId xmlns:a16="http://schemas.microsoft.com/office/drawing/2014/main" val="2087318690"/>
                    </a:ext>
                  </a:extLst>
                </a:gridCol>
              </a:tblGrid>
              <a:tr h="3958512">
                <a:tc>
                  <a:txBody>
                    <a:bodyPr/>
                    <a:lstStyle/>
                    <a:p>
                      <a:pPr marL="0" lvl="0" indent="0">
                        <a:lnSpc>
                          <a:spcPct val="100000"/>
                        </a:lnSpc>
                        <a:buSzPct val="100000"/>
                        <a:buFont typeface="Arial" pitchFamily="34"/>
                        <a:buNone/>
                      </a:pPr>
                      <a:r>
                        <a:rPr lang="pt-BR" sz="1800" b="0" i="0" dirty="0">
                          <a:solidFill>
                            <a:schemeClr val="tx1"/>
                          </a:solidFill>
                          <a:latin typeface="Inter" panose="020B0604020202020204" charset="0"/>
                          <a:ea typeface="Inter" panose="020B0604020202020204" charset="0"/>
                        </a:rPr>
                        <a:t>Aumentar a perceção do cliente sobre riscos.</a:t>
                      </a:r>
                    </a:p>
                    <a:p>
                      <a:pPr marL="0" lvl="0" indent="0">
                        <a:lnSpc>
                          <a:spcPct val="100000"/>
                        </a:lnSpc>
                        <a:buSzPct val="100000"/>
                        <a:buFont typeface="Arial" pitchFamily="34"/>
                        <a:buNone/>
                      </a:pPr>
                      <a:endParaRPr lang="pt-BR" sz="1800" b="0" i="0" dirty="0">
                        <a:solidFill>
                          <a:schemeClr val="tx1"/>
                        </a:solidFill>
                        <a:latin typeface="Inter" panose="020B0604020202020204" charset="0"/>
                        <a:ea typeface="Inter" panose="020B0604020202020204" charset="0"/>
                      </a:endParaRPr>
                    </a:p>
                    <a:p>
                      <a:pPr marL="0" lvl="0" indent="0">
                        <a:lnSpc>
                          <a:spcPct val="100000"/>
                        </a:lnSpc>
                        <a:buSzPct val="100000"/>
                        <a:buFont typeface="Arial" pitchFamily="34"/>
                        <a:buNone/>
                      </a:pPr>
                      <a:r>
                        <a:rPr lang="pt-BR" sz="1800" b="0" i="0" dirty="0">
                          <a:solidFill>
                            <a:schemeClr val="tx1"/>
                          </a:solidFill>
                          <a:latin typeface="Inter" panose="020B0604020202020204" charset="0"/>
                          <a:ea typeface="Inter" panose="020B0604020202020204" charset="0"/>
                        </a:rPr>
                        <a:t>Promover a intenção de mudar.</a:t>
                      </a:r>
                    </a:p>
                  </a:txBody>
                  <a:tcPr anchor="ctr">
                    <a:lnL w="12700" cmpd="sng">
                      <a:noFill/>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lvl="0" indent="0">
                        <a:lnSpc>
                          <a:spcPct val="100000"/>
                        </a:lnSpc>
                        <a:buNone/>
                      </a:pPr>
                      <a:r>
                        <a:rPr lang="pt-BR" sz="1800" b="0" dirty="0">
                          <a:solidFill>
                            <a:schemeClr val="tx1"/>
                          </a:solidFill>
                          <a:latin typeface="Inter" panose="020B0604020202020204" charset="0"/>
                          <a:ea typeface="Inter" panose="020B0604020202020204" charset="0"/>
                        </a:rPr>
                        <a:t>Atividade 1 – “Quem sou eu”</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Atividade 2  – “As nossas regras”</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Atividade 3 – Papel amassado.</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Atividade 4 – Debate sobre “o que é a mudança?”</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Folhas brancas A4; caneta; Quadro branco e marcadores.</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lnSpc>
                          <a:spcPct val="150000"/>
                        </a:lnSpc>
                      </a:pPr>
                      <a:r>
                        <a:rPr lang="pt-PT" sz="1800" b="0" dirty="0">
                          <a:solidFill>
                            <a:schemeClr val="tx1"/>
                          </a:solidFill>
                          <a:latin typeface="Inter" panose="020B0604020202020204" charset="0"/>
                          <a:ea typeface="Inter" panose="020B0604020202020204" charset="0"/>
                        </a:rPr>
                        <a:t>120</a:t>
                      </a:r>
                      <a:endParaRPr lang="en-GB" sz="1800" b="0" dirty="0">
                        <a:solidFill>
                          <a:schemeClr val="tx1"/>
                        </a:solidFill>
                        <a:latin typeface="Inter" panose="020B0604020202020204" charset="0"/>
                        <a:ea typeface="Inter" panose="020B0604020202020204" charset="0"/>
                      </a:endParaRPr>
                    </a:p>
                  </a:txBody>
                  <a:tcPr anchor="ctr">
                    <a:lnL w="38100" cap="flat" cmpd="sng" algn="ctr">
                      <a:solidFill>
                        <a:srgbClr val="97745A"/>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7120096"/>
                  </a:ext>
                </a:extLst>
              </a:tr>
            </a:tbl>
          </a:graphicData>
        </a:graphic>
      </p:graphicFrame>
      <p:sp>
        <p:nvSpPr>
          <p:cNvPr id="36" name="!!session_n_next">
            <a:extLst>
              <a:ext uri="{FF2B5EF4-FFF2-40B4-BE49-F238E27FC236}">
                <a16:creationId xmlns:a16="http://schemas.microsoft.com/office/drawing/2014/main" id="{20985CF7-C780-3932-74F1-677320F95C97}"/>
              </a:ext>
            </a:extLst>
          </p:cNvPr>
          <p:cNvSpPr txBox="1"/>
          <p:nvPr/>
        </p:nvSpPr>
        <p:spPr>
          <a:xfrm>
            <a:off x="-11665328" y="1036800"/>
            <a:ext cx="13272556" cy="246221"/>
          </a:xfrm>
          <a:prstGeom prst="rect">
            <a:avLst/>
          </a:prstGeom>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SESSÃO 2 A 5</a:t>
            </a:r>
          </a:p>
        </p:txBody>
      </p:sp>
      <p:sp>
        <p:nvSpPr>
          <p:cNvPr id="8" name="!!titulo_2">
            <a:extLst>
              <a:ext uri="{FF2B5EF4-FFF2-40B4-BE49-F238E27FC236}">
                <a16:creationId xmlns:a16="http://schemas.microsoft.com/office/drawing/2014/main" id="{ED875C2B-DD67-99AB-827B-112FE699D8DF}"/>
              </a:ext>
            </a:extLst>
          </p:cNvPr>
          <p:cNvSpPr txBox="1"/>
          <p:nvPr/>
        </p:nvSpPr>
        <p:spPr>
          <a:xfrm>
            <a:off x="3315600" y="4068000"/>
            <a:ext cx="14209061" cy="1477328"/>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DE ONDE VIM</a:t>
            </a:r>
          </a:p>
        </p:txBody>
      </p:sp>
      <p:sp>
        <p:nvSpPr>
          <p:cNvPr id="9" name="!!titulo_1">
            <a:extLst>
              <a:ext uri="{FF2B5EF4-FFF2-40B4-BE49-F238E27FC236}">
                <a16:creationId xmlns:a16="http://schemas.microsoft.com/office/drawing/2014/main" id="{5E34BDF0-4CE2-F8C8-75E6-946CA3D98384}"/>
              </a:ext>
            </a:extLst>
          </p:cNvPr>
          <p:cNvSpPr txBox="1"/>
          <p:nvPr/>
        </p:nvSpPr>
        <p:spPr>
          <a:xfrm>
            <a:off x="3315600" y="5571172"/>
            <a:ext cx="14209061" cy="1477328"/>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PARA ONDE VOU</a:t>
            </a:r>
          </a:p>
        </p:txBody>
      </p:sp>
      <p:graphicFrame>
        <p:nvGraphicFramePr>
          <p:cNvPr id="6" name="!!sessao_6_8_i">
            <a:extLst>
              <a:ext uri="{FF2B5EF4-FFF2-40B4-BE49-F238E27FC236}">
                <a16:creationId xmlns:a16="http://schemas.microsoft.com/office/drawing/2014/main" id="{DD651D50-7453-282A-A308-072832298587}"/>
              </a:ext>
            </a:extLst>
          </p:cNvPr>
          <p:cNvGraphicFramePr>
            <a:graphicFrameLocks noGrp="1"/>
          </p:cNvGraphicFramePr>
          <p:nvPr>
            <p:extLst>
              <p:ext uri="{D42A27DB-BD31-4B8C-83A1-F6EECF244321}">
                <p14:modId xmlns:p14="http://schemas.microsoft.com/office/powerpoint/2010/main" val="2021421710"/>
              </p:ext>
            </p:extLst>
          </p:nvPr>
        </p:nvGraphicFramePr>
        <p:xfrm>
          <a:off x="20530800" y="5752800"/>
          <a:ext cx="12037812" cy="4380170"/>
        </p:xfrm>
        <a:graphic>
          <a:graphicData uri="http://schemas.openxmlformats.org/drawingml/2006/table">
            <a:tbl>
              <a:tblPr firstRow="1" bandRow="1">
                <a:tableStyleId>{5C22544A-7EE6-4342-B048-85BDC9FD1C3A}</a:tableStyleId>
              </a:tblPr>
              <a:tblGrid>
                <a:gridCol w="3146223">
                  <a:extLst>
                    <a:ext uri="{9D8B030D-6E8A-4147-A177-3AD203B41FA5}">
                      <a16:colId xmlns:a16="http://schemas.microsoft.com/office/drawing/2014/main" val="1042611969"/>
                    </a:ext>
                  </a:extLst>
                </a:gridCol>
                <a:gridCol w="3352800">
                  <a:extLst>
                    <a:ext uri="{9D8B030D-6E8A-4147-A177-3AD203B41FA5}">
                      <a16:colId xmlns:a16="http://schemas.microsoft.com/office/drawing/2014/main" val="1972421895"/>
                    </a:ext>
                  </a:extLst>
                </a:gridCol>
                <a:gridCol w="3505200">
                  <a:extLst>
                    <a:ext uri="{9D8B030D-6E8A-4147-A177-3AD203B41FA5}">
                      <a16:colId xmlns:a16="http://schemas.microsoft.com/office/drawing/2014/main" val="962624468"/>
                    </a:ext>
                  </a:extLst>
                </a:gridCol>
                <a:gridCol w="2033589">
                  <a:extLst>
                    <a:ext uri="{9D8B030D-6E8A-4147-A177-3AD203B41FA5}">
                      <a16:colId xmlns:a16="http://schemas.microsoft.com/office/drawing/2014/main" val="2087318690"/>
                    </a:ext>
                  </a:extLst>
                </a:gridCol>
              </a:tblGrid>
              <a:tr h="4380170">
                <a:tc>
                  <a:txBody>
                    <a:bodyPr/>
                    <a:lstStyle/>
                    <a:p>
                      <a:pPr marL="0" lvl="0" indent="0">
                        <a:lnSpc>
                          <a:spcPct val="100000"/>
                        </a:lnSpc>
                        <a:buSzPct val="100000"/>
                        <a:buFont typeface="Arial" pitchFamily="34"/>
                        <a:buNone/>
                      </a:pPr>
                      <a:r>
                        <a:rPr lang="pt-BR" sz="1800" b="0" dirty="0">
                          <a:solidFill>
                            <a:schemeClr val="tx1"/>
                          </a:solidFill>
                          <a:latin typeface="Inter" panose="020B0604020202020204" charset="0"/>
                          <a:ea typeface="Inter" panose="020B0604020202020204" charset="0"/>
                        </a:rPr>
                        <a:t>Fortalecer o compromisso com a mudança.</a:t>
                      </a:r>
                    </a:p>
                    <a:p>
                      <a:pPr marL="0" lvl="0" indent="0">
                        <a:lnSpc>
                          <a:spcPct val="100000"/>
                        </a:lnSpc>
                        <a:buSzPct val="100000"/>
                        <a:buFont typeface="Arial" pitchFamily="34"/>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SzPct val="100000"/>
                        <a:buFont typeface="Arial" pitchFamily="34"/>
                        <a:buNone/>
                      </a:pPr>
                      <a:r>
                        <a:rPr lang="pt-BR" sz="1800" b="0" dirty="0">
                          <a:solidFill>
                            <a:schemeClr val="tx1"/>
                          </a:solidFill>
                          <a:latin typeface="Inter" panose="020B0604020202020204" charset="0"/>
                          <a:ea typeface="Inter" panose="020B0604020202020204" charset="0"/>
                        </a:rPr>
                        <a:t>Avaliar os progressos individuais.</a:t>
                      </a:r>
                    </a:p>
                    <a:p>
                      <a:pPr marL="0" lvl="0" indent="0">
                        <a:lnSpc>
                          <a:spcPct val="100000"/>
                        </a:lnSpc>
                        <a:buSzPct val="100000"/>
                        <a:buFont typeface="Arial" pitchFamily="34"/>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SzPct val="100000"/>
                        <a:buFont typeface="Arial" pitchFamily="34"/>
                        <a:buNone/>
                      </a:pPr>
                      <a:r>
                        <a:rPr lang="pt-BR" sz="1800" b="0" dirty="0">
                          <a:solidFill>
                            <a:schemeClr val="tx1"/>
                          </a:solidFill>
                          <a:latin typeface="Inter" panose="020B0604020202020204" charset="0"/>
                          <a:ea typeface="Inter" panose="020B0604020202020204" charset="0"/>
                        </a:rPr>
                        <a:t>Avaliar os progressos do programa (sessão 8). </a:t>
                      </a:r>
                    </a:p>
                  </a:txBody>
                  <a:tcPr anchor="ctr">
                    <a:lnL w="12700" cmpd="sng">
                      <a:noFill/>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lvl="0" indent="0">
                        <a:lnSpc>
                          <a:spcPct val="100000"/>
                        </a:lnSpc>
                        <a:buNone/>
                      </a:pPr>
                      <a:r>
                        <a:rPr lang="pt-BR" sz="1800" b="0" dirty="0">
                          <a:solidFill>
                            <a:schemeClr val="tx1"/>
                          </a:solidFill>
                          <a:latin typeface="Inter" panose="020B0604020202020204" charset="0"/>
                          <a:ea typeface="Inter" panose="020B0604020202020204" charset="0"/>
                        </a:rPr>
                        <a:t>Entrevista motivacional.</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Aplicação de inventário (sessão 6).</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Inventário de resolução de problemas (IRP) (sessão 6)</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lnSpc>
                          <a:spcPct val="100000"/>
                        </a:lnSpc>
                      </a:pPr>
                      <a:r>
                        <a:rPr lang="pt-PT" sz="1800" b="0" dirty="0">
                          <a:solidFill>
                            <a:schemeClr val="tx1"/>
                          </a:solidFill>
                          <a:latin typeface="Inter" panose="020B0604020202020204" charset="0"/>
                          <a:ea typeface="Inter" panose="020B0604020202020204" charset="0"/>
                        </a:rPr>
                        <a:t>60</a:t>
                      </a:r>
                      <a:endParaRPr lang="en-GB" sz="1800" b="0" dirty="0">
                        <a:solidFill>
                          <a:schemeClr val="tx1"/>
                        </a:solidFill>
                        <a:latin typeface="Inter" panose="020B0604020202020204" charset="0"/>
                        <a:ea typeface="Inter" panose="020B0604020202020204" charset="0"/>
                      </a:endParaRPr>
                    </a:p>
                  </a:txBody>
                  <a:tcPr anchor="ctr">
                    <a:lnL w="38100" cap="flat" cmpd="sng" algn="ctr">
                      <a:solidFill>
                        <a:srgbClr val="97745A"/>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7120096"/>
                  </a:ext>
                </a:extLst>
              </a:tr>
            </a:tbl>
          </a:graphicData>
        </a:graphic>
      </p:graphicFrame>
      <p:graphicFrame>
        <p:nvGraphicFramePr>
          <p:cNvPr id="18" name="!!sessao_6_8_g">
            <a:extLst>
              <a:ext uri="{FF2B5EF4-FFF2-40B4-BE49-F238E27FC236}">
                <a16:creationId xmlns:a16="http://schemas.microsoft.com/office/drawing/2014/main" id="{71F8CAEF-F8B2-8560-DA58-069B492FCCE8}"/>
              </a:ext>
            </a:extLst>
          </p:cNvPr>
          <p:cNvGraphicFramePr>
            <a:graphicFrameLocks noGrp="1"/>
          </p:cNvGraphicFramePr>
          <p:nvPr>
            <p:extLst>
              <p:ext uri="{D42A27DB-BD31-4B8C-83A1-F6EECF244321}">
                <p14:modId xmlns:p14="http://schemas.microsoft.com/office/powerpoint/2010/main" val="2866868753"/>
              </p:ext>
            </p:extLst>
          </p:nvPr>
        </p:nvGraphicFramePr>
        <p:xfrm>
          <a:off x="20530800" y="1440000"/>
          <a:ext cx="12037812" cy="3958512"/>
        </p:xfrm>
        <a:graphic>
          <a:graphicData uri="http://schemas.openxmlformats.org/drawingml/2006/table">
            <a:tbl>
              <a:tblPr firstRow="1" bandRow="1">
                <a:tableStyleId>{5C22544A-7EE6-4342-B048-85BDC9FD1C3A}</a:tableStyleId>
              </a:tblPr>
              <a:tblGrid>
                <a:gridCol w="3146223">
                  <a:extLst>
                    <a:ext uri="{9D8B030D-6E8A-4147-A177-3AD203B41FA5}">
                      <a16:colId xmlns:a16="http://schemas.microsoft.com/office/drawing/2014/main" val="1042611969"/>
                    </a:ext>
                  </a:extLst>
                </a:gridCol>
                <a:gridCol w="3352800">
                  <a:extLst>
                    <a:ext uri="{9D8B030D-6E8A-4147-A177-3AD203B41FA5}">
                      <a16:colId xmlns:a16="http://schemas.microsoft.com/office/drawing/2014/main" val="1972421895"/>
                    </a:ext>
                  </a:extLst>
                </a:gridCol>
                <a:gridCol w="3505200">
                  <a:extLst>
                    <a:ext uri="{9D8B030D-6E8A-4147-A177-3AD203B41FA5}">
                      <a16:colId xmlns:a16="http://schemas.microsoft.com/office/drawing/2014/main" val="962624468"/>
                    </a:ext>
                  </a:extLst>
                </a:gridCol>
                <a:gridCol w="2033589">
                  <a:extLst>
                    <a:ext uri="{9D8B030D-6E8A-4147-A177-3AD203B41FA5}">
                      <a16:colId xmlns:a16="http://schemas.microsoft.com/office/drawing/2014/main" val="2087318690"/>
                    </a:ext>
                  </a:extLst>
                </a:gridCol>
              </a:tblGrid>
              <a:tr h="3958512">
                <a:tc>
                  <a:txBody>
                    <a:bodyPr/>
                    <a:lstStyle/>
                    <a:p>
                      <a:pPr marL="0" lvl="0" indent="0">
                        <a:lnSpc>
                          <a:spcPct val="100000"/>
                        </a:lnSpc>
                        <a:buSzPct val="100000"/>
                        <a:buFont typeface="Arial" pitchFamily="34"/>
                        <a:buNone/>
                      </a:pPr>
                      <a:r>
                        <a:rPr lang="pt-BR" sz="1800" b="0" i="0" dirty="0">
                          <a:solidFill>
                            <a:schemeClr val="tx1"/>
                          </a:solidFill>
                          <a:latin typeface="Inter" panose="020B0604020202020204" charset="0"/>
                          <a:ea typeface="Inter" panose="020B0604020202020204" charset="0"/>
                        </a:rPr>
                        <a:t>Evocar razões para a mudança.</a:t>
                      </a:r>
                    </a:p>
                    <a:p>
                      <a:pPr marL="0" lvl="0" indent="0">
                        <a:lnSpc>
                          <a:spcPct val="100000"/>
                        </a:lnSpc>
                        <a:buSzPct val="100000"/>
                        <a:buFont typeface="Arial" pitchFamily="34"/>
                        <a:buNone/>
                      </a:pPr>
                      <a:endParaRPr lang="pt-BR" sz="1800" b="0" i="0" dirty="0">
                        <a:solidFill>
                          <a:schemeClr val="tx1"/>
                        </a:solidFill>
                        <a:latin typeface="Inter" panose="020B0604020202020204" charset="0"/>
                        <a:ea typeface="Inter" panose="020B0604020202020204" charset="0"/>
                      </a:endParaRPr>
                    </a:p>
                    <a:p>
                      <a:pPr marL="0" lvl="0" indent="0">
                        <a:lnSpc>
                          <a:spcPct val="100000"/>
                        </a:lnSpc>
                        <a:buSzPct val="100000"/>
                        <a:buFont typeface="Arial" pitchFamily="34"/>
                        <a:buNone/>
                      </a:pPr>
                      <a:r>
                        <a:rPr lang="pt-BR" sz="1800" b="0" i="0" dirty="0">
                          <a:solidFill>
                            <a:schemeClr val="tx1"/>
                          </a:solidFill>
                          <a:latin typeface="Inter" panose="020B0604020202020204" charset="0"/>
                          <a:ea typeface="Inter" panose="020B0604020202020204" charset="0"/>
                        </a:rPr>
                        <a:t>Ajudar o grupo a reconhecer as suas capacidades para mudar.</a:t>
                      </a:r>
                    </a:p>
                  </a:txBody>
                  <a:tcPr anchor="ctr">
                    <a:lnL w="12700" cmpd="sng">
                      <a:noFill/>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lvl="0" indent="0">
                        <a:lnSpc>
                          <a:spcPct val="100000"/>
                        </a:lnSpc>
                        <a:buNone/>
                      </a:pPr>
                      <a:r>
                        <a:rPr lang="pt-BR" sz="1800" b="0" dirty="0">
                          <a:solidFill>
                            <a:schemeClr val="tx1"/>
                          </a:solidFill>
                          <a:latin typeface="Inter" panose="020B0604020202020204" charset="0"/>
                          <a:ea typeface="Inter" panose="020B0604020202020204" charset="0"/>
                        </a:rPr>
                        <a:t>Atividade 5 – “O que me representa?” </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Atividade 6 – “Se a minha vida fosse um filme?”</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Atividade 7 – “Abrigo subterrâneo”</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lvl="0">
                        <a:lnSpc>
                          <a:spcPct val="100000"/>
                        </a:lnSpc>
                      </a:pPr>
                      <a:r>
                        <a:rPr lang="pt-PT" sz="1800" b="0" i="1" dirty="0">
                          <a:solidFill>
                            <a:schemeClr val="tx1"/>
                          </a:solidFill>
                          <a:latin typeface="Inter" panose="020B0604020202020204" charset="0"/>
                          <a:ea typeface="Inter" panose="020B0604020202020204" charset="0"/>
                        </a:rPr>
                        <a:t>Coaching game </a:t>
                      </a:r>
                      <a:r>
                        <a:rPr lang="pt-PT" sz="1800" b="0" dirty="0">
                          <a:solidFill>
                            <a:schemeClr val="tx1"/>
                          </a:solidFill>
                          <a:latin typeface="Inter" panose="020B0604020202020204" charset="0"/>
                          <a:ea typeface="Inter" panose="020B0604020202020204" charset="0"/>
                        </a:rPr>
                        <a:t>- POY; Mapa de processo; lápis ou caneta;</a:t>
                      </a:r>
                    </a:p>
                    <a:p>
                      <a:pPr lvl="0">
                        <a:lnSpc>
                          <a:spcPct val="100000"/>
                        </a:lnSpc>
                      </a:pPr>
                      <a:endParaRPr lang="pt-PT" sz="1800" b="0" dirty="0">
                        <a:solidFill>
                          <a:schemeClr val="tx1"/>
                        </a:solidFill>
                        <a:latin typeface="Inter" panose="020B0604020202020204" charset="0"/>
                        <a:ea typeface="Inter" panose="020B0604020202020204" charset="0"/>
                      </a:endParaRPr>
                    </a:p>
                    <a:p>
                      <a:pPr lvl="0">
                        <a:lnSpc>
                          <a:spcPct val="100000"/>
                        </a:lnSpc>
                      </a:pPr>
                      <a:r>
                        <a:rPr lang="pt-PT" sz="1800" b="0" dirty="0">
                          <a:solidFill>
                            <a:schemeClr val="tx1"/>
                          </a:solidFill>
                          <a:latin typeface="Inter" panose="020B0604020202020204" charset="0"/>
                          <a:ea typeface="Inter" panose="020B0604020202020204" charset="0"/>
                        </a:rPr>
                        <a:t>Ficha técnica da atividade </a:t>
                      </a:r>
                    </a:p>
                    <a:p>
                      <a:pPr lvl="0">
                        <a:lnSpc>
                          <a:spcPct val="100000"/>
                        </a:lnSpc>
                      </a:pPr>
                      <a:r>
                        <a:rPr lang="pt-PT" sz="1800" b="0" dirty="0">
                          <a:solidFill>
                            <a:schemeClr val="tx1"/>
                          </a:solidFill>
                          <a:latin typeface="Inter" panose="020B0604020202020204" charset="0"/>
                          <a:ea typeface="Inter" panose="020B0604020202020204" charset="0"/>
                        </a:rPr>
                        <a:t>“Abrigo subterrâneo”;</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lnSpc>
                          <a:spcPct val="150000"/>
                        </a:lnSpc>
                      </a:pPr>
                      <a:r>
                        <a:rPr lang="pt-PT" sz="1800" b="0" dirty="0">
                          <a:solidFill>
                            <a:schemeClr val="tx1"/>
                          </a:solidFill>
                          <a:latin typeface="Inter" panose="020B0604020202020204" charset="0"/>
                          <a:ea typeface="Inter" panose="020B0604020202020204" charset="0"/>
                        </a:rPr>
                        <a:t>120</a:t>
                      </a:r>
                      <a:endParaRPr lang="en-GB" sz="1800" b="0" dirty="0">
                        <a:solidFill>
                          <a:schemeClr val="tx1"/>
                        </a:solidFill>
                        <a:latin typeface="Inter" panose="020B0604020202020204" charset="0"/>
                        <a:ea typeface="Inter" panose="020B0604020202020204" charset="0"/>
                      </a:endParaRPr>
                    </a:p>
                  </a:txBody>
                  <a:tcPr anchor="ctr">
                    <a:lnL w="38100" cap="flat" cmpd="sng" algn="ctr">
                      <a:solidFill>
                        <a:srgbClr val="97745A"/>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7120096"/>
                  </a:ext>
                </a:extLst>
              </a:tr>
            </a:tbl>
          </a:graphicData>
        </a:graphic>
      </p:graphicFrame>
      <p:sp>
        <p:nvSpPr>
          <p:cNvPr id="21" name="!!session_n_next">
            <a:extLst>
              <a:ext uri="{FF2B5EF4-FFF2-40B4-BE49-F238E27FC236}">
                <a16:creationId xmlns:a16="http://schemas.microsoft.com/office/drawing/2014/main" id="{98D5EF9F-06A7-87D6-D451-17B2E67616D9}"/>
              </a:ext>
            </a:extLst>
          </p:cNvPr>
          <p:cNvSpPr txBox="1"/>
          <p:nvPr/>
        </p:nvSpPr>
        <p:spPr>
          <a:xfrm>
            <a:off x="19440000" y="1036800"/>
            <a:ext cx="13272556" cy="246221"/>
          </a:xfrm>
          <a:prstGeom prst="rect">
            <a:avLst/>
          </a:prstGeom>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SESSÃO 6 A 8</a:t>
            </a:r>
          </a:p>
        </p:txBody>
      </p:sp>
      <p:sp>
        <p:nvSpPr>
          <p:cNvPr id="55" name="mask_right">
            <a:extLst>
              <a:ext uri="{FF2B5EF4-FFF2-40B4-BE49-F238E27FC236}">
                <a16:creationId xmlns:a16="http://schemas.microsoft.com/office/drawing/2014/main" id="{4CBA2AEE-E0CE-6EA1-3252-58E2BC8307CC}"/>
              </a:ext>
            </a:extLst>
          </p:cNvPr>
          <p:cNvSpPr/>
          <p:nvPr/>
        </p:nvSpPr>
        <p:spPr>
          <a:xfrm>
            <a:off x="17044989" y="-23102"/>
            <a:ext cx="1243012" cy="10287000"/>
          </a:xfrm>
          <a:prstGeom prst="rect">
            <a:avLst/>
          </a:prstGeom>
          <a:solidFill>
            <a:srgbClr val="DDD1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 name="header_splitter_top">
            <a:extLst>
              <a:ext uri="{FF2B5EF4-FFF2-40B4-BE49-F238E27FC236}">
                <a16:creationId xmlns:a16="http://schemas.microsoft.com/office/drawing/2014/main" id="{E1BD7D60-9216-14DC-D101-61B8A950EC87}"/>
              </a:ext>
            </a:extLst>
          </p:cNvPr>
          <p:cNvCxnSpPr>
            <a:cxnSpLocks/>
          </p:cNvCxnSpPr>
          <p:nvPr/>
        </p:nvCxnSpPr>
        <p:spPr>
          <a:xfrm>
            <a:off x="3474000" y="952500"/>
            <a:ext cx="14051157" cy="0"/>
          </a:xfrm>
          <a:prstGeom prst="line">
            <a:avLst/>
          </a:prstGeom>
          <a:ln w="38100">
            <a:solidFill>
              <a:srgbClr val="97745A"/>
            </a:solidFill>
          </a:ln>
        </p:spPr>
        <p:style>
          <a:lnRef idx="1">
            <a:schemeClr val="accent1"/>
          </a:lnRef>
          <a:fillRef idx="0">
            <a:schemeClr val="accent1"/>
          </a:fillRef>
          <a:effectRef idx="0">
            <a:schemeClr val="accent1"/>
          </a:effectRef>
          <a:fontRef idx="minor">
            <a:schemeClr val="tx1"/>
          </a:fontRef>
        </p:style>
      </p:cxnSp>
      <p:sp>
        <p:nvSpPr>
          <p:cNvPr id="56" name="mask_left">
            <a:extLst>
              <a:ext uri="{FF2B5EF4-FFF2-40B4-BE49-F238E27FC236}">
                <a16:creationId xmlns:a16="http://schemas.microsoft.com/office/drawing/2014/main" id="{54D989FB-728A-0F6C-FD20-5C910EF5F794}"/>
              </a:ext>
            </a:extLst>
          </p:cNvPr>
          <p:cNvSpPr/>
          <p:nvPr/>
        </p:nvSpPr>
        <p:spPr>
          <a:xfrm>
            <a:off x="0" y="0"/>
            <a:ext cx="3764165" cy="10287000"/>
          </a:xfrm>
          <a:prstGeom prst="rect">
            <a:avLst/>
          </a:prstGeom>
          <a:solidFill>
            <a:srgbClr val="DDD1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 name="header_splitter_bottom">
            <a:extLst>
              <a:ext uri="{FF2B5EF4-FFF2-40B4-BE49-F238E27FC236}">
                <a16:creationId xmlns:a16="http://schemas.microsoft.com/office/drawing/2014/main" id="{A0FD6016-F7CD-844F-EFF9-A31A6D5D8886}"/>
              </a:ext>
            </a:extLst>
          </p:cNvPr>
          <p:cNvCxnSpPr>
            <a:cxnSpLocks/>
          </p:cNvCxnSpPr>
          <p:nvPr/>
        </p:nvCxnSpPr>
        <p:spPr>
          <a:xfrm>
            <a:off x="2695291" y="1306800"/>
            <a:ext cx="14829866" cy="0"/>
          </a:xfrm>
          <a:prstGeom prst="line">
            <a:avLst/>
          </a:prstGeom>
          <a:ln w="38100">
            <a:solidFill>
              <a:srgbClr val="97745A"/>
            </a:solidFill>
          </a:ln>
        </p:spPr>
        <p:style>
          <a:lnRef idx="1">
            <a:schemeClr val="accent1"/>
          </a:lnRef>
          <a:fillRef idx="0">
            <a:schemeClr val="accent1"/>
          </a:fillRef>
          <a:effectRef idx="0">
            <a:schemeClr val="accent1"/>
          </a:effectRef>
          <a:fontRef idx="minor">
            <a:schemeClr val="tx1"/>
          </a:fontRef>
        </p:style>
      </p:cxnSp>
      <p:sp>
        <p:nvSpPr>
          <p:cNvPr id="11" name="Freeform 11"/>
          <p:cNvSpPr/>
          <p:nvPr/>
        </p:nvSpPr>
        <p:spPr>
          <a:xfrm>
            <a:off x="618803" y="8863050"/>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12" name="Group 12"/>
          <p:cNvGrpSpPr/>
          <p:nvPr/>
        </p:nvGrpSpPr>
        <p:grpSpPr>
          <a:xfrm>
            <a:off x="1243012" y="-1794853"/>
            <a:ext cx="3086100" cy="308610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TextBox 14"/>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15" name="Group 15"/>
          <p:cNvGrpSpPr/>
          <p:nvPr/>
        </p:nvGrpSpPr>
        <p:grpSpPr>
          <a:xfrm>
            <a:off x="-1343025" y="6690703"/>
            <a:ext cx="3086100" cy="30861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DDD1C2"/>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TextBox 17"/>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28" name="individual">
            <a:extLst>
              <a:ext uri="{FF2B5EF4-FFF2-40B4-BE49-F238E27FC236}">
                <a16:creationId xmlns:a16="http://schemas.microsoft.com/office/drawing/2014/main" id="{A9C227B7-845C-4E03-AD90-3FDB2862C6FE}"/>
              </a:ext>
            </a:extLst>
          </p:cNvPr>
          <p:cNvSpPr txBox="1"/>
          <p:nvPr/>
        </p:nvSpPr>
        <p:spPr>
          <a:xfrm>
            <a:off x="17188991" y="5237162"/>
            <a:ext cx="357918" cy="4894259"/>
          </a:xfrm>
          <a:prstGeom prst="rect">
            <a:avLst/>
          </a:prstGeom>
        </p:spPr>
        <p:txBody>
          <a:bodyPr vert="wordArtVert"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INDIVIDUAL</a:t>
            </a:r>
          </a:p>
        </p:txBody>
      </p:sp>
      <p:sp>
        <p:nvSpPr>
          <p:cNvPr id="27" name="grupo">
            <a:extLst>
              <a:ext uri="{FF2B5EF4-FFF2-40B4-BE49-F238E27FC236}">
                <a16:creationId xmlns:a16="http://schemas.microsoft.com/office/drawing/2014/main" id="{B0AD9811-3908-EA7D-222F-3297932F0019}"/>
              </a:ext>
            </a:extLst>
          </p:cNvPr>
          <p:cNvSpPr txBox="1"/>
          <p:nvPr/>
        </p:nvSpPr>
        <p:spPr>
          <a:xfrm>
            <a:off x="17153244" y="1333500"/>
            <a:ext cx="429413" cy="3882531"/>
          </a:xfrm>
          <a:prstGeom prst="rect">
            <a:avLst/>
          </a:prstGeom>
        </p:spPr>
        <p:txBody>
          <a:bodyPr vert="wordArtVert"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GRUPO</a:t>
            </a:r>
          </a:p>
        </p:txBody>
      </p:sp>
      <p:sp>
        <p:nvSpPr>
          <p:cNvPr id="26" name="duracao">
            <a:extLst>
              <a:ext uri="{FF2B5EF4-FFF2-40B4-BE49-F238E27FC236}">
                <a16:creationId xmlns:a16="http://schemas.microsoft.com/office/drawing/2014/main" id="{9F347AF6-B78B-D8A6-9B0B-304E0F182F86}"/>
              </a:ext>
            </a:extLst>
          </p:cNvPr>
          <p:cNvSpPr txBox="1"/>
          <p:nvPr/>
        </p:nvSpPr>
        <p:spPr>
          <a:xfrm>
            <a:off x="15216132" y="579121"/>
            <a:ext cx="1972860" cy="307777"/>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DURAÇÃO</a:t>
            </a:r>
          </a:p>
        </p:txBody>
      </p:sp>
      <p:sp>
        <p:nvSpPr>
          <p:cNvPr id="25" name="material">
            <a:extLst>
              <a:ext uri="{FF2B5EF4-FFF2-40B4-BE49-F238E27FC236}">
                <a16:creationId xmlns:a16="http://schemas.microsoft.com/office/drawing/2014/main" id="{A542FA0A-2768-E460-60D7-D5F2AE955173}"/>
              </a:ext>
            </a:extLst>
          </p:cNvPr>
          <p:cNvSpPr txBox="1"/>
          <p:nvPr/>
        </p:nvSpPr>
        <p:spPr>
          <a:xfrm>
            <a:off x="11614786" y="574477"/>
            <a:ext cx="3435874" cy="307777"/>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MATERIAL</a:t>
            </a:r>
          </a:p>
        </p:txBody>
      </p:sp>
      <p:sp>
        <p:nvSpPr>
          <p:cNvPr id="24" name="atividade">
            <a:extLst>
              <a:ext uri="{FF2B5EF4-FFF2-40B4-BE49-F238E27FC236}">
                <a16:creationId xmlns:a16="http://schemas.microsoft.com/office/drawing/2014/main" id="{BBBC928B-EDE1-7878-9F0B-FEE7D3185CDA}"/>
              </a:ext>
            </a:extLst>
          </p:cNvPr>
          <p:cNvSpPr txBox="1"/>
          <p:nvPr/>
        </p:nvSpPr>
        <p:spPr>
          <a:xfrm>
            <a:off x="8178912" y="266700"/>
            <a:ext cx="3435874" cy="615553"/>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ATIVIDADES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ESTRATÉGIAS</a:t>
            </a:r>
          </a:p>
        </p:txBody>
      </p:sp>
      <p:sp>
        <p:nvSpPr>
          <p:cNvPr id="23" name="objectivo">
            <a:extLst>
              <a:ext uri="{FF2B5EF4-FFF2-40B4-BE49-F238E27FC236}">
                <a16:creationId xmlns:a16="http://schemas.microsoft.com/office/drawing/2014/main" id="{C090B29E-1630-032E-4FA4-E39EA9BABE95}"/>
              </a:ext>
            </a:extLst>
          </p:cNvPr>
          <p:cNvSpPr txBox="1"/>
          <p:nvPr/>
        </p:nvSpPr>
        <p:spPr>
          <a:xfrm>
            <a:off x="5007177" y="523506"/>
            <a:ext cx="3171735" cy="307777"/>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OBJETIVOS</a:t>
            </a:r>
          </a:p>
        </p:txBody>
      </p:sp>
      <p:cxnSp>
        <p:nvCxnSpPr>
          <p:cNvPr id="33" name="splitter">
            <a:extLst>
              <a:ext uri="{FF2B5EF4-FFF2-40B4-BE49-F238E27FC236}">
                <a16:creationId xmlns:a16="http://schemas.microsoft.com/office/drawing/2014/main" id="{20F4722E-B3EE-B81D-9527-B2868EACF5E7}"/>
              </a:ext>
            </a:extLst>
          </p:cNvPr>
          <p:cNvCxnSpPr>
            <a:cxnSpLocks/>
          </p:cNvCxnSpPr>
          <p:nvPr/>
        </p:nvCxnSpPr>
        <p:spPr>
          <a:xfrm>
            <a:off x="3474843" y="5524500"/>
            <a:ext cx="14051157" cy="0"/>
          </a:xfrm>
          <a:prstGeom prst="line">
            <a:avLst/>
          </a:prstGeom>
          <a:ln w="57150">
            <a:solidFill>
              <a:srgbClr val="97745A"/>
            </a:solidFill>
          </a:ln>
        </p:spPr>
        <p:style>
          <a:lnRef idx="1">
            <a:schemeClr val="accent1"/>
          </a:lnRef>
          <a:fillRef idx="0">
            <a:schemeClr val="accent1"/>
          </a:fillRef>
          <a:effectRef idx="0">
            <a:schemeClr val="accent1"/>
          </a:effectRef>
          <a:fontRef idx="minor">
            <a:schemeClr val="tx1"/>
          </a:fontRef>
        </p:style>
      </p:cxnSp>
      <p:sp>
        <p:nvSpPr>
          <p:cNvPr id="7" name="!!clip_box">
            <a:extLst>
              <a:ext uri="{FF2B5EF4-FFF2-40B4-BE49-F238E27FC236}">
                <a16:creationId xmlns:a16="http://schemas.microsoft.com/office/drawing/2014/main" id="{139DF7DF-3B1F-3B0C-5C01-75768A02E7ED}"/>
              </a:ext>
            </a:extLst>
          </p:cNvPr>
          <p:cNvSpPr/>
          <p:nvPr/>
        </p:nvSpPr>
        <p:spPr>
          <a:xfrm rot="17261969">
            <a:off x="-2580028" y="2037161"/>
            <a:ext cx="6394063" cy="6393212"/>
          </a:xfrm>
          <a:prstGeom prst="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4" name="rumo_futuro" descr="A group of men walking on a road&#10;&#10;Description automatically generated">
            <a:extLst>
              <a:ext uri="{FF2B5EF4-FFF2-40B4-BE49-F238E27FC236}">
                <a16:creationId xmlns:a16="http://schemas.microsoft.com/office/drawing/2014/main" id="{F8EF34DF-1421-85E4-EA38-3E3039258B59}"/>
              </a:ext>
            </a:extLst>
          </p:cNvPr>
          <p:cNvPicPr preferRelativeResize="0">
            <a:picLocks/>
          </p:cNvPicPr>
          <p:nvPr/>
        </p:nvPicPr>
        <p:blipFill rotWithShape="1">
          <a:blip r:embed="rId5" cstate="print">
            <a:extLst>
              <a:ext uri="{28A0092B-C50C-407E-A947-70E740481C1C}">
                <a14:useLocalDpi xmlns:a14="http://schemas.microsoft.com/office/drawing/2010/main" val="0"/>
              </a:ext>
            </a:extLst>
          </a:blip>
          <a:srcRect l="20503" t="2918" r="37371" b="1521"/>
          <a:stretch/>
        </p:blipFill>
        <p:spPr>
          <a:xfrm rot="12671591">
            <a:off x="-2139038" y="2030840"/>
            <a:ext cx="1613896" cy="3661191"/>
          </a:xfrm>
          <a:custGeom>
            <a:avLst/>
            <a:gdLst>
              <a:gd name="connsiteX0" fmla="*/ 1158466 w 1645690"/>
              <a:gd name="connsiteY0" fmla="*/ 0 h 3733317"/>
              <a:gd name="connsiteX1" fmla="*/ 900744 w 1645690"/>
              <a:gd name="connsiteY1" fmla="*/ 3733317 h 3733317"/>
              <a:gd name="connsiteX2" fmla="*/ 0 w 1645690"/>
              <a:gd name="connsiteY2" fmla="*/ 2989405 h 3733317"/>
              <a:gd name="connsiteX3" fmla="*/ 105938 w 1645690"/>
              <a:gd name="connsiteY3" fmla="*/ 2852667 h 3733317"/>
              <a:gd name="connsiteX4" fmla="*/ 163375 w 1645690"/>
              <a:gd name="connsiteY4" fmla="*/ 628965 h 37333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690" h="3733317">
                <a:moveTo>
                  <a:pt x="1158466" y="0"/>
                </a:moveTo>
                <a:cubicBezTo>
                  <a:pt x="1893006" y="1162123"/>
                  <a:pt x="1788960" y="2669319"/>
                  <a:pt x="900744" y="3733317"/>
                </a:cubicBezTo>
                <a:lnTo>
                  <a:pt x="0" y="2989405"/>
                </a:lnTo>
                <a:lnTo>
                  <a:pt x="105938" y="2852667"/>
                </a:lnTo>
                <a:cubicBezTo>
                  <a:pt x="557479" y="2206877"/>
                  <a:pt x="607479" y="1331586"/>
                  <a:pt x="163375" y="628965"/>
                </a:cubicBezTo>
                <a:close/>
              </a:path>
            </a:pathLst>
          </a:custGeom>
          <a:ln w="9525" cap="sq" cmpd="sng">
            <a:solidFill>
              <a:srgbClr val="996633"/>
            </a:solidFill>
            <a:prstDash val="solid"/>
            <a:extLst>
              <a:ext uri="{C807C97D-BFC1-408E-A445-0C87EB9F89A2}">
                <ask:lineSketchStyleProps xmlns:ask="http://schemas.microsoft.com/office/drawing/2018/sketchyshapes" sd="1219033472">
                  <a:custGeom>
                    <a:avLst/>
                    <a:gdLst>
                      <a:gd name="connsiteX0" fmla="*/ 1597823 w 2269831"/>
                      <a:gd name="connsiteY0" fmla="*/ 0 h 5149207"/>
                      <a:gd name="connsiteX1" fmla="*/ 1242358 w 2269831"/>
                      <a:gd name="connsiteY1" fmla="*/ 5149207 h 5149207"/>
                      <a:gd name="connsiteX2" fmla="*/ 840662 w 2269831"/>
                      <a:gd name="connsiteY2" fmla="*/ 4817452 h 5149207"/>
                      <a:gd name="connsiteX3" fmla="*/ 438966 w 2269831"/>
                      <a:gd name="connsiteY3" fmla="*/ 4485697 h 5149207"/>
                      <a:gd name="connsiteX4" fmla="*/ 0 w 2269831"/>
                      <a:gd name="connsiteY4" fmla="*/ 4123160 h 5149207"/>
                      <a:gd name="connsiteX5" fmla="*/ 146115 w 2269831"/>
                      <a:gd name="connsiteY5" fmla="*/ 3934563 h 5149207"/>
                      <a:gd name="connsiteX6" fmla="*/ 225336 w 2269831"/>
                      <a:gd name="connsiteY6" fmla="*/ 867504 h 5149207"/>
                      <a:gd name="connsiteX7" fmla="*/ 641657 w 2269831"/>
                      <a:gd name="connsiteY7" fmla="*/ 604361 h 5149207"/>
                      <a:gd name="connsiteX8" fmla="*/ 1071703 w 2269831"/>
                      <a:gd name="connsiteY8" fmla="*/ 332543 h 5149207"/>
                      <a:gd name="connsiteX9" fmla="*/ 1597823 w 2269831"/>
                      <a:gd name="connsiteY9" fmla="*/ 0 h 5149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69831" h="5149207" fill="none" extrusionOk="0">
                        <a:moveTo>
                          <a:pt x="1597823" y="0"/>
                        </a:moveTo>
                        <a:cubicBezTo>
                          <a:pt x="2646685" y="1504854"/>
                          <a:pt x="2620103" y="4155908"/>
                          <a:pt x="1242358" y="5149207"/>
                        </a:cubicBezTo>
                        <a:cubicBezTo>
                          <a:pt x="1076550" y="5068383"/>
                          <a:pt x="979025" y="4884912"/>
                          <a:pt x="840662" y="4817452"/>
                        </a:cubicBezTo>
                        <a:cubicBezTo>
                          <a:pt x="702299" y="4749992"/>
                          <a:pt x="589979" y="4607390"/>
                          <a:pt x="438966" y="4485697"/>
                        </a:cubicBezTo>
                        <a:cubicBezTo>
                          <a:pt x="287953" y="4364004"/>
                          <a:pt x="124789" y="4182560"/>
                          <a:pt x="0" y="4123160"/>
                        </a:cubicBezTo>
                        <a:cubicBezTo>
                          <a:pt x="44685" y="4055732"/>
                          <a:pt x="101251" y="4036088"/>
                          <a:pt x="146115" y="3934563"/>
                        </a:cubicBezTo>
                        <a:cubicBezTo>
                          <a:pt x="751975" y="3107594"/>
                          <a:pt x="818623" y="1778699"/>
                          <a:pt x="225336" y="867504"/>
                        </a:cubicBezTo>
                        <a:cubicBezTo>
                          <a:pt x="405953" y="699342"/>
                          <a:pt x="478152" y="769345"/>
                          <a:pt x="641657" y="604361"/>
                        </a:cubicBezTo>
                        <a:cubicBezTo>
                          <a:pt x="805162" y="439377"/>
                          <a:pt x="973115" y="454970"/>
                          <a:pt x="1071703" y="332543"/>
                        </a:cubicBezTo>
                        <a:cubicBezTo>
                          <a:pt x="1170291" y="210116"/>
                          <a:pt x="1451067" y="121083"/>
                          <a:pt x="1597823" y="0"/>
                        </a:cubicBezTo>
                        <a:close/>
                      </a:path>
                      <a:path w="2269831" h="5149207" stroke="0" extrusionOk="0">
                        <a:moveTo>
                          <a:pt x="1597823" y="0"/>
                        </a:moveTo>
                        <a:cubicBezTo>
                          <a:pt x="2328153" y="1428436"/>
                          <a:pt x="2046869" y="3839525"/>
                          <a:pt x="1242358" y="5149207"/>
                        </a:cubicBezTo>
                        <a:cubicBezTo>
                          <a:pt x="998806" y="5017230"/>
                          <a:pt x="963613" y="4836269"/>
                          <a:pt x="803392" y="4786670"/>
                        </a:cubicBezTo>
                        <a:cubicBezTo>
                          <a:pt x="643171" y="4737071"/>
                          <a:pt x="583726" y="4531889"/>
                          <a:pt x="401696" y="4454915"/>
                        </a:cubicBezTo>
                        <a:cubicBezTo>
                          <a:pt x="219666" y="4377941"/>
                          <a:pt x="190101" y="4205103"/>
                          <a:pt x="0" y="4123160"/>
                        </a:cubicBezTo>
                        <a:cubicBezTo>
                          <a:pt x="49909" y="4030746"/>
                          <a:pt x="106392" y="3987229"/>
                          <a:pt x="146115" y="3934563"/>
                        </a:cubicBezTo>
                        <a:cubicBezTo>
                          <a:pt x="654347" y="3026309"/>
                          <a:pt x="614469" y="2046931"/>
                          <a:pt x="225336" y="867504"/>
                        </a:cubicBezTo>
                        <a:cubicBezTo>
                          <a:pt x="321223" y="758340"/>
                          <a:pt x="497617" y="696651"/>
                          <a:pt x="655382" y="595686"/>
                        </a:cubicBezTo>
                        <a:cubicBezTo>
                          <a:pt x="813147" y="494721"/>
                          <a:pt x="926335" y="443827"/>
                          <a:pt x="1112878" y="306518"/>
                        </a:cubicBezTo>
                        <a:cubicBezTo>
                          <a:pt x="1299421" y="169209"/>
                          <a:pt x="1492990" y="83147"/>
                          <a:pt x="1597823" y="0"/>
                        </a:cubicBezTo>
                        <a:close/>
                      </a:path>
                    </a:pathLst>
                  </a:custGeom>
                  <ask:type>
                    <ask:lineSketchNone/>
                  </ask:type>
                </ask:lineSketchStyleProps>
              </a:ext>
            </a:extLst>
          </a:ln>
        </p:spPr>
      </p:pic>
      <p:pic>
        <p:nvPicPr>
          <p:cNvPr id="10" name="sou_capaz" descr="Two men sitting on a bench&#10;&#10;Description automatically generated">
            <a:extLst>
              <a:ext uri="{FF2B5EF4-FFF2-40B4-BE49-F238E27FC236}">
                <a16:creationId xmlns:a16="http://schemas.microsoft.com/office/drawing/2014/main" id="{D07ECCEF-3564-91ED-8B06-7EF67A0BBA2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658" t="1041" r="32823" b="-287"/>
          <a:stretch/>
        </p:blipFill>
        <p:spPr>
          <a:xfrm rot="8540422">
            <a:off x="-2083876" y="4853761"/>
            <a:ext cx="1535196" cy="3669849"/>
          </a:xfrm>
          <a:custGeom>
            <a:avLst/>
            <a:gdLst>
              <a:gd name="connsiteX0" fmla="*/ 966012 w 1565439"/>
              <a:gd name="connsiteY0" fmla="*/ 0 h 3742147"/>
              <a:gd name="connsiteX1" fmla="*/ 945602 w 1565439"/>
              <a:gd name="connsiteY1" fmla="*/ 3742147 h 3742147"/>
              <a:gd name="connsiteX2" fmla="*/ 0 w 1565439"/>
              <a:gd name="connsiteY2" fmla="*/ 3040977 h 3742147"/>
              <a:gd name="connsiteX3" fmla="*/ 107963 w 1565439"/>
              <a:gd name="connsiteY3" fmla="*/ 819155 h 3742147"/>
              <a:gd name="connsiteX4" fmla="*/ 12479 w 1565439"/>
              <a:gd name="connsiteY4" fmla="*/ 674922 h 3742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5439" h="3742147">
                <a:moveTo>
                  <a:pt x="966012" y="0"/>
                </a:moveTo>
                <a:cubicBezTo>
                  <a:pt x="1772707" y="1127059"/>
                  <a:pt x="1764467" y="2637821"/>
                  <a:pt x="945602" y="3742147"/>
                </a:cubicBezTo>
                <a:lnTo>
                  <a:pt x="0" y="3040977"/>
                </a:lnTo>
                <a:cubicBezTo>
                  <a:pt x="495087" y="2373299"/>
                  <a:pt x="510267" y="1496713"/>
                  <a:pt x="107963" y="819155"/>
                </a:cubicBezTo>
                <a:lnTo>
                  <a:pt x="12479" y="674922"/>
                </a:lnTo>
                <a:close/>
              </a:path>
            </a:pathLst>
          </a:custGeom>
          <a:ln w="9525" cap="sq" cmpd="sng">
            <a:solidFill>
              <a:srgbClr val="996633"/>
            </a:solidFill>
            <a:prstDash val="solid"/>
            <a:extLst>
              <a:ext uri="{C807C97D-BFC1-408E-A445-0C87EB9F89A2}">
                <ask:lineSketchStyleProps xmlns:ask="http://schemas.microsoft.com/office/drawing/2018/sketchyshapes" sd="1670402538">
                  <a:custGeom>
                    <a:avLst/>
                    <a:gdLst>
                      <a:gd name="connsiteX0" fmla="*/ 1332379 w 2159144"/>
                      <a:gd name="connsiteY0" fmla="*/ 0 h 5161385"/>
                      <a:gd name="connsiteX1" fmla="*/ 1304228 w 2159144"/>
                      <a:gd name="connsiteY1" fmla="*/ 5161385 h 5161385"/>
                      <a:gd name="connsiteX2" fmla="*/ 882528 w 2159144"/>
                      <a:gd name="connsiteY2" fmla="*/ 4848691 h 5161385"/>
                      <a:gd name="connsiteX3" fmla="*/ 434743 w 2159144"/>
                      <a:gd name="connsiteY3" fmla="*/ 4516655 h 5161385"/>
                      <a:gd name="connsiteX4" fmla="*/ 0 w 2159144"/>
                      <a:gd name="connsiteY4" fmla="*/ 4194290 h 5161385"/>
                      <a:gd name="connsiteX5" fmla="*/ 148908 w 2159144"/>
                      <a:gd name="connsiteY5" fmla="*/ 1129825 h 5161385"/>
                      <a:gd name="connsiteX6" fmla="*/ 17211 w 2159144"/>
                      <a:gd name="connsiteY6" fmla="*/ 930891 h 5161385"/>
                      <a:gd name="connsiteX7" fmla="*/ 455600 w 2159144"/>
                      <a:gd name="connsiteY7" fmla="*/ 620594 h 5161385"/>
                      <a:gd name="connsiteX8" fmla="*/ 907141 w 2159144"/>
                      <a:gd name="connsiteY8" fmla="*/ 300988 h 5161385"/>
                      <a:gd name="connsiteX9" fmla="*/ 1332379 w 2159144"/>
                      <a:gd name="connsiteY9" fmla="*/ 0 h 5161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9144" h="5161385" fill="none" extrusionOk="0">
                        <a:moveTo>
                          <a:pt x="1332379" y="0"/>
                        </a:moveTo>
                        <a:cubicBezTo>
                          <a:pt x="2276772" y="2089535"/>
                          <a:pt x="2310500" y="3596152"/>
                          <a:pt x="1304228" y="5161385"/>
                        </a:cubicBezTo>
                        <a:cubicBezTo>
                          <a:pt x="1182044" y="5102468"/>
                          <a:pt x="1095351" y="4948426"/>
                          <a:pt x="882528" y="4848691"/>
                        </a:cubicBezTo>
                        <a:cubicBezTo>
                          <a:pt x="669705" y="4748956"/>
                          <a:pt x="579417" y="4593834"/>
                          <a:pt x="434743" y="4516655"/>
                        </a:cubicBezTo>
                        <a:cubicBezTo>
                          <a:pt x="290069" y="4439476"/>
                          <a:pt x="232201" y="4332163"/>
                          <a:pt x="0" y="4194290"/>
                        </a:cubicBezTo>
                        <a:cubicBezTo>
                          <a:pt x="517359" y="3299553"/>
                          <a:pt x="815778" y="2220767"/>
                          <a:pt x="148908" y="1129825"/>
                        </a:cubicBezTo>
                        <a:cubicBezTo>
                          <a:pt x="74022" y="1058393"/>
                          <a:pt x="83019" y="998188"/>
                          <a:pt x="17211" y="930891"/>
                        </a:cubicBezTo>
                        <a:cubicBezTo>
                          <a:pt x="193853" y="789455"/>
                          <a:pt x="352171" y="702406"/>
                          <a:pt x="455600" y="620594"/>
                        </a:cubicBezTo>
                        <a:cubicBezTo>
                          <a:pt x="559029" y="538782"/>
                          <a:pt x="786989" y="424277"/>
                          <a:pt x="907141" y="300988"/>
                        </a:cubicBezTo>
                        <a:cubicBezTo>
                          <a:pt x="1027293" y="177699"/>
                          <a:pt x="1212949" y="100976"/>
                          <a:pt x="1332379" y="0"/>
                        </a:cubicBezTo>
                        <a:close/>
                      </a:path>
                      <a:path w="2159144" h="5161385" stroke="0" extrusionOk="0">
                        <a:moveTo>
                          <a:pt x="1332379" y="0"/>
                        </a:moveTo>
                        <a:cubicBezTo>
                          <a:pt x="2273821" y="1560847"/>
                          <a:pt x="2718264" y="3704114"/>
                          <a:pt x="1304228" y="5161385"/>
                        </a:cubicBezTo>
                        <a:cubicBezTo>
                          <a:pt x="1159708" y="5110807"/>
                          <a:pt x="1068975" y="4961709"/>
                          <a:pt x="882528" y="4848691"/>
                        </a:cubicBezTo>
                        <a:cubicBezTo>
                          <a:pt x="696081" y="4735673"/>
                          <a:pt x="694064" y="4650866"/>
                          <a:pt x="486912" y="4555339"/>
                        </a:cubicBezTo>
                        <a:cubicBezTo>
                          <a:pt x="279760" y="4459812"/>
                          <a:pt x="237657" y="4362961"/>
                          <a:pt x="0" y="4194290"/>
                        </a:cubicBezTo>
                        <a:cubicBezTo>
                          <a:pt x="550575" y="3339062"/>
                          <a:pt x="819684" y="2140958"/>
                          <a:pt x="148908" y="1129825"/>
                        </a:cubicBezTo>
                        <a:cubicBezTo>
                          <a:pt x="97114" y="1074727"/>
                          <a:pt x="72575" y="990366"/>
                          <a:pt x="17211" y="930891"/>
                        </a:cubicBezTo>
                        <a:cubicBezTo>
                          <a:pt x="146727" y="780492"/>
                          <a:pt x="315143" y="731647"/>
                          <a:pt x="442449" y="629903"/>
                        </a:cubicBezTo>
                        <a:cubicBezTo>
                          <a:pt x="569755" y="528159"/>
                          <a:pt x="776368" y="436782"/>
                          <a:pt x="867686" y="328915"/>
                        </a:cubicBezTo>
                        <a:cubicBezTo>
                          <a:pt x="959004" y="221048"/>
                          <a:pt x="1243325" y="146246"/>
                          <a:pt x="1332379" y="0"/>
                        </a:cubicBezTo>
                        <a:close/>
                      </a:path>
                    </a:pathLst>
                  </a:custGeom>
                  <ask:type>
                    <ask:lineSketchNone/>
                  </ask:type>
                </ask:lineSketchStyleProps>
              </a:ext>
            </a:extLst>
          </a:ln>
        </p:spPr>
      </p:pic>
      <p:pic>
        <p:nvPicPr>
          <p:cNvPr id="19" name="proposito" descr="A group of men smiling&#10;&#10;Description automatically generated">
            <a:extLst>
              <a:ext uri="{FF2B5EF4-FFF2-40B4-BE49-F238E27FC236}">
                <a16:creationId xmlns:a16="http://schemas.microsoft.com/office/drawing/2014/main" id="{41AF46A1-81CD-EC2B-45EE-4008E3BD702D}"/>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6847" t="3334" r="32873" b="213"/>
          <a:stretch/>
        </p:blipFill>
        <p:spPr>
          <a:xfrm rot="4209684">
            <a:off x="645322" y="5660209"/>
            <a:ext cx="1540062" cy="3687865"/>
          </a:xfrm>
          <a:custGeom>
            <a:avLst/>
            <a:gdLst>
              <a:gd name="connsiteX0" fmla="*/ 992555 w 1570402"/>
              <a:gd name="connsiteY0" fmla="*/ 0 h 3760516"/>
              <a:gd name="connsiteX1" fmla="*/ 934360 w 1570402"/>
              <a:gd name="connsiteY1" fmla="*/ 3760516 h 3760516"/>
              <a:gd name="connsiteX2" fmla="*/ 0 w 1570402"/>
              <a:gd name="connsiteY2" fmla="*/ 3059293 h 3760516"/>
              <a:gd name="connsiteX3" fmla="*/ 15568 w 1570402"/>
              <a:gd name="connsiteY3" fmla="*/ 3039841 h 3760516"/>
              <a:gd name="connsiteX4" fmla="*/ 294409 w 1570402"/>
              <a:gd name="connsiteY4" fmla="*/ 2498618 h 3760516"/>
              <a:gd name="connsiteX5" fmla="*/ 104717 w 1570402"/>
              <a:gd name="connsiteY5" fmla="*/ 784424 h 3760516"/>
              <a:gd name="connsiteX6" fmla="*/ 35581 w 1570402"/>
              <a:gd name="connsiteY6" fmla="*/ 682802 h 3760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402" h="3760516">
                <a:moveTo>
                  <a:pt x="992555" y="0"/>
                </a:moveTo>
                <a:cubicBezTo>
                  <a:pt x="1783948" y="1129421"/>
                  <a:pt x="1760455" y="2647600"/>
                  <a:pt x="934360" y="3760516"/>
                </a:cubicBezTo>
                <a:lnTo>
                  <a:pt x="0" y="3059293"/>
                </a:lnTo>
                <a:lnTo>
                  <a:pt x="15568" y="3039841"/>
                </a:lnTo>
                <a:cubicBezTo>
                  <a:pt x="132189" y="2878548"/>
                  <a:pt x="227060" y="2697180"/>
                  <a:pt x="294409" y="2498618"/>
                </a:cubicBezTo>
                <a:cubicBezTo>
                  <a:pt x="496457" y="1902931"/>
                  <a:pt x="407780" y="1279375"/>
                  <a:pt x="104717" y="784424"/>
                </a:cubicBezTo>
                <a:lnTo>
                  <a:pt x="35581" y="682802"/>
                </a:lnTo>
                <a:close/>
              </a:path>
            </a:pathLst>
          </a:custGeom>
          <a:ln w="9525" cap="sq" cmpd="sng">
            <a:solidFill>
              <a:srgbClr val="996633"/>
            </a:solidFill>
            <a:prstDash val="solid"/>
            <a:extLst>
              <a:ext uri="{C807C97D-BFC1-408E-A445-0C87EB9F89A2}">
                <ask:lineSketchStyleProps xmlns:ask="http://schemas.microsoft.com/office/drawing/2018/sketchyshapes" sd="1927782525">
                  <a:custGeom>
                    <a:avLst/>
                    <a:gdLst>
                      <a:gd name="connsiteX0" fmla="*/ 1368989 w 2165989"/>
                      <a:gd name="connsiteY0" fmla="*/ 0 h 5186721"/>
                      <a:gd name="connsiteX1" fmla="*/ 1288723 w 2165989"/>
                      <a:gd name="connsiteY1" fmla="*/ 5186721 h 5186721"/>
                      <a:gd name="connsiteX2" fmla="*/ 846261 w 2165989"/>
                      <a:gd name="connsiteY2" fmla="*/ 4854660 h 5186721"/>
                      <a:gd name="connsiteX3" fmla="*/ 403800 w 2165989"/>
                      <a:gd name="connsiteY3" fmla="*/ 4522599 h 5186721"/>
                      <a:gd name="connsiteX4" fmla="*/ 0 w 2165989"/>
                      <a:gd name="connsiteY4" fmla="*/ 4219553 h 5186721"/>
                      <a:gd name="connsiteX5" fmla="*/ 21472 w 2165989"/>
                      <a:gd name="connsiteY5" fmla="*/ 4192724 h 5186721"/>
                      <a:gd name="connsiteX6" fmla="*/ 406065 w 2165989"/>
                      <a:gd name="connsiteY6" fmla="*/ 3446238 h 5186721"/>
                      <a:gd name="connsiteX7" fmla="*/ 144431 w 2165989"/>
                      <a:gd name="connsiteY7" fmla="*/ 1081922 h 5186721"/>
                      <a:gd name="connsiteX8" fmla="*/ 49075 w 2165989"/>
                      <a:gd name="connsiteY8" fmla="*/ 941759 h 5186721"/>
                      <a:gd name="connsiteX9" fmla="*/ 449449 w 2165989"/>
                      <a:gd name="connsiteY9" fmla="*/ 656092 h 5186721"/>
                      <a:gd name="connsiteX10" fmla="*/ 863022 w 2165989"/>
                      <a:gd name="connsiteY10" fmla="*/ 361008 h 5186721"/>
                      <a:gd name="connsiteX11" fmla="*/ 1368989 w 2165989"/>
                      <a:gd name="connsiteY11" fmla="*/ 0 h 5186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5989" h="5186721" fill="none" extrusionOk="0">
                        <a:moveTo>
                          <a:pt x="1368989" y="0"/>
                        </a:moveTo>
                        <a:cubicBezTo>
                          <a:pt x="2607287" y="1567033"/>
                          <a:pt x="2631399" y="3399292"/>
                          <a:pt x="1288723" y="5186721"/>
                        </a:cubicBezTo>
                        <a:cubicBezTo>
                          <a:pt x="1065671" y="5088301"/>
                          <a:pt x="1100389" y="4964059"/>
                          <a:pt x="846261" y="4854660"/>
                        </a:cubicBezTo>
                        <a:cubicBezTo>
                          <a:pt x="592133" y="4745261"/>
                          <a:pt x="618498" y="4635872"/>
                          <a:pt x="403800" y="4522599"/>
                        </a:cubicBezTo>
                        <a:cubicBezTo>
                          <a:pt x="189102" y="4409326"/>
                          <a:pt x="149596" y="4310851"/>
                          <a:pt x="0" y="4219553"/>
                        </a:cubicBezTo>
                        <a:cubicBezTo>
                          <a:pt x="10292" y="4206665"/>
                          <a:pt x="16126" y="4203417"/>
                          <a:pt x="21472" y="4192724"/>
                        </a:cubicBezTo>
                        <a:cubicBezTo>
                          <a:pt x="255738" y="3936190"/>
                          <a:pt x="345512" y="3691394"/>
                          <a:pt x="406065" y="3446238"/>
                        </a:cubicBezTo>
                        <a:cubicBezTo>
                          <a:pt x="496593" y="2684060"/>
                          <a:pt x="625522" y="1847090"/>
                          <a:pt x="144431" y="1081922"/>
                        </a:cubicBezTo>
                        <a:cubicBezTo>
                          <a:pt x="89316" y="1019451"/>
                          <a:pt x="98273" y="984479"/>
                          <a:pt x="49075" y="941759"/>
                        </a:cubicBezTo>
                        <a:cubicBezTo>
                          <a:pt x="138150" y="865845"/>
                          <a:pt x="282181" y="804277"/>
                          <a:pt x="449449" y="656092"/>
                        </a:cubicBezTo>
                        <a:cubicBezTo>
                          <a:pt x="616717" y="507907"/>
                          <a:pt x="687482" y="516193"/>
                          <a:pt x="863022" y="361008"/>
                        </a:cubicBezTo>
                        <a:cubicBezTo>
                          <a:pt x="1038561" y="205823"/>
                          <a:pt x="1177699" y="184060"/>
                          <a:pt x="1368989" y="0"/>
                        </a:cubicBezTo>
                        <a:close/>
                      </a:path>
                      <a:path w="2165989" h="5186721" stroke="0" extrusionOk="0">
                        <a:moveTo>
                          <a:pt x="1368989" y="0"/>
                        </a:moveTo>
                        <a:cubicBezTo>
                          <a:pt x="2677455" y="1605025"/>
                          <a:pt x="2420264" y="3956902"/>
                          <a:pt x="1288723" y="5186721"/>
                        </a:cubicBezTo>
                        <a:cubicBezTo>
                          <a:pt x="1126003" y="5069533"/>
                          <a:pt x="1006382" y="4921309"/>
                          <a:pt x="884923" y="4883675"/>
                        </a:cubicBezTo>
                        <a:cubicBezTo>
                          <a:pt x="763464" y="4846041"/>
                          <a:pt x="677803" y="4664218"/>
                          <a:pt x="429574" y="4541942"/>
                        </a:cubicBezTo>
                        <a:cubicBezTo>
                          <a:pt x="181345" y="4419666"/>
                          <a:pt x="209538" y="4334954"/>
                          <a:pt x="0" y="4219553"/>
                        </a:cubicBezTo>
                        <a:cubicBezTo>
                          <a:pt x="4536" y="4213312"/>
                          <a:pt x="17283" y="4198450"/>
                          <a:pt x="21472" y="4192724"/>
                        </a:cubicBezTo>
                        <a:cubicBezTo>
                          <a:pt x="184340" y="3951611"/>
                          <a:pt x="271170" y="3652862"/>
                          <a:pt x="406065" y="3446238"/>
                        </a:cubicBezTo>
                        <a:cubicBezTo>
                          <a:pt x="790897" y="2725754"/>
                          <a:pt x="645991" y="1562419"/>
                          <a:pt x="144431" y="1081922"/>
                        </a:cubicBezTo>
                        <a:cubicBezTo>
                          <a:pt x="84029" y="1022680"/>
                          <a:pt x="89315" y="969186"/>
                          <a:pt x="49075" y="941759"/>
                        </a:cubicBezTo>
                        <a:cubicBezTo>
                          <a:pt x="128063" y="847936"/>
                          <a:pt x="413573" y="728338"/>
                          <a:pt x="489046" y="627839"/>
                        </a:cubicBezTo>
                        <a:cubicBezTo>
                          <a:pt x="564519" y="527340"/>
                          <a:pt x="759248" y="504073"/>
                          <a:pt x="889420" y="342172"/>
                        </a:cubicBezTo>
                        <a:cubicBezTo>
                          <a:pt x="1019592" y="180271"/>
                          <a:pt x="1233727" y="111911"/>
                          <a:pt x="1368989" y="0"/>
                        </a:cubicBezTo>
                        <a:close/>
                      </a:path>
                    </a:pathLst>
                  </a:custGeom>
                  <ask:type>
                    <ask:lineSketchNone/>
                  </ask:type>
                </ask:lineSketchStyleProps>
              </a:ext>
            </a:extLst>
          </a:ln>
        </p:spPr>
      </p:pic>
      <p:pic>
        <p:nvPicPr>
          <p:cNvPr id="20" name="onde_vou" descr="Two men walking down a street&#10;&#10;Description automatically generated">
            <a:extLst>
              <a:ext uri="{FF2B5EF4-FFF2-40B4-BE49-F238E27FC236}">
                <a16:creationId xmlns:a16="http://schemas.microsoft.com/office/drawing/2014/main" id="{28D0F746-7993-C7CD-6527-DF58E7DBE048}"/>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1993" t="2220" r="37822" b="2817"/>
          <a:stretch/>
        </p:blipFill>
        <p:spPr>
          <a:xfrm rot="21496218">
            <a:off x="2735507" y="2885635"/>
            <a:ext cx="1933165" cy="4568400"/>
          </a:xfrm>
          <a:custGeom>
            <a:avLst/>
            <a:gdLst>
              <a:gd name="connsiteX0" fmla="*/ 987270 w 1578528"/>
              <a:gd name="connsiteY0" fmla="*/ 0 h 3730334"/>
              <a:gd name="connsiteX1" fmla="*/ 946431 w 1578528"/>
              <a:gd name="connsiteY1" fmla="*/ 3730334 h 3730334"/>
              <a:gd name="connsiteX2" fmla="*/ 0 w 1578528"/>
              <a:gd name="connsiteY2" fmla="*/ 3032992 h 3730334"/>
              <a:gd name="connsiteX3" fmla="*/ 43145 w 1578528"/>
              <a:gd name="connsiteY3" fmla="*/ 2977092 h 3730334"/>
              <a:gd name="connsiteX4" fmla="*/ 401209 w 1578528"/>
              <a:gd name="connsiteY4" fmla="*/ 1858975 h 3730334"/>
              <a:gd name="connsiteX5" fmla="*/ 67710 w 1578528"/>
              <a:gd name="connsiteY5" fmla="*/ 733285 h 3730334"/>
              <a:gd name="connsiteX6" fmla="*/ 25798 w 1578528"/>
              <a:gd name="connsiteY6" fmla="*/ 676455 h 373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8528" h="3730334">
                <a:moveTo>
                  <a:pt x="987270" y="0"/>
                </a:moveTo>
                <a:cubicBezTo>
                  <a:pt x="1790413" y="1121097"/>
                  <a:pt x="1773926" y="2627089"/>
                  <a:pt x="946431" y="3730334"/>
                </a:cubicBezTo>
                <a:lnTo>
                  <a:pt x="0" y="3032992"/>
                </a:lnTo>
                <a:lnTo>
                  <a:pt x="43145" y="2977092"/>
                </a:lnTo>
                <a:cubicBezTo>
                  <a:pt x="264960" y="2659229"/>
                  <a:pt x="396659" y="2274553"/>
                  <a:pt x="401209" y="1858975"/>
                </a:cubicBezTo>
                <a:cubicBezTo>
                  <a:pt x="405758" y="1443396"/>
                  <a:pt x="282512" y="1055929"/>
                  <a:pt x="67710" y="733285"/>
                </a:cubicBezTo>
                <a:lnTo>
                  <a:pt x="25798" y="676455"/>
                </a:lnTo>
                <a:close/>
              </a:path>
            </a:pathLst>
          </a:custGeom>
          <a:ln w="9525" cap="sq" cmpd="sng">
            <a:solidFill>
              <a:srgbClr val="996633"/>
            </a:solidFill>
            <a:prstDash val="solid"/>
            <a:extLst>
              <a:ext uri="{C807C97D-BFC1-408E-A445-0C87EB9F89A2}">
                <ask:lineSketchStyleProps xmlns:ask="http://schemas.microsoft.com/office/drawing/2018/sketchyshapes" sd="3761857064">
                  <a:custGeom>
                    <a:avLst/>
                    <a:gdLst>
                      <a:gd name="connsiteX0" fmla="*/ 1361699 w 2177197"/>
                      <a:gd name="connsiteY0" fmla="*/ 0 h 5145092"/>
                      <a:gd name="connsiteX1" fmla="*/ 1305372 w 2177197"/>
                      <a:gd name="connsiteY1" fmla="*/ 5145092 h 5145092"/>
                      <a:gd name="connsiteX2" fmla="*/ 857194 w 2177197"/>
                      <a:gd name="connsiteY2" fmla="*/ 4814869 h 5145092"/>
                      <a:gd name="connsiteX3" fmla="*/ 409017 w 2177197"/>
                      <a:gd name="connsiteY3" fmla="*/ 4484646 h 5145092"/>
                      <a:gd name="connsiteX4" fmla="*/ 0 w 2177197"/>
                      <a:gd name="connsiteY4" fmla="*/ 4183277 h 5145092"/>
                      <a:gd name="connsiteX5" fmla="*/ 59508 w 2177197"/>
                      <a:gd name="connsiteY5" fmla="*/ 4106177 h 5145092"/>
                      <a:gd name="connsiteX6" fmla="*/ 553370 w 2177197"/>
                      <a:gd name="connsiteY6" fmla="*/ 2564005 h 5145092"/>
                      <a:gd name="connsiteX7" fmla="*/ 93389 w 2177197"/>
                      <a:gd name="connsiteY7" fmla="*/ 1011389 h 5145092"/>
                      <a:gd name="connsiteX8" fmla="*/ 35582 w 2177197"/>
                      <a:gd name="connsiteY8" fmla="*/ 933005 h 5145092"/>
                      <a:gd name="connsiteX9" fmla="*/ 451099 w 2177197"/>
                      <a:gd name="connsiteY9" fmla="*/ 640663 h 5145092"/>
                      <a:gd name="connsiteX10" fmla="*/ 906399 w 2177197"/>
                      <a:gd name="connsiteY10" fmla="*/ 320332 h 5145092"/>
                      <a:gd name="connsiteX11" fmla="*/ 1361699 w 2177197"/>
                      <a:gd name="connsiteY11" fmla="*/ 0 h 514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7197" h="5145092" fill="none" extrusionOk="0">
                        <a:moveTo>
                          <a:pt x="1361699" y="0"/>
                        </a:moveTo>
                        <a:cubicBezTo>
                          <a:pt x="2516532" y="1565721"/>
                          <a:pt x="2154255" y="3629507"/>
                          <a:pt x="1305372" y="5145092"/>
                        </a:cubicBezTo>
                        <a:cubicBezTo>
                          <a:pt x="1162981" y="5111231"/>
                          <a:pt x="967577" y="4876586"/>
                          <a:pt x="857194" y="4814869"/>
                        </a:cubicBezTo>
                        <a:cubicBezTo>
                          <a:pt x="746811" y="4753152"/>
                          <a:pt x="614408" y="4607878"/>
                          <a:pt x="409017" y="4484646"/>
                        </a:cubicBezTo>
                        <a:cubicBezTo>
                          <a:pt x="203625" y="4361414"/>
                          <a:pt x="137144" y="4211805"/>
                          <a:pt x="0" y="4183277"/>
                        </a:cubicBezTo>
                        <a:cubicBezTo>
                          <a:pt x="25486" y="4141586"/>
                          <a:pt x="37436" y="4150648"/>
                          <a:pt x="59508" y="4106177"/>
                        </a:cubicBezTo>
                        <a:cubicBezTo>
                          <a:pt x="439645" y="3727858"/>
                          <a:pt x="539749" y="3080847"/>
                          <a:pt x="553370" y="2564005"/>
                        </a:cubicBezTo>
                        <a:cubicBezTo>
                          <a:pt x="530493" y="2000413"/>
                          <a:pt x="437736" y="1532829"/>
                          <a:pt x="93389" y="1011389"/>
                        </a:cubicBezTo>
                        <a:cubicBezTo>
                          <a:pt x="73462" y="1000193"/>
                          <a:pt x="56574" y="953758"/>
                          <a:pt x="35582" y="933005"/>
                        </a:cubicBezTo>
                        <a:cubicBezTo>
                          <a:pt x="99885" y="842503"/>
                          <a:pt x="375574" y="764221"/>
                          <a:pt x="451099" y="640663"/>
                        </a:cubicBezTo>
                        <a:cubicBezTo>
                          <a:pt x="526624" y="517105"/>
                          <a:pt x="748131" y="450936"/>
                          <a:pt x="906399" y="320332"/>
                        </a:cubicBezTo>
                        <a:cubicBezTo>
                          <a:pt x="1064667" y="189727"/>
                          <a:pt x="1170199" y="192199"/>
                          <a:pt x="1361699" y="0"/>
                        </a:cubicBezTo>
                        <a:close/>
                      </a:path>
                      <a:path w="2177197" h="5145092" stroke="0" extrusionOk="0">
                        <a:moveTo>
                          <a:pt x="1361699" y="0"/>
                        </a:moveTo>
                        <a:cubicBezTo>
                          <a:pt x="2523032" y="1669640"/>
                          <a:pt x="2622099" y="3647763"/>
                          <a:pt x="1305372" y="5145092"/>
                        </a:cubicBezTo>
                        <a:cubicBezTo>
                          <a:pt x="1173120" y="5100210"/>
                          <a:pt x="1126946" y="4949751"/>
                          <a:pt x="909409" y="4853341"/>
                        </a:cubicBezTo>
                        <a:cubicBezTo>
                          <a:pt x="691872" y="4756931"/>
                          <a:pt x="585033" y="4554998"/>
                          <a:pt x="461231" y="4523118"/>
                        </a:cubicBezTo>
                        <a:cubicBezTo>
                          <a:pt x="337429" y="4491237"/>
                          <a:pt x="180749" y="4287197"/>
                          <a:pt x="0" y="4183277"/>
                        </a:cubicBezTo>
                        <a:cubicBezTo>
                          <a:pt x="24147" y="4143708"/>
                          <a:pt x="38841" y="4137827"/>
                          <a:pt x="59508" y="4106177"/>
                        </a:cubicBezTo>
                        <a:cubicBezTo>
                          <a:pt x="408421" y="3720000"/>
                          <a:pt x="587363" y="3122867"/>
                          <a:pt x="553370" y="2564005"/>
                        </a:cubicBezTo>
                        <a:cubicBezTo>
                          <a:pt x="427385" y="2021468"/>
                          <a:pt x="395699" y="1398292"/>
                          <a:pt x="93389" y="1011389"/>
                        </a:cubicBezTo>
                        <a:cubicBezTo>
                          <a:pt x="68564" y="995852"/>
                          <a:pt x="60396" y="960422"/>
                          <a:pt x="35582" y="933005"/>
                        </a:cubicBezTo>
                        <a:cubicBezTo>
                          <a:pt x="107974" y="812006"/>
                          <a:pt x="346659" y="755162"/>
                          <a:pt x="451099" y="640663"/>
                        </a:cubicBezTo>
                        <a:cubicBezTo>
                          <a:pt x="555539" y="526164"/>
                          <a:pt x="777920" y="449791"/>
                          <a:pt x="866615" y="348322"/>
                        </a:cubicBezTo>
                        <a:cubicBezTo>
                          <a:pt x="955310" y="246853"/>
                          <a:pt x="1212545" y="133173"/>
                          <a:pt x="1361699" y="0"/>
                        </a:cubicBezTo>
                        <a:close/>
                      </a:path>
                    </a:pathLst>
                  </a:custGeom>
                  <ask:type>
                    <ask:lineSketchNone/>
                  </ask:type>
                </ask:lineSketchStyleProps>
              </a:ext>
            </a:extLst>
          </a:ln>
        </p:spPr>
      </p:pic>
      <p:pic>
        <p:nvPicPr>
          <p:cNvPr id="3" name="acolhimento" descr="A group of people standing in a room&#10;&#10;Description automatically generated">
            <a:extLst>
              <a:ext uri="{FF2B5EF4-FFF2-40B4-BE49-F238E27FC236}">
                <a16:creationId xmlns:a16="http://schemas.microsoft.com/office/drawing/2014/main" id="{4B38D5F1-1020-19C0-0BE7-7EE2D2F4FB46}"/>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44954" t="4661" r="16417" b="2005"/>
          <a:stretch/>
        </p:blipFill>
        <p:spPr>
          <a:xfrm rot="17193900">
            <a:off x="577667" y="1086429"/>
            <a:ext cx="1526558" cy="3688288"/>
          </a:xfrm>
          <a:custGeom>
            <a:avLst/>
            <a:gdLst>
              <a:gd name="connsiteX0" fmla="*/ 956025 w 1556632"/>
              <a:gd name="connsiteY0" fmla="*/ 0 h 3760947"/>
              <a:gd name="connsiteX1" fmla="*/ 944074 w 1556632"/>
              <a:gd name="connsiteY1" fmla="*/ 3760947 h 3760947"/>
              <a:gd name="connsiteX2" fmla="*/ 0 w 1556632"/>
              <a:gd name="connsiteY2" fmla="*/ 3060416 h 3760947"/>
              <a:gd name="connsiteX3" fmla="*/ 71020 w 1556632"/>
              <a:gd name="connsiteY3" fmla="*/ 2960101 h 3760947"/>
              <a:gd name="connsiteX4" fmla="*/ 292649 w 1556632"/>
              <a:gd name="connsiteY4" fmla="*/ 1249743 h 3760947"/>
              <a:gd name="connsiteX5" fmla="*/ 23952 w 1556632"/>
              <a:gd name="connsiteY5" fmla="*/ 703413 h 3760947"/>
              <a:gd name="connsiteX6" fmla="*/ 8749 w 1556632"/>
              <a:gd name="connsiteY6" fmla="*/ 683675 h 3760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6632" h="3760947">
                <a:moveTo>
                  <a:pt x="956025" y="0"/>
                </a:moveTo>
                <a:cubicBezTo>
                  <a:pt x="1761217" y="1128133"/>
                  <a:pt x="1756394" y="2646483"/>
                  <a:pt x="944074" y="3760947"/>
                </a:cubicBezTo>
                <a:lnTo>
                  <a:pt x="0" y="3060416"/>
                </a:lnTo>
                <a:lnTo>
                  <a:pt x="71020" y="2960101"/>
                </a:lnTo>
                <a:cubicBezTo>
                  <a:pt x="383260" y="2470889"/>
                  <a:pt x="483552" y="1849095"/>
                  <a:pt x="292649" y="1249743"/>
                </a:cubicBezTo>
                <a:cubicBezTo>
                  <a:pt x="229015" y="1049960"/>
                  <a:pt x="137545" y="866854"/>
                  <a:pt x="23952" y="703413"/>
                </a:cubicBezTo>
                <a:lnTo>
                  <a:pt x="8749" y="683675"/>
                </a:lnTo>
                <a:close/>
              </a:path>
            </a:pathLst>
          </a:custGeom>
          <a:ln w="9525" cap="sq" cmpd="sng">
            <a:solidFill>
              <a:srgbClr val="996633"/>
            </a:solidFill>
            <a:prstDash val="solid"/>
            <a:extLst>
              <a:ext uri="{C807C97D-BFC1-408E-A445-0C87EB9F89A2}">
                <ask:lineSketchStyleProps xmlns:ask="http://schemas.microsoft.com/office/drawing/2018/sketchyshapes" sd="1434351486">
                  <a:custGeom>
                    <a:avLst/>
                    <a:gdLst>
                      <a:gd name="connsiteX0" fmla="*/ 1318605 w 2146997"/>
                      <a:gd name="connsiteY0" fmla="*/ 0 h 5187316"/>
                      <a:gd name="connsiteX1" fmla="*/ 1302121 w 2146997"/>
                      <a:gd name="connsiteY1" fmla="*/ 5187316 h 5187316"/>
                      <a:gd name="connsiteX2" fmla="*/ 881102 w 2146997"/>
                      <a:gd name="connsiteY2" fmla="*/ 4874907 h 5187316"/>
                      <a:gd name="connsiteX3" fmla="*/ 447062 w 2146997"/>
                      <a:gd name="connsiteY3" fmla="*/ 4552836 h 5187316"/>
                      <a:gd name="connsiteX4" fmla="*/ 0 w 2146997"/>
                      <a:gd name="connsiteY4" fmla="*/ 4221103 h 5187316"/>
                      <a:gd name="connsiteX5" fmla="*/ 97954 w 2146997"/>
                      <a:gd name="connsiteY5" fmla="*/ 4082742 h 5187316"/>
                      <a:gd name="connsiteX6" fmla="*/ 403638 w 2146997"/>
                      <a:gd name="connsiteY6" fmla="*/ 1723717 h 5187316"/>
                      <a:gd name="connsiteX7" fmla="*/ 33035 w 2146997"/>
                      <a:gd name="connsiteY7" fmla="*/ 970187 h 5187316"/>
                      <a:gd name="connsiteX8" fmla="*/ 12067 w 2146997"/>
                      <a:gd name="connsiteY8" fmla="*/ 942964 h 5187316"/>
                      <a:gd name="connsiteX9" fmla="*/ 434514 w 2146997"/>
                      <a:gd name="connsiteY9" fmla="*/ 638072 h 5187316"/>
                      <a:gd name="connsiteX10" fmla="*/ 843896 w 2146997"/>
                      <a:gd name="connsiteY10" fmla="*/ 342610 h 5187316"/>
                      <a:gd name="connsiteX11" fmla="*/ 1318605 w 2146997"/>
                      <a:gd name="connsiteY11" fmla="*/ 0 h 5187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46997" h="5187316" fill="none" extrusionOk="0">
                        <a:moveTo>
                          <a:pt x="1318605" y="0"/>
                        </a:moveTo>
                        <a:cubicBezTo>
                          <a:pt x="2321243" y="2026336"/>
                          <a:pt x="2250402" y="3496751"/>
                          <a:pt x="1302121" y="5187316"/>
                        </a:cubicBezTo>
                        <a:cubicBezTo>
                          <a:pt x="1198177" y="5112178"/>
                          <a:pt x="1077903" y="4994581"/>
                          <a:pt x="881102" y="4874907"/>
                        </a:cubicBezTo>
                        <a:cubicBezTo>
                          <a:pt x="684301" y="4755233"/>
                          <a:pt x="671840" y="4703395"/>
                          <a:pt x="447062" y="4552836"/>
                        </a:cubicBezTo>
                        <a:cubicBezTo>
                          <a:pt x="222284" y="4402277"/>
                          <a:pt x="156497" y="4317710"/>
                          <a:pt x="0" y="4221103"/>
                        </a:cubicBezTo>
                        <a:cubicBezTo>
                          <a:pt x="29640" y="4150478"/>
                          <a:pt x="81079" y="4121311"/>
                          <a:pt x="97954" y="4082742"/>
                        </a:cubicBezTo>
                        <a:cubicBezTo>
                          <a:pt x="519103" y="3428062"/>
                          <a:pt x="469845" y="2499521"/>
                          <a:pt x="403638" y="1723717"/>
                        </a:cubicBezTo>
                        <a:cubicBezTo>
                          <a:pt x="324735" y="1431173"/>
                          <a:pt x="223660" y="1232078"/>
                          <a:pt x="33035" y="970187"/>
                        </a:cubicBezTo>
                        <a:cubicBezTo>
                          <a:pt x="23704" y="959036"/>
                          <a:pt x="17391" y="949628"/>
                          <a:pt x="12067" y="942964"/>
                        </a:cubicBezTo>
                        <a:cubicBezTo>
                          <a:pt x="125587" y="798901"/>
                          <a:pt x="328618" y="728214"/>
                          <a:pt x="434514" y="638072"/>
                        </a:cubicBezTo>
                        <a:cubicBezTo>
                          <a:pt x="540410" y="547930"/>
                          <a:pt x="676587" y="477159"/>
                          <a:pt x="843896" y="342610"/>
                        </a:cubicBezTo>
                        <a:cubicBezTo>
                          <a:pt x="1011205" y="208061"/>
                          <a:pt x="1207354" y="108189"/>
                          <a:pt x="1318605" y="0"/>
                        </a:cubicBezTo>
                        <a:close/>
                      </a:path>
                      <a:path w="2146997" h="5187316" stroke="0" extrusionOk="0">
                        <a:moveTo>
                          <a:pt x="1318605" y="0"/>
                        </a:moveTo>
                        <a:cubicBezTo>
                          <a:pt x="2357597" y="1509001"/>
                          <a:pt x="2276468" y="4006129"/>
                          <a:pt x="1302121" y="5187316"/>
                        </a:cubicBezTo>
                        <a:cubicBezTo>
                          <a:pt x="1041490" y="5062666"/>
                          <a:pt x="1080491" y="4969389"/>
                          <a:pt x="842038" y="4845921"/>
                        </a:cubicBezTo>
                        <a:cubicBezTo>
                          <a:pt x="603585" y="4722452"/>
                          <a:pt x="664537" y="4638906"/>
                          <a:pt x="421019" y="4533512"/>
                        </a:cubicBezTo>
                        <a:cubicBezTo>
                          <a:pt x="177501" y="4428118"/>
                          <a:pt x="199062" y="4356768"/>
                          <a:pt x="0" y="4221103"/>
                        </a:cubicBezTo>
                        <a:cubicBezTo>
                          <a:pt x="24910" y="4161796"/>
                          <a:pt x="66009" y="4154718"/>
                          <a:pt x="97954" y="4082742"/>
                        </a:cubicBezTo>
                        <a:cubicBezTo>
                          <a:pt x="658204" y="3455444"/>
                          <a:pt x="460623" y="2568519"/>
                          <a:pt x="403638" y="1723717"/>
                        </a:cubicBezTo>
                        <a:cubicBezTo>
                          <a:pt x="344376" y="1453967"/>
                          <a:pt x="154637" y="1162074"/>
                          <a:pt x="33035" y="970187"/>
                        </a:cubicBezTo>
                        <a:cubicBezTo>
                          <a:pt x="24664" y="960514"/>
                          <a:pt x="22102" y="953603"/>
                          <a:pt x="12067" y="942964"/>
                        </a:cubicBezTo>
                        <a:cubicBezTo>
                          <a:pt x="110257" y="850865"/>
                          <a:pt x="268912" y="765380"/>
                          <a:pt x="408384" y="656932"/>
                        </a:cubicBezTo>
                        <a:cubicBezTo>
                          <a:pt x="547856" y="548484"/>
                          <a:pt x="680131" y="504910"/>
                          <a:pt x="856962" y="333181"/>
                        </a:cubicBezTo>
                        <a:cubicBezTo>
                          <a:pt x="1033793" y="161452"/>
                          <a:pt x="1192242" y="166341"/>
                          <a:pt x="1318605" y="0"/>
                        </a:cubicBezTo>
                        <a:close/>
                      </a:path>
                    </a:pathLst>
                  </a:custGeom>
                  <ask:type>
                    <ask:lineSketchNone/>
                  </ask:type>
                </ask:lineSketchStyleProps>
              </a:ext>
            </a:extLst>
          </a:ln>
        </p:spPr>
      </p:pic>
      <p:sp>
        <p:nvSpPr>
          <p:cNvPr id="41" name="plano_sessao">
            <a:extLst>
              <a:ext uri="{FF2B5EF4-FFF2-40B4-BE49-F238E27FC236}">
                <a16:creationId xmlns:a16="http://schemas.microsoft.com/office/drawing/2014/main" id="{52907BCA-4AB1-E337-EE05-FBAA32594560}"/>
              </a:ext>
            </a:extLst>
          </p:cNvPr>
          <p:cNvSpPr txBox="1"/>
          <p:nvPr/>
        </p:nvSpPr>
        <p:spPr>
          <a:xfrm>
            <a:off x="-1295925" y="4178975"/>
            <a:ext cx="5200181" cy="2031325"/>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Plano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000000"/>
                </a:solidFill>
                <a:effectLst/>
                <a:uLnTx/>
                <a:uFillTx/>
                <a:latin typeface="Inter" panose="020B0604020202020204" charset="0"/>
                <a:ea typeface="Inter" panose="020B0604020202020204" charset="0"/>
                <a:cs typeface="+mn-cs"/>
              </a:rPr>
              <a:t>Sessão</a:t>
            </a:r>
            <a:r>
              <a:rPr kumimoji="0" lang="en-US" sz="4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 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000000"/>
                </a:solidFill>
                <a:effectLst/>
                <a:uLnTx/>
                <a:uFillTx/>
                <a:latin typeface="Inter" panose="020B0604020202020204" charset="0"/>
                <a:ea typeface="Inter" panose="020B0604020202020204" charset="0"/>
                <a:cs typeface="+mn-cs"/>
              </a:rPr>
              <a:t>Sessão</a:t>
            </a:r>
            <a:endParaRPr kumimoji="0" lang="en-US" sz="4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endParaRPr>
          </a:p>
        </p:txBody>
      </p:sp>
    </p:spTree>
    <p:extLst>
      <p:ext uri="{BB962C8B-B14F-4D97-AF65-F5344CB8AC3E}">
        <p14:creationId xmlns:p14="http://schemas.microsoft.com/office/powerpoint/2010/main" val="320269207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sp>
        <p:nvSpPr>
          <p:cNvPr id="8" name="!!titulo_2">
            <a:extLst>
              <a:ext uri="{FF2B5EF4-FFF2-40B4-BE49-F238E27FC236}">
                <a16:creationId xmlns:a16="http://schemas.microsoft.com/office/drawing/2014/main" id="{ED875C2B-DD67-99AB-827B-112FE699D8DF}"/>
              </a:ext>
            </a:extLst>
          </p:cNvPr>
          <p:cNvSpPr txBox="1"/>
          <p:nvPr/>
        </p:nvSpPr>
        <p:spPr>
          <a:xfrm>
            <a:off x="-12669323" y="4068000"/>
            <a:ext cx="14209061" cy="1477328"/>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DE ONDE VIM</a:t>
            </a:r>
          </a:p>
        </p:txBody>
      </p:sp>
      <p:sp>
        <p:nvSpPr>
          <p:cNvPr id="9" name="!!titulo_1">
            <a:extLst>
              <a:ext uri="{FF2B5EF4-FFF2-40B4-BE49-F238E27FC236}">
                <a16:creationId xmlns:a16="http://schemas.microsoft.com/office/drawing/2014/main" id="{5E34BDF0-4CE2-F8C8-75E6-946CA3D98384}"/>
              </a:ext>
            </a:extLst>
          </p:cNvPr>
          <p:cNvSpPr txBox="1"/>
          <p:nvPr/>
        </p:nvSpPr>
        <p:spPr>
          <a:xfrm>
            <a:off x="-12669323" y="5571172"/>
            <a:ext cx="14209061" cy="1477328"/>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PARA ONDE VOU</a:t>
            </a:r>
          </a:p>
        </p:txBody>
      </p:sp>
      <p:graphicFrame>
        <p:nvGraphicFramePr>
          <p:cNvPr id="6" name="!!sessao_6_8_i">
            <a:extLst>
              <a:ext uri="{FF2B5EF4-FFF2-40B4-BE49-F238E27FC236}">
                <a16:creationId xmlns:a16="http://schemas.microsoft.com/office/drawing/2014/main" id="{DD651D50-7453-282A-A308-072832298587}"/>
              </a:ext>
            </a:extLst>
          </p:cNvPr>
          <p:cNvGraphicFramePr>
            <a:graphicFrameLocks noGrp="1"/>
          </p:cNvGraphicFramePr>
          <p:nvPr>
            <p:extLst>
              <p:ext uri="{D42A27DB-BD31-4B8C-83A1-F6EECF244321}">
                <p14:modId xmlns:p14="http://schemas.microsoft.com/office/powerpoint/2010/main" val="3923709213"/>
              </p:ext>
            </p:extLst>
          </p:nvPr>
        </p:nvGraphicFramePr>
        <p:xfrm>
          <a:off x="5007600" y="5752800"/>
          <a:ext cx="12037812" cy="4380170"/>
        </p:xfrm>
        <a:graphic>
          <a:graphicData uri="http://schemas.openxmlformats.org/drawingml/2006/table">
            <a:tbl>
              <a:tblPr firstRow="1" bandRow="1">
                <a:tableStyleId>{5C22544A-7EE6-4342-B048-85BDC9FD1C3A}</a:tableStyleId>
              </a:tblPr>
              <a:tblGrid>
                <a:gridCol w="3146223">
                  <a:extLst>
                    <a:ext uri="{9D8B030D-6E8A-4147-A177-3AD203B41FA5}">
                      <a16:colId xmlns:a16="http://schemas.microsoft.com/office/drawing/2014/main" val="1042611969"/>
                    </a:ext>
                  </a:extLst>
                </a:gridCol>
                <a:gridCol w="3352800">
                  <a:extLst>
                    <a:ext uri="{9D8B030D-6E8A-4147-A177-3AD203B41FA5}">
                      <a16:colId xmlns:a16="http://schemas.microsoft.com/office/drawing/2014/main" val="1972421895"/>
                    </a:ext>
                  </a:extLst>
                </a:gridCol>
                <a:gridCol w="3505200">
                  <a:extLst>
                    <a:ext uri="{9D8B030D-6E8A-4147-A177-3AD203B41FA5}">
                      <a16:colId xmlns:a16="http://schemas.microsoft.com/office/drawing/2014/main" val="962624468"/>
                    </a:ext>
                  </a:extLst>
                </a:gridCol>
                <a:gridCol w="2033589">
                  <a:extLst>
                    <a:ext uri="{9D8B030D-6E8A-4147-A177-3AD203B41FA5}">
                      <a16:colId xmlns:a16="http://schemas.microsoft.com/office/drawing/2014/main" val="2087318690"/>
                    </a:ext>
                  </a:extLst>
                </a:gridCol>
              </a:tblGrid>
              <a:tr h="4380170">
                <a:tc>
                  <a:txBody>
                    <a:bodyPr/>
                    <a:lstStyle/>
                    <a:p>
                      <a:pPr marL="0" lvl="0" indent="0">
                        <a:lnSpc>
                          <a:spcPct val="100000"/>
                        </a:lnSpc>
                        <a:buSzPct val="100000"/>
                        <a:buFont typeface="Arial" pitchFamily="34"/>
                        <a:buNone/>
                      </a:pPr>
                      <a:r>
                        <a:rPr lang="pt-BR" sz="1800" b="0" dirty="0">
                          <a:solidFill>
                            <a:schemeClr val="tx1"/>
                          </a:solidFill>
                          <a:latin typeface="Inter" panose="020B0604020202020204" charset="0"/>
                          <a:ea typeface="Inter" panose="020B0604020202020204" charset="0"/>
                        </a:rPr>
                        <a:t>Fortalecer o compromisso com a mudança.</a:t>
                      </a:r>
                    </a:p>
                    <a:p>
                      <a:pPr marL="0" lvl="0" indent="0">
                        <a:lnSpc>
                          <a:spcPct val="100000"/>
                        </a:lnSpc>
                        <a:buSzPct val="100000"/>
                        <a:buFont typeface="Arial" pitchFamily="34"/>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SzPct val="100000"/>
                        <a:buFont typeface="Arial" pitchFamily="34"/>
                        <a:buNone/>
                      </a:pPr>
                      <a:r>
                        <a:rPr lang="pt-BR" sz="1800" b="0" dirty="0">
                          <a:solidFill>
                            <a:schemeClr val="tx1"/>
                          </a:solidFill>
                          <a:latin typeface="Inter" panose="020B0604020202020204" charset="0"/>
                          <a:ea typeface="Inter" panose="020B0604020202020204" charset="0"/>
                        </a:rPr>
                        <a:t>Avaliar os progressos individuais.</a:t>
                      </a:r>
                    </a:p>
                    <a:p>
                      <a:pPr marL="0" lvl="0" indent="0">
                        <a:lnSpc>
                          <a:spcPct val="100000"/>
                        </a:lnSpc>
                        <a:buSzPct val="100000"/>
                        <a:buFont typeface="Arial" pitchFamily="34"/>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SzPct val="100000"/>
                        <a:buFont typeface="Arial" pitchFamily="34"/>
                        <a:buNone/>
                      </a:pPr>
                      <a:r>
                        <a:rPr lang="pt-BR" sz="1800" b="0" dirty="0">
                          <a:solidFill>
                            <a:schemeClr val="tx1"/>
                          </a:solidFill>
                          <a:latin typeface="Inter" panose="020B0604020202020204" charset="0"/>
                          <a:ea typeface="Inter" panose="020B0604020202020204" charset="0"/>
                        </a:rPr>
                        <a:t>Avaliar os progressos do programa (sessão 8). </a:t>
                      </a:r>
                    </a:p>
                  </a:txBody>
                  <a:tcPr anchor="ctr">
                    <a:lnL w="12700" cmpd="sng">
                      <a:noFill/>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lvl="0" indent="0">
                        <a:lnSpc>
                          <a:spcPct val="100000"/>
                        </a:lnSpc>
                        <a:buNone/>
                      </a:pPr>
                      <a:r>
                        <a:rPr lang="pt-BR" sz="1800" b="0" dirty="0">
                          <a:solidFill>
                            <a:schemeClr val="tx1"/>
                          </a:solidFill>
                          <a:latin typeface="Inter" panose="020B0604020202020204" charset="0"/>
                          <a:ea typeface="Inter" panose="020B0604020202020204" charset="0"/>
                        </a:rPr>
                        <a:t>Entrevista motivacional.</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Aplicação de inventário (sessão 6).</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Inventário de resolução de problemas (IRP) (sessão 6)</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lnSpc>
                          <a:spcPct val="100000"/>
                        </a:lnSpc>
                      </a:pPr>
                      <a:r>
                        <a:rPr lang="pt-PT" sz="1800" b="0" dirty="0">
                          <a:solidFill>
                            <a:schemeClr val="tx1"/>
                          </a:solidFill>
                          <a:latin typeface="Inter" panose="020B0604020202020204" charset="0"/>
                          <a:ea typeface="Inter" panose="020B0604020202020204" charset="0"/>
                        </a:rPr>
                        <a:t>60</a:t>
                      </a:r>
                      <a:endParaRPr lang="en-GB" sz="1800" b="0" dirty="0">
                        <a:solidFill>
                          <a:schemeClr val="tx1"/>
                        </a:solidFill>
                        <a:latin typeface="Inter" panose="020B0604020202020204" charset="0"/>
                        <a:ea typeface="Inter" panose="020B0604020202020204" charset="0"/>
                      </a:endParaRPr>
                    </a:p>
                  </a:txBody>
                  <a:tcPr anchor="ctr">
                    <a:lnL w="38100" cap="flat" cmpd="sng" algn="ctr">
                      <a:solidFill>
                        <a:srgbClr val="97745A"/>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7120096"/>
                  </a:ext>
                </a:extLst>
              </a:tr>
            </a:tbl>
          </a:graphicData>
        </a:graphic>
      </p:graphicFrame>
      <p:graphicFrame>
        <p:nvGraphicFramePr>
          <p:cNvPr id="18" name="!!sessao_6_8_g">
            <a:extLst>
              <a:ext uri="{FF2B5EF4-FFF2-40B4-BE49-F238E27FC236}">
                <a16:creationId xmlns:a16="http://schemas.microsoft.com/office/drawing/2014/main" id="{71F8CAEF-F8B2-8560-DA58-069B492FCCE8}"/>
              </a:ext>
            </a:extLst>
          </p:cNvPr>
          <p:cNvGraphicFramePr>
            <a:graphicFrameLocks noGrp="1"/>
          </p:cNvGraphicFramePr>
          <p:nvPr>
            <p:extLst>
              <p:ext uri="{D42A27DB-BD31-4B8C-83A1-F6EECF244321}">
                <p14:modId xmlns:p14="http://schemas.microsoft.com/office/powerpoint/2010/main" val="2295549982"/>
              </p:ext>
            </p:extLst>
          </p:nvPr>
        </p:nvGraphicFramePr>
        <p:xfrm>
          <a:off x="5007600" y="1440000"/>
          <a:ext cx="12037812" cy="3958512"/>
        </p:xfrm>
        <a:graphic>
          <a:graphicData uri="http://schemas.openxmlformats.org/drawingml/2006/table">
            <a:tbl>
              <a:tblPr firstRow="1" bandRow="1">
                <a:tableStyleId>{5C22544A-7EE6-4342-B048-85BDC9FD1C3A}</a:tableStyleId>
              </a:tblPr>
              <a:tblGrid>
                <a:gridCol w="3146223">
                  <a:extLst>
                    <a:ext uri="{9D8B030D-6E8A-4147-A177-3AD203B41FA5}">
                      <a16:colId xmlns:a16="http://schemas.microsoft.com/office/drawing/2014/main" val="1042611969"/>
                    </a:ext>
                  </a:extLst>
                </a:gridCol>
                <a:gridCol w="3352800">
                  <a:extLst>
                    <a:ext uri="{9D8B030D-6E8A-4147-A177-3AD203B41FA5}">
                      <a16:colId xmlns:a16="http://schemas.microsoft.com/office/drawing/2014/main" val="1972421895"/>
                    </a:ext>
                  </a:extLst>
                </a:gridCol>
                <a:gridCol w="3505200">
                  <a:extLst>
                    <a:ext uri="{9D8B030D-6E8A-4147-A177-3AD203B41FA5}">
                      <a16:colId xmlns:a16="http://schemas.microsoft.com/office/drawing/2014/main" val="962624468"/>
                    </a:ext>
                  </a:extLst>
                </a:gridCol>
                <a:gridCol w="2033589">
                  <a:extLst>
                    <a:ext uri="{9D8B030D-6E8A-4147-A177-3AD203B41FA5}">
                      <a16:colId xmlns:a16="http://schemas.microsoft.com/office/drawing/2014/main" val="2087318690"/>
                    </a:ext>
                  </a:extLst>
                </a:gridCol>
              </a:tblGrid>
              <a:tr h="3958512">
                <a:tc>
                  <a:txBody>
                    <a:bodyPr/>
                    <a:lstStyle/>
                    <a:p>
                      <a:pPr marL="0" lvl="0" indent="0">
                        <a:lnSpc>
                          <a:spcPct val="100000"/>
                        </a:lnSpc>
                        <a:buSzPct val="100000"/>
                        <a:buFont typeface="Arial" pitchFamily="34"/>
                        <a:buNone/>
                      </a:pPr>
                      <a:r>
                        <a:rPr lang="pt-BR" sz="1800" b="0" i="0" dirty="0">
                          <a:solidFill>
                            <a:schemeClr val="tx1"/>
                          </a:solidFill>
                          <a:latin typeface="Inter" panose="020B0604020202020204" charset="0"/>
                          <a:ea typeface="Inter" panose="020B0604020202020204" charset="0"/>
                        </a:rPr>
                        <a:t>Evocar razões para a mudança.</a:t>
                      </a:r>
                    </a:p>
                    <a:p>
                      <a:pPr marL="0" lvl="0" indent="0">
                        <a:lnSpc>
                          <a:spcPct val="100000"/>
                        </a:lnSpc>
                        <a:buSzPct val="100000"/>
                        <a:buFont typeface="Arial" pitchFamily="34"/>
                        <a:buNone/>
                      </a:pPr>
                      <a:endParaRPr lang="pt-BR" sz="1800" b="0" i="0" dirty="0">
                        <a:solidFill>
                          <a:schemeClr val="tx1"/>
                        </a:solidFill>
                        <a:latin typeface="Inter" panose="020B0604020202020204" charset="0"/>
                        <a:ea typeface="Inter" panose="020B0604020202020204" charset="0"/>
                      </a:endParaRPr>
                    </a:p>
                    <a:p>
                      <a:pPr marL="0" lvl="0" indent="0">
                        <a:lnSpc>
                          <a:spcPct val="100000"/>
                        </a:lnSpc>
                        <a:buSzPct val="100000"/>
                        <a:buFont typeface="Arial" pitchFamily="34"/>
                        <a:buNone/>
                      </a:pPr>
                      <a:r>
                        <a:rPr lang="pt-BR" sz="1800" b="0" i="0" dirty="0">
                          <a:solidFill>
                            <a:schemeClr val="tx1"/>
                          </a:solidFill>
                          <a:latin typeface="Inter" panose="020B0604020202020204" charset="0"/>
                          <a:ea typeface="Inter" panose="020B0604020202020204" charset="0"/>
                        </a:rPr>
                        <a:t>Ajudar o grupo a reconhecer as suas capacidades para mudar.</a:t>
                      </a:r>
                    </a:p>
                  </a:txBody>
                  <a:tcPr anchor="ctr">
                    <a:lnL w="12700" cmpd="sng">
                      <a:noFill/>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lvl="0" indent="0">
                        <a:lnSpc>
                          <a:spcPct val="100000"/>
                        </a:lnSpc>
                        <a:buNone/>
                      </a:pPr>
                      <a:r>
                        <a:rPr lang="pt-BR" sz="1800" b="0" dirty="0">
                          <a:solidFill>
                            <a:schemeClr val="tx1"/>
                          </a:solidFill>
                          <a:latin typeface="Inter" panose="020B0604020202020204" charset="0"/>
                          <a:ea typeface="Inter" panose="020B0604020202020204" charset="0"/>
                        </a:rPr>
                        <a:t>Atividade 5 – “O que me representa?” </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Atividade 6 – “Se a minha vida fosse um filme?”</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Atividade 7 – “Abrigo subterrâneo”</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lvl="0">
                        <a:lnSpc>
                          <a:spcPct val="100000"/>
                        </a:lnSpc>
                      </a:pPr>
                      <a:r>
                        <a:rPr lang="pt-PT" sz="1800" b="0" i="1" dirty="0">
                          <a:solidFill>
                            <a:schemeClr val="tx1"/>
                          </a:solidFill>
                          <a:latin typeface="Inter" panose="020B0604020202020204" charset="0"/>
                          <a:ea typeface="Inter" panose="020B0604020202020204" charset="0"/>
                        </a:rPr>
                        <a:t>Coaching game </a:t>
                      </a:r>
                      <a:r>
                        <a:rPr lang="pt-PT" sz="1800" b="0" dirty="0">
                          <a:solidFill>
                            <a:schemeClr val="tx1"/>
                          </a:solidFill>
                          <a:latin typeface="Inter" panose="020B0604020202020204" charset="0"/>
                          <a:ea typeface="Inter" panose="020B0604020202020204" charset="0"/>
                        </a:rPr>
                        <a:t>- POY; Mapa de processo; lápis ou caneta;</a:t>
                      </a:r>
                    </a:p>
                    <a:p>
                      <a:pPr lvl="0">
                        <a:lnSpc>
                          <a:spcPct val="100000"/>
                        </a:lnSpc>
                      </a:pPr>
                      <a:endParaRPr lang="pt-PT" sz="1800" b="0" dirty="0">
                        <a:solidFill>
                          <a:schemeClr val="tx1"/>
                        </a:solidFill>
                        <a:latin typeface="Inter" panose="020B0604020202020204" charset="0"/>
                        <a:ea typeface="Inter" panose="020B0604020202020204" charset="0"/>
                      </a:endParaRPr>
                    </a:p>
                    <a:p>
                      <a:pPr lvl="0">
                        <a:lnSpc>
                          <a:spcPct val="100000"/>
                        </a:lnSpc>
                      </a:pPr>
                      <a:r>
                        <a:rPr lang="pt-PT" sz="1800" b="0" dirty="0">
                          <a:solidFill>
                            <a:schemeClr val="tx1"/>
                          </a:solidFill>
                          <a:latin typeface="Inter" panose="020B0604020202020204" charset="0"/>
                          <a:ea typeface="Inter" panose="020B0604020202020204" charset="0"/>
                        </a:rPr>
                        <a:t>Ficha técnica da atividade </a:t>
                      </a:r>
                    </a:p>
                    <a:p>
                      <a:pPr lvl="0">
                        <a:lnSpc>
                          <a:spcPct val="100000"/>
                        </a:lnSpc>
                      </a:pPr>
                      <a:r>
                        <a:rPr lang="pt-PT" sz="1800" b="0" dirty="0">
                          <a:solidFill>
                            <a:schemeClr val="tx1"/>
                          </a:solidFill>
                          <a:latin typeface="Inter" panose="020B0604020202020204" charset="0"/>
                          <a:ea typeface="Inter" panose="020B0604020202020204" charset="0"/>
                        </a:rPr>
                        <a:t>“Abrigo subterrâneo”;</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lnSpc>
                          <a:spcPct val="150000"/>
                        </a:lnSpc>
                      </a:pPr>
                      <a:r>
                        <a:rPr lang="pt-PT" sz="1800" b="0" dirty="0">
                          <a:solidFill>
                            <a:schemeClr val="tx1"/>
                          </a:solidFill>
                          <a:latin typeface="Inter" panose="020B0604020202020204" charset="0"/>
                          <a:ea typeface="Inter" panose="020B0604020202020204" charset="0"/>
                        </a:rPr>
                        <a:t>120</a:t>
                      </a:r>
                      <a:endParaRPr lang="en-GB" sz="1800" b="0" dirty="0">
                        <a:solidFill>
                          <a:schemeClr val="tx1"/>
                        </a:solidFill>
                        <a:latin typeface="Inter" panose="020B0604020202020204" charset="0"/>
                        <a:ea typeface="Inter" panose="020B0604020202020204" charset="0"/>
                      </a:endParaRPr>
                    </a:p>
                  </a:txBody>
                  <a:tcPr anchor="ctr">
                    <a:lnL w="38100" cap="flat" cmpd="sng" algn="ctr">
                      <a:solidFill>
                        <a:srgbClr val="97745A"/>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7120096"/>
                  </a:ext>
                </a:extLst>
              </a:tr>
            </a:tbl>
          </a:graphicData>
        </a:graphic>
      </p:graphicFrame>
      <p:sp>
        <p:nvSpPr>
          <p:cNvPr id="21" name="!!session_n_next">
            <a:extLst>
              <a:ext uri="{FF2B5EF4-FFF2-40B4-BE49-F238E27FC236}">
                <a16:creationId xmlns:a16="http://schemas.microsoft.com/office/drawing/2014/main" id="{98D5EF9F-06A7-87D6-D451-17B2E67616D9}"/>
              </a:ext>
            </a:extLst>
          </p:cNvPr>
          <p:cNvSpPr txBox="1"/>
          <p:nvPr/>
        </p:nvSpPr>
        <p:spPr>
          <a:xfrm>
            <a:off x="3916800" y="1036800"/>
            <a:ext cx="13272556" cy="246221"/>
          </a:xfrm>
          <a:prstGeom prst="rect">
            <a:avLst/>
          </a:prstGeom>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SESSÃO 6 A 8</a:t>
            </a:r>
          </a:p>
        </p:txBody>
      </p:sp>
      <p:sp>
        <p:nvSpPr>
          <p:cNvPr id="22" name="!!titulo_3">
            <a:extLst>
              <a:ext uri="{FF2B5EF4-FFF2-40B4-BE49-F238E27FC236}">
                <a16:creationId xmlns:a16="http://schemas.microsoft.com/office/drawing/2014/main" id="{4141D582-3893-872E-AF34-6BFAF896DE6B}"/>
              </a:ext>
            </a:extLst>
          </p:cNvPr>
          <p:cNvSpPr txBox="1"/>
          <p:nvPr/>
        </p:nvSpPr>
        <p:spPr>
          <a:xfrm>
            <a:off x="18395833" y="4068000"/>
            <a:ext cx="14209061" cy="1477328"/>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PROPÓSITO</a:t>
            </a:r>
          </a:p>
        </p:txBody>
      </p:sp>
      <p:sp>
        <p:nvSpPr>
          <p:cNvPr id="55" name="mask_right">
            <a:extLst>
              <a:ext uri="{FF2B5EF4-FFF2-40B4-BE49-F238E27FC236}">
                <a16:creationId xmlns:a16="http://schemas.microsoft.com/office/drawing/2014/main" id="{4CBA2AEE-E0CE-6EA1-3252-58E2BC8307CC}"/>
              </a:ext>
            </a:extLst>
          </p:cNvPr>
          <p:cNvSpPr/>
          <p:nvPr/>
        </p:nvSpPr>
        <p:spPr>
          <a:xfrm>
            <a:off x="17044989" y="-23102"/>
            <a:ext cx="1243012" cy="10287000"/>
          </a:xfrm>
          <a:prstGeom prst="rect">
            <a:avLst/>
          </a:prstGeom>
          <a:solidFill>
            <a:srgbClr val="DDD1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 name="header_splitter_top">
            <a:extLst>
              <a:ext uri="{FF2B5EF4-FFF2-40B4-BE49-F238E27FC236}">
                <a16:creationId xmlns:a16="http://schemas.microsoft.com/office/drawing/2014/main" id="{E1BD7D60-9216-14DC-D101-61B8A950EC87}"/>
              </a:ext>
            </a:extLst>
          </p:cNvPr>
          <p:cNvCxnSpPr>
            <a:cxnSpLocks/>
          </p:cNvCxnSpPr>
          <p:nvPr/>
        </p:nvCxnSpPr>
        <p:spPr>
          <a:xfrm>
            <a:off x="3474000" y="952500"/>
            <a:ext cx="14051157" cy="0"/>
          </a:xfrm>
          <a:prstGeom prst="line">
            <a:avLst/>
          </a:prstGeom>
          <a:ln w="38100">
            <a:solidFill>
              <a:srgbClr val="97745A"/>
            </a:solidFill>
          </a:ln>
        </p:spPr>
        <p:style>
          <a:lnRef idx="1">
            <a:schemeClr val="accent1"/>
          </a:lnRef>
          <a:fillRef idx="0">
            <a:schemeClr val="accent1"/>
          </a:fillRef>
          <a:effectRef idx="0">
            <a:schemeClr val="accent1"/>
          </a:effectRef>
          <a:fontRef idx="minor">
            <a:schemeClr val="tx1"/>
          </a:fontRef>
        </p:style>
      </p:cxnSp>
      <p:sp>
        <p:nvSpPr>
          <p:cNvPr id="56" name="mask_left">
            <a:extLst>
              <a:ext uri="{FF2B5EF4-FFF2-40B4-BE49-F238E27FC236}">
                <a16:creationId xmlns:a16="http://schemas.microsoft.com/office/drawing/2014/main" id="{54D989FB-728A-0F6C-FD20-5C910EF5F794}"/>
              </a:ext>
            </a:extLst>
          </p:cNvPr>
          <p:cNvSpPr/>
          <p:nvPr/>
        </p:nvSpPr>
        <p:spPr>
          <a:xfrm>
            <a:off x="0" y="0"/>
            <a:ext cx="3764165" cy="10287000"/>
          </a:xfrm>
          <a:prstGeom prst="rect">
            <a:avLst/>
          </a:prstGeom>
          <a:solidFill>
            <a:srgbClr val="DDD1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 name="header_splitter_bottom">
            <a:extLst>
              <a:ext uri="{FF2B5EF4-FFF2-40B4-BE49-F238E27FC236}">
                <a16:creationId xmlns:a16="http://schemas.microsoft.com/office/drawing/2014/main" id="{A0FD6016-F7CD-844F-EFF9-A31A6D5D8886}"/>
              </a:ext>
            </a:extLst>
          </p:cNvPr>
          <p:cNvCxnSpPr>
            <a:cxnSpLocks/>
          </p:cNvCxnSpPr>
          <p:nvPr/>
        </p:nvCxnSpPr>
        <p:spPr>
          <a:xfrm>
            <a:off x="2695291" y="1306800"/>
            <a:ext cx="14829866" cy="0"/>
          </a:xfrm>
          <a:prstGeom prst="line">
            <a:avLst/>
          </a:prstGeom>
          <a:ln w="38100">
            <a:solidFill>
              <a:srgbClr val="97745A"/>
            </a:solidFill>
          </a:ln>
        </p:spPr>
        <p:style>
          <a:lnRef idx="1">
            <a:schemeClr val="accent1"/>
          </a:lnRef>
          <a:fillRef idx="0">
            <a:schemeClr val="accent1"/>
          </a:fillRef>
          <a:effectRef idx="0">
            <a:schemeClr val="accent1"/>
          </a:effectRef>
          <a:fontRef idx="minor">
            <a:schemeClr val="tx1"/>
          </a:fontRef>
        </p:style>
      </p:cxnSp>
      <p:sp>
        <p:nvSpPr>
          <p:cNvPr id="11" name="Freeform 11"/>
          <p:cNvSpPr/>
          <p:nvPr/>
        </p:nvSpPr>
        <p:spPr>
          <a:xfrm>
            <a:off x="618803" y="8863050"/>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12" name="Group 12"/>
          <p:cNvGrpSpPr/>
          <p:nvPr/>
        </p:nvGrpSpPr>
        <p:grpSpPr>
          <a:xfrm>
            <a:off x="1243012" y="-1794853"/>
            <a:ext cx="3086100" cy="308610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TextBox 14"/>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15" name="Group 15"/>
          <p:cNvGrpSpPr/>
          <p:nvPr/>
        </p:nvGrpSpPr>
        <p:grpSpPr>
          <a:xfrm>
            <a:off x="-1343025" y="6690703"/>
            <a:ext cx="3086100" cy="30861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DDD1C2"/>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TextBox 17"/>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28" name="individual">
            <a:extLst>
              <a:ext uri="{FF2B5EF4-FFF2-40B4-BE49-F238E27FC236}">
                <a16:creationId xmlns:a16="http://schemas.microsoft.com/office/drawing/2014/main" id="{A9C227B7-845C-4E03-AD90-3FDB2862C6FE}"/>
              </a:ext>
            </a:extLst>
          </p:cNvPr>
          <p:cNvSpPr txBox="1"/>
          <p:nvPr/>
        </p:nvSpPr>
        <p:spPr>
          <a:xfrm>
            <a:off x="17188991" y="5237162"/>
            <a:ext cx="357918" cy="4894259"/>
          </a:xfrm>
          <a:prstGeom prst="rect">
            <a:avLst/>
          </a:prstGeom>
        </p:spPr>
        <p:txBody>
          <a:bodyPr vert="wordArtVert"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INDIVIDUAL</a:t>
            </a:r>
          </a:p>
        </p:txBody>
      </p:sp>
      <p:sp>
        <p:nvSpPr>
          <p:cNvPr id="27" name="grupo">
            <a:extLst>
              <a:ext uri="{FF2B5EF4-FFF2-40B4-BE49-F238E27FC236}">
                <a16:creationId xmlns:a16="http://schemas.microsoft.com/office/drawing/2014/main" id="{B0AD9811-3908-EA7D-222F-3297932F0019}"/>
              </a:ext>
            </a:extLst>
          </p:cNvPr>
          <p:cNvSpPr txBox="1"/>
          <p:nvPr/>
        </p:nvSpPr>
        <p:spPr>
          <a:xfrm>
            <a:off x="17153244" y="1333500"/>
            <a:ext cx="429413" cy="3882531"/>
          </a:xfrm>
          <a:prstGeom prst="rect">
            <a:avLst/>
          </a:prstGeom>
        </p:spPr>
        <p:txBody>
          <a:bodyPr vert="wordArtVert"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GRUPO</a:t>
            </a:r>
          </a:p>
        </p:txBody>
      </p:sp>
      <p:sp>
        <p:nvSpPr>
          <p:cNvPr id="26" name="duracao">
            <a:extLst>
              <a:ext uri="{FF2B5EF4-FFF2-40B4-BE49-F238E27FC236}">
                <a16:creationId xmlns:a16="http://schemas.microsoft.com/office/drawing/2014/main" id="{9F347AF6-B78B-D8A6-9B0B-304E0F182F86}"/>
              </a:ext>
            </a:extLst>
          </p:cNvPr>
          <p:cNvSpPr txBox="1"/>
          <p:nvPr/>
        </p:nvSpPr>
        <p:spPr>
          <a:xfrm>
            <a:off x="15216132" y="579121"/>
            <a:ext cx="1972860" cy="307777"/>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DURAÇÃO</a:t>
            </a:r>
          </a:p>
        </p:txBody>
      </p:sp>
      <p:sp>
        <p:nvSpPr>
          <p:cNvPr id="25" name="material">
            <a:extLst>
              <a:ext uri="{FF2B5EF4-FFF2-40B4-BE49-F238E27FC236}">
                <a16:creationId xmlns:a16="http://schemas.microsoft.com/office/drawing/2014/main" id="{A542FA0A-2768-E460-60D7-D5F2AE955173}"/>
              </a:ext>
            </a:extLst>
          </p:cNvPr>
          <p:cNvSpPr txBox="1"/>
          <p:nvPr/>
        </p:nvSpPr>
        <p:spPr>
          <a:xfrm>
            <a:off x="11614786" y="574477"/>
            <a:ext cx="3435874" cy="307777"/>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MATERIAL</a:t>
            </a:r>
          </a:p>
        </p:txBody>
      </p:sp>
      <p:sp>
        <p:nvSpPr>
          <p:cNvPr id="24" name="atividade">
            <a:extLst>
              <a:ext uri="{FF2B5EF4-FFF2-40B4-BE49-F238E27FC236}">
                <a16:creationId xmlns:a16="http://schemas.microsoft.com/office/drawing/2014/main" id="{BBBC928B-EDE1-7878-9F0B-FEE7D3185CDA}"/>
              </a:ext>
            </a:extLst>
          </p:cNvPr>
          <p:cNvSpPr txBox="1"/>
          <p:nvPr/>
        </p:nvSpPr>
        <p:spPr>
          <a:xfrm>
            <a:off x="8178912" y="266700"/>
            <a:ext cx="3435874" cy="615553"/>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ATIVIDADES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ESTRATÉGIAS</a:t>
            </a:r>
          </a:p>
        </p:txBody>
      </p:sp>
      <p:sp>
        <p:nvSpPr>
          <p:cNvPr id="23" name="objectivo">
            <a:extLst>
              <a:ext uri="{FF2B5EF4-FFF2-40B4-BE49-F238E27FC236}">
                <a16:creationId xmlns:a16="http://schemas.microsoft.com/office/drawing/2014/main" id="{C090B29E-1630-032E-4FA4-E39EA9BABE95}"/>
              </a:ext>
            </a:extLst>
          </p:cNvPr>
          <p:cNvSpPr txBox="1"/>
          <p:nvPr/>
        </p:nvSpPr>
        <p:spPr>
          <a:xfrm>
            <a:off x="5007177" y="523506"/>
            <a:ext cx="3171735" cy="307777"/>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OBJETIVOS</a:t>
            </a:r>
          </a:p>
        </p:txBody>
      </p:sp>
      <p:cxnSp>
        <p:nvCxnSpPr>
          <p:cNvPr id="33" name="splitter">
            <a:extLst>
              <a:ext uri="{FF2B5EF4-FFF2-40B4-BE49-F238E27FC236}">
                <a16:creationId xmlns:a16="http://schemas.microsoft.com/office/drawing/2014/main" id="{20F4722E-B3EE-B81D-9527-B2868EACF5E7}"/>
              </a:ext>
            </a:extLst>
          </p:cNvPr>
          <p:cNvCxnSpPr>
            <a:cxnSpLocks/>
          </p:cNvCxnSpPr>
          <p:nvPr/>
        </p:nvCxnSpPr>
        <p:spPr>
          <a:xfrm>
            <a:off x="3474843" y="5524500"/>
            <a:ext cx="14051157" cy="0"/>
          </a:xfrm>
          <a:prstGeom prst="line">
            <a:avLst/>
          </a:prstGeom>
          <a:ln w="57150">
            <a:solidFill>
              <a:srgbClr val="97745A"/>
            </a:solidFill>
          </a:ln>
        </p:spPr>
        <p:style>
          <a:lnRef idx="1">
            <a:schemeClr val="accent1"/>
          </a:lnRef>
          <a:fillRef idx="0">
            <a:schemeClr val="accent1"/>
          </a:fillRef>
          <a:effectRef idx="0">
            <a:schemeClr val="accent1"/>
          </a:effectRef>
          <a:fontRef idx="minor">
            <a:schemeClr val="tx1"/>
          </a:fontRef>
        </p:style>
      </p:cxnSp>
      <p:sp>
        <p:nvSpPr>
          <p:cNvPr id="7" name="!!clip_box">
            <a:extLst>
              <a:ext uri="{FF2B5EF4-FFF2-40B4-BE49-F238E27FC236}">
                <a16:creationId xmlns:a16="http://schemas.microsoft.com/office/drawing/2014/main" id="{139DF7DF-3B1F-3B0C-5C01-75768A02E7ED}"/>
              </a:ext>
            </a:extLst>
          </p:cNvPr>
          <p:cNvSpPr/>
          <p:nvPr/>
        </p:nvSpPr>
        <p:spPr>
          <a:xfrm rot="17261969">
            <a:off x="-2580028" y="2037161"/>
            <a:ext cx="6394063" cy="6393212"/>
          </a:xfrm>
          <a:prstGeom prst="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4" name="rumo_futuro" descr="A group of men walking on a road&#10;&#10;Description automatically generated">
            <a:extLst>
              <a:ext uri="{FF2B5EF4-FFF2-40B4-BE49-F238E27FC236}">
                <a16:creationId xmlns:a16="http://schemas.microsoft.com/office/drawing/2014/main" id="{F8EF34DF-1421-85E4-EA38-3E3039258B59}"/>
              </a:ext>
            </a:extLst>
          </p:cNvPr>
          <p:cNvPicPr preferRelativeResize="0">
            <a:picLocks/>
          </p:cNvPicPr>
          <p:nvPr/>
        </p:nvPicPr>
        <p:blipFill rotWithShape="1">
          <a:blip r:embed="rId5" cstate="print">
            <a:extLst>
              <a:ext uri="{28A0092B-C50C-407E-A947-70E740481C1C}">
                <a14:useLocalDpi xmlns:a14="http://schemas.microsoft.com/office/drawing/2010/main" val="0"/>
              </a:ext>
            </a:extLst>
          </a:blip>
          <a:srcRect l="20503" t="2918" r="37371" b="1521"/>
          <a:stretch/>
        </p:blipFill>
        <p:spPr>
          <a:xfrm rot="12671591">
            <a:off x="-2139038" y="2030840"/>
            <a:ext cx="1613896" cy="3661191"/>
          </a:xfrm>
          <a:custGeom>
            <a:avLst/>
            <a:gdLst>
              <a:gd name="connsiteX0" fmla="*/ 1158466 w 1645690"/>
              <a:gd name="connsiteY0" fmla="*/ 0 h 3733317"/>
              <a:gd name="connsiteX1" fmla="*/ 900744 w 1645690"/>
              <a:gd name="connsiteY1" fmla="*/ 3733317 h 3733317"/>
              <a:gd name="connsiteX2" fmla="*/ 0 w 1645690"/>
              <a:gd name="connsiteY2" fmla="*/ 2989405 h 3733317"/>
              <a:gd name="connsiteX3" fmla="*/ 105938 w 1645690"/>
              <a:gd name="connsiteY3" fmla="*/ 2852667 h 3733317"/>
              <a:gd name="connsiteX4" fmla="*/ 163375 w 1645690"/>
              <a:gd name="connsiteY4" fmla="*/ 628965 h 37333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690" h="3733317">
                <a:moveTo>
                  <a:pt x="1158466" y="0"/>
                </a:moveTo>
                <a:cubicBezTo>
                  <a:pt x="1893006" y="1162123"/>
                  <a:pt x="1788960" y="2669319"/>
                  <a:pt x="900744" y="3733317"/>
                </a:cubicBezTo>
                <a:lnTo>
                  <a:pt x="0" y="2989405"/>
                </a:lnTo>
                <a:lnTo>
                  <a:pt x="105938" y="2852667"/>
                </a:lnTo>
                <a:cubicBezTo>
                  <a:pt x="557479" y="2206877"/>
                  <a:pt x="607479" y="1331586"/>
                  <a:pt x="163375" y="628965"/>
                </a:cubicBezTo>
                <a:close/>
              </a:path>
            </a:pathLst>
          </a:custGeom>
          <a:ln w="9525" cap="sq" cmpd="sng">
            <a:solidFill>
              <a:srgbClr val="996633"/>
            </a:solidFill>
            <a:prstDash val="solid"/>
            <a:extLst>
              <a:ext uri="{C807C97D-BFC1-408E-A445-0C87EB9F89A2}">
                <ask:lineSketchStyleProps xmlns:ask="http://schemas.microsoft.com/office/drawing/2018/sketchyshapes" sd="1219033472">
                  <a:custGeom>
                    <a:avLst/>
                    <a:gdLst>
                      <a:gd name="connsiteX0" fmla="*/ 1597823 w 2269831"/>
                      <a:gd name="connsiteY0" fmla="*/ 0 h 5149207"/>
                      <a:gd name="connsiteX1" fmla="*/ 1242358 w 2269831"/>
                      <a:gd name="connsiteY1" fmla="*/ 5149207 h 5149207"/>
                      <a:gd name="connsiteX2" fmla="*/ 840662 w 2269831"/>
                      <a:gd name="connsiteY2" fmla="*/ 4817452 h 5149207"/>
                      <a:gd name="connsiteX3" fmla="*/ 438966 w 2269831"/>
                      <a:gd name="connsiteY3" fmla="*/ 4485697 h 5149207"/>
                      <a:gd name="connsiteX4" fmla="*/ 0 w 2269831"/>
                      <a:gd name="connsiteY4" fmla="*/ 4123160 h 5149207"/>
                      <a:gd name="connsiteX5" fmla="*/ 146115 w 2269831"/>
                      <a:gd name="connsiteY5" fmla="*/ 3934563 h 5149207"/>
                      <a:gd name="connsiteX6" fmla="*/ 225336 w 2269831"/>
                      <a:gd name="connsiteY6" fmla="*/ 867504 h 5149207"/>
                      <a:gd name="connsiteX7" fmla="*/ 641657 w 2269831"/>
                      <a:gd name="connsiteY7" fmla="*/ 604361 h 5149207"/>
                      <a:gd name="connsiteX8" fmla="*/ 1071703 w 2269831"/>
                      <a:gd name="connsiteY8" fmla="*/ 332543 h 5149207"/>
                      <a:gd name="connsiteX9" fmla="*/ 1597823 w 2269831"/>
                      <a:gd name="connsiteY9" fmla="*/ 0 h 5149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69831" h="5149207" fill="none" extrusionOk="0">
                        <a:moveTo>
                          <a:pt x="1597823" y="0"/>
                        </a:moveTo>
                        <a:cubicBezTo>
                          <a:pt x="2646685" y="1504854"/>
                          <a:pt x="2620103" y="4155908"/>
                          <a:pt x="1242358" y="5149207"/>
                        </a:cubicBezTo>
                        <a:cubicBezTo>
                          <a:pt x="1076550" y="5068383"/>
                          <a:pt x="979025" y="4884912"/>
                          <a:pt x="840662" y="4817452"/>
                        </a:cubicBezTo>
                        <a:cubicBezTo>
                          <a:pt x="702299" y="4749992"/>
                          <a:pt x="589979" y="4607390"/>
                          <a:pt x="438966" y="4485697"/>
                        </a:cubicBezTo>
                        <a:cubicBezTo>
                          <a:pt x="287953" y="4364004"/>
                          <a:pt x="124789" y="4182560"/>
                          <a:pt x="0" y="4123160"/>
                        </a:cubicBezTo>
                        <a:cubicBezTo>
                          <a:pt x="44685" y="4055732"/>
                          <a:pt x="101251" y="4036088"/>
                          <a:pt x="146115" y="3934563"/>
                        </a:cubicBezTo>
                        <a:cubicBezTo>
                          <a:pt x="751975" y="3107594"/>
                          <a:pt x="818623" y="1778699"/>
                          <a:pt x="225336" y="867504"/>
                        </a:cubicBezTo>
                        <a:cubicBezTo>
                          <a:pt x="405953" y="699342"/>
                          <a:pt x="478152" y="769345"/>
                          <a:pt x="641657" y="604361"/>
                        </a:cubicBezTo>
                        <a:cubicBezTo>
                          <a:pt x="805162" y="439377"/>
                          <a:pt x="973115" y="454970"/>
                          <a:pt x="1071703" y="332543"/>
                        </a:cubicBezTo>
                        <a:cubicBezTo>
                          <a:pt x="1170291" y="210116"/>
                          <a:pt x="1451067" y="121083"/>
                          <a:pt x="1597823" y="0"/>
                        </a:cubicBezTo>
                        <a:close/>
                      </a:path>
                      <a:path w="2269831" h="5149207" stroke="0" extrusionOk="0">
                        <a:moveTo>
                          <a:pt x="1597823" y="0"/>
                        </a:moveTo>
                        <a:cubicBezTo>
                          <a:pt x="2328153" y="1428436"/>
                          <a:pt x="2046869" y="3839525"/>
                          <a:pt x="1242358" y="5149207"/>
                        </a:cubicBezTo>
                        <a:cubicBezTo>
                          <a:pt x="998806" y="5017230"/>
                          <a:pt x="963613" y="4836269"/>
                          <a:pt x="803392" y="4786670"/>
                        </a:cubicBezTo>
                        <a:cubicBezTo>
                          <a:pt x="643171" y="4737071"/>
                          <a:pt x="583726" y="4531889"/>
                          <a:pt x="401696" y="4454915"/>
                        </a:cubicBezTo>
                        <a:cubicBezTo>
                          <a:pt x="219666" y="4377941"/>
                          <a:pt x="190101" y="4205103"/>
                          <a:pt x="0" y="4123160"/>
                        </a:cubicBezTo>
                        <a:cubicBezTo>
                          <a:pt x="49909" y="4030746"/>
                          <a:pt x="106392" y="3987229"/>
                          <a:pt x="146115" y="3934563"/>
                        </a:cubicBezTo>
                        <a:cubicBezTo>
                          <a:pt x="654347" y="3026309"/>
                          <a:pt x="614469" y="2046931"/>
                          <a:pt x="225336" y="867504"/>
                        </a:cubicBezTo>
                        <a:cubicBezTo>
                          <a:pt x="321223" y="758340"/>
                          <a:pt x="497617" y="696651"/>
                          <a:pt x="655382" y="595686"/>
                        </a:cubicBezTo>
                        <a:cubicBezTo>
                          <a:pt x="813147" y="494721"/>
                          <a:pt x="926335" y="443827"/>
                          <a:pt x="1112878" y="306518"/>
                        </a:cubicBezTo>
                        <a:cubicBezTo>
                          <a:pt x="1299421" y="169209"/>
                          <a:pt x="1492990" y="83147"/>
                          <a:pt x="1597823" y="0"/>
                        </a:cubicBezTo>
                        <a:close/>
                      </a:path>
                    </a:pathLst>
                  </a:custGeom>
                  <ask:type>
                    <ask:lineSketchNone/>
                  </ask:type>
                </ask:lineSketchStyleProps>
              </a:ext>
            </a:extLst>
          </a:ln>
        </p:spPr>
      </p:pic>
      <p:pic>
        <p:nvPicPr>
          <p:cNvPr id="10" name="sou_capaz" descr="Two men sitting on a bench&#10;&#10;Description automatically generated">
            <a:extLst>
              <a:ext uri="{FF2B5EF4-FFF2-40B4-BE49-F238E27FC236}">
                <a16:creationId xmlns:a16="http://schemas.microsoft.com/office/drawing/2014/main" id="{D07ECCEF-3564-91ED-8B06-7EF67A0BBA2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658" t="1041" r="32823" b="-287"/>
          <a:stretch/>
        </p:blipFill>
        <p:spPr>
          <a:xfrm rot="8540422">
            <a:off x="-2083876" y="4853761"/>
            <a:ext cx="1535196" cy="3669849"/>
          </a:xfrm>
          <a:custGeom>
            <a:avLst/>
            <a:gdLst>
              <a:gd name="connsiteX0" fmla="*/ 966012 w 1565439"/>
              <a:gd name="connsiteY0" fmla="*/ 0 h 3742147"/>
              <a:gd name="connsiteX1" fmla="*/ 945602 w 1565439"/>
              <a:gd name="connsiteY1" fmla="*/ 3742147 h 3742147"/>
              <a:gd name="connsiteX2" fmla="*/ 0 w 1565439"/>
              <a:gd name="connsiteY2" fmla="*/ 3040977 h 3742147"/>
              <a:gd name="connsiteX3" fmla="*/ 107963 w 1565439"/>
              <a:gd name="connsiteY3" fmla="*/ 819155 h 3742147"/>
              <a:gd name="connsiteX4" fmla="*/ 12479 w 1565439"/>
              <a:gd name="connsiteY4" fmla="*/ 674922 h 3742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5439" h="3742147">
                <a:moveTo>
                  <a:pt x="966012" y="0"/>
                </a:moveTo>
                <a:cubicBezTo>
                  <a:pt x="1772707" y="1127059"/>
                  <a:pt x="1764467" y="2637821"/>
                  <a:pt x="945602" y="3742147"/>
                </a:cubicBezTo>
                <a:lnTo>
                  <a:pt x="0" y="3040977"/>
                </a:lnTo>
                <a:cubicBezTo>
                  <a:pt x="495087" y="2373299"/>
                  <a:pt x="510267" y="1496713"/>
                  <a:pt x="107963" y="819155"/>
                </a:cubicBezTo>
                <a:lnTo>
                  <a:pt x="12479" y="674922"/>
                </a:lnTo>
                <a:close/>
              </a:path>
            </a:pathLst>
          </a:custGeom>
          <a:ln w="9525" cap="sq" cmpd="sng">
            <a:solidFill>
              <a:srgbClr val="996633"/>
            </a:solidFill>
            <a:prstDash val="solid"/>
            <a:extLst>
              <a:ext uri="{C807C97D-BFC1-408E-A445-0C87EB9F89A2}">
                <ask:lineSketchStyleProps xmlns:ask="http://schemas.microsoft.com/office/drawing/2018/sketchyshapes" sd="1670402538">
                  <a:custGeom>
                    <a:avLst/>
                    <a:gdLst>
                      <a:gd name="connsiteX0" fmla="*/ 1332379 w 2159144"/>
                      <a:gd name="connsiteY0" fmla="*/ 0 h 5161385"/>
                      <a:gd name="connsiteX1" fmla="*/ 1304228 w 2159144"/>
                      <a:gd name="connsiteY1" fmla="*/ 5161385 h 5161385"/>
                      <a:gd name="connsiteX2" fmla="*/ 882528 w 2159144"/>
                      <a:gd name="connsiteY2" fmla="*/ 4848691 h 5161385"/>
                      <a:gd name="connsiteX3" fmla="*/ 434743 w 2159144"/>
                      <a:gd name="connsiteY3" fmla="*/ 4516655 h 5161385"/>
                      <a:gd name="connsiteX4" fmla="*/ 0 w 2159144"/>
                      <a:gd name="connsiteY4" fmla="*/ 4194290 h 5161385"/>
                      <a:gd name="connsiteX5" fmla="*/ 148908 w 2159144"/>
                      <a:gd name="connsiteY5" fmla="*/ 1129825 h 5161385"/>
                      <a:gd name="connsiteX6" fmla="*/ 17211 w 2159144"/>
                      <a:gd name="connsiteY6" fmla="*/ 930891 h 5161385"/>
                      <a:gd name="connsiteX7" fmla="*/ 455600 w 2159144"/>
                      <a:gd name="connsiteY7" fmla="*/ 620594 h 5161385"/>
                      <a:gd name="connsiteX8" fmla="*/ 907141 w 2159144"/>
                      <a:gd name="connsiteY8" fmla="*/ 300988 h 5161385"/>
                      <a:gd name="connsiteX9" fmla="*/ 1332379 w 2159144"/>
                      <a:gd name="connsiteY9" fmla="*/ 0 h 5161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9144" h="5161385" fill="none" extrusionOk="0">
                        <a:moveTo>
                          <a:pt x="1332379" y="0"/>
                        </a:moveTo>
                        <a:cubicBezTo>
                          <a:pt x="2276772" y="2089535"/>
                          <a:pt x="2310500" y="3596152"/>
                          <a:pt x="1304228" y="5161385"/>
                        </a:cubicBezTo>
                        <a:cubicBezTo>
                          <a:pt x="1182044" y="5102468"/>
                          <a:pt x="1095351" y="4948426"/>
                          <a:pt x="882528" y="4848691"/>
                        </a:cubicBezTo>
                        <a:cubicBezTo>
                          <a:pt x="669705" y="4748956"/>
                          <a:pt x="579417" y="4593834"/>
                          <a:pt x="434743" y="4516655"/>
                        </a:cubicBezTo>
                        <a:cubicBezTo>
                          <a:pt x="290069" y="4439476"/>
                          <a:pt x="232201" y="4332163"/>
                          <a:pt x="0" y="4194290"/>
                        </a:cubicBezTo>
                        <a:cubicBezTo>
                          <a:pt x="517359" y="3299553"/>
                          <a:pt x="815778" y="2220767"/>
                          <a:pt x="148908" y="1129825"/>
                        </a:cubicBezTo>
                        <a:cubicBezTo>
                          <a:pt x="74022" y="1058393"/>
                          <a:pt x="83019" y="998188"/>
                          <a:pt x="17211" y="930891"/>
                        </a:cubicBezTo>
                        <a:cubicBezTo>
                          <a:pt x="193853" y="789455"/>
                          <a:pt x="352171" y="702406"/>
                          <a:pt x="455600" y="620594"/>
                        </a:cubicBezTo>
                        <a:cubicBezTo>
                          <a:pt x="559029" y="538782"/>
                          <a:pt x="786989" y="424277"/>
                          <a:pt x="907141" y="300988"/>
                        </a:cubicBezTo>
                        <a:cubicBezTo>
                          <a:pt x="1027293" y="177699"/>
                          <a:pt x="1212949" y="100976"/>
                          <a:pt x="1332379" y="0"/>
                        </a:cubicBezTo>
                        <a:close/>
                      </a:path>
                      <a:path w="2159144" h="5161385" stroke="0" extrusionOk="0">
                        <a:moveTo>
                          <a:pt x="1332379" y="0"/>
                        </a:moveTo>
                        <a:cubicBezTo>
                          <a:pt x="2273821" y="1560847"/>
                          <a:pt x="2718264" y="3704114"/>
                          <a:pt x="1304228" y="5161385"/>
                        </a:cubicBezTo>
                        <a:cubicBezTo>
                          <a:pt x="1159708" y="5110807"/>
                          <a:pt x="1068975" y="4961709"/>
                          <a:pt x="882528" y="4848691"/>
                        </a:cubicBezTo>
                        <a:cubicBezTo>
                          <a:pt x="696081" y="4735673"/>
                          <a:pt x="694064" y="4650866"/>
                          <a:pt x="486912" y="4555339"/>
                        </a:cubicBezTo>
                        <a:cubicBezTo>
                          <a:pt x="279760" y="4459812"/>
                          <a:pt x="237657" y="4362961"/>
                          <a:pt x="0" y="4194290"/>
                        </a:cubicBezTo>
                        <a:cubicBezTo>
                          <a:pt x="550575" y="3339062"/>
                          <a:pt x="819684" y="2140958"/>
                          <a:pt x="148908" y="1129825"/>
                        </a:cubicBezTo>
                        <a:cubicBezTo>
                          <a:pt x="97114" y="1074727"/>
                          <a:pt x="72575" y="990366"/>
                          <a:pt x="17211" y="930891"/>
                        </a:cubicBezTo>
                        <a:cubicBezTo>
                          <a:pt x="146727" y="780492"/>
                          <a:pt x="315143" y="731647"/>
                          <a:pt x="442449" y="629903"/>
                        </a:cubicBezTo>
                        <a:cubicBezTo>
                          <a:pt x="569755" y="528159"/>
                          <a:pt x="776368" y="436782"/>
                          <a:pt x="867686" y="328915"/>
                        </a:cubicBezTo>
                        <a:cubicBezTo>
                          <a:pt x="959004" y="221048"/>
                          <a:pt x="1243325" y="146246"/>
                          <a:pt x="1332379" y="0"/>
                        </a:cubicBezTo>
                        <a:close/>
                      </a:path>
                    </a:pathLst>
                  </a:custGeom>
                  <ask:type>
                    <ask:lineSketchNone/>
                  </ask:type>
                </ask:lineSketchStyleProps>
              </a:ext>
            </a:extLst>
          </a:ln>
        </p:spPr>
      </p:pic>
      <p:pic>
        <p:nvPicPr>
          <p:cNvPr id="19" name="proposito" descr="A group of men smiling&#10;&#10;Description automatically generated">
            <a:extLst>
              <a:ext uri="{FF2B5EF4-FFF2-40B4-BE49-F238E27FC236}">
                <a16:creationId xmlns:a16="http://schemas.microsoft.com/office/drawing/2014/main" id="{41AF46A1-81CD-EC2B-45EE-4008E3BD702D}"/>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6847" t="3334" r="32873" b="213"/>
          <a:stretch/>
        </p:blipFill>
        <p:spPr>
          <a:xfrm rot="4209684">
            <a:off x="645322" y="5660209"/>
            <a:ext cx="1540062" cy="3687865"/>
          </a:xfrm>
          <a:custGeom>
            <a:avLst/>
            <a:gdLst>
              <a:gd name="connsiteX0" fmla="*/ 992555 w 1570402"/>
              <a:gd name="connsiteY0" fmla="*/ 0 h 3760516"/>
              <a:gd name="connsiteX1" fmla="*/ 934360 w 1570402"/>
              <a:gd name="connsiteY1" fmla="*/ 3760516 h 3760516"/>
              <a:gd name="connsiteX2" fmla="*/ 0 w 1570402"/>
              <a:gd name="connsiteY2" fmla="*/ 3059293 h 3760516"/>
              <a:gd name="connsiteX3" fmla="*/ 15568 w 1570402"/>
              <a:gd name="connsiteY3" fmla="*/ 3039841 h 3760516"/>
              <a:gd name="connsiteX4" fmla="*/ 294409 w 1570402"/>
              <a:gd name="connsiteY4" fmla="*/ 2498618 h 3760516"/>
              <a:gd name="connsiteX5" fmla="*/ 104717 w 1570402"/>
              <a:gd name="connsiteY5" fmla="*/ 784424 h 3760516"/>
              <a:gd name="connsiteX6" fmla="*/ 35581 w 1570402"/>
              <a:gd name="connsiteY6" fmla="*/ 682802 h 3760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402" h="3760516">
                <a:moveTo>
                  <a:pt x="992555" y="0"/>
                </a:moveTo>
                <a:cubicBezTo>
                  <a:pt x="1783948" y="1129421"/>
                  <a:pt x="1760455" y="2647600"/>
                  <a:pt x="934360" y="3760516"/>
                </a:cubicBezTo>
                <a:lnTo>
                  <a:pt x="0" y="3059293"/>
                </a:lnTo>
                <a:lnTo>
                  <a:pt x="15568" y="3039841"/>
                </a:lnTo>
                <a:cubicBezTo>
                  <a:pt x="132189" y="2878548"/>
                  <a:pt x="227060" y="2697180"/>
                  <a:pt x="294409" y="2498618"/>
                </a:cubicBezTo>
                <a:cubicBezTo>
                  <a:pt x="496457" y="1902931"/>
                  <a:pt x="407780" y="1279375"/>
                  <a:pt x="104717" y="784424"/>
                </a:cubicBezTo>
                <a:lnTo>
                  <a:pt x="35581" y="682802"/>
                </a:lnTo>
                <a:close/>
              </a:path>
            </a:pathLst>
          </a:custGeom>
          <a:ln w="9525" cap="sq" cmpd="sng">
            <a:solidFill>
              <a:srgbClr val="996633"/>
            </a:solidFill>
            <a:prstDash val="solid"/>
            <a:extLst>
              <a:ext uri="{C807C97D-BFC1-408E-A445-0C87EB9F89A2}">
                <ask:lineSketchStyleProps xmlns:ask="http://schemas.microsoft.com/office/drawing/2018/sketchyshapes" sd="1927782525">
                  <a:custGeom>
                    <a:avLst/>
                    <a:gdLst>
                      <a:gd name="connsiteX0" fmla="*/ 1368989 w 2165989"/>
                      <a:gd name="connsiteY0" fmla="*/ 0 h 5186721"/>
                      <a:gd name="connsiteX1" fmla="*/ 1288723 w 2165989"/>
                      <a:gd name="connsiteY1" fmla="*/ 5186721 h 5186721"/>
                      <a:gd name="connsiteX2" fmla="*/ 846261 w 2165989"/>
                      <a:gd name="connsiteY2" fmla="*/ 4854660 h 5186721"/>
                      <a:gd name="connsiteX3" fmla="*/ 403800 w 2165989"/>
                      <a:gd name="connsiteY3" fmla="*/ 4522599 h 5186721"/>
                      <a:gd name="connsiteX4" fmla="*/ 0 w 2165989"/>
                      <a:gd name="connsiteY4" fmla="*/ 4219553 h 5186721"/>
                      <a:gd name="connsiteX5" fmla="*/ 21472 w 2165989"/>
                      <a:gd name="connsiteY5" fmla="*/ 4192724 h 5186721"/>
                      <a:gd name="connsiteX6" fmla="*/ 406065 w 2165989"/>
                      <a:gd name="connsiteY6" fmla="*/ 3446238 h 5186721"/>
                      <a:gd name="connsiteX7" fmla="*/ 144431 w 2165989"/>
                      <a:gd name="connsiteY7" fmla="*/ 1081922 h 5186721"/>
                      <a:gd name="connsiteX8" fmla="*/ 49075 w 2165989"/>
                      <a:gd name="connsiteY8" fmla="*/ 941759 h 5186721"/>
                      <a:gd name="connsiteX9" fmla="*/ 449449 w 2165989"/>
                      <a:gd name="connsiteY9" fmla="*/ 656092 h 5186721"/>
                      <a:gd name="connsiteX10" fmla="*/ 863022 w 2165989"/>
                      <a:gd name="connsiteY10" fmla="*/ 361008 h 5186721"/>
                      <a:gd name="connsiteX11" fmla="*/ 1368989 w 2165989"/>
                      <a:gd name="connsiteY11" fmla="*/ 0 h 5186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5989" h="5186721" fill="none" extrusionOk="0">
                        <a:moveTo>
                          <a:pt x="1368989" y="0"/>
                        </a:moveTo>
                        <a:cubicBezTo>
                          <a:pt x="2607287" y="1567033"/>
                          <a:pt x="2631399" y="3399292"/>
                          <a:pt x="1288723" y="5186721"/>
                        </a:cubicBezTo>
                        <a:cubicBezTo>
                          <a:pt x="1065671" y="5088301"/>
                          <a:pt x="1100389" y="4964059"/>
                          <a:pt x="846261" y="4854660"/>
                        </a:cubicBezTo>
                        <a:cubicBezTo>
                          <a:pt x="592133" y="4745261"/>
                          <a:pt x="618498" y="4635872"/>
                          <a:pt x="403800" y="4522599"/>
                        </a:cubicBezTo>
                        <a:cubicBezTo>
                          <a:pt x="189102" y="4409326"/>
                          <a:pt x="149596" y="4310851"/>
                          <a:pt x="0" y="4219553"/>
                        </a:cubicBezTo>
                        <a:cubicBezTo>
                          <a:pt x="10292" y="4206665"/>
                          <a:pt x="16126" y="4203417"/>
                          <a:pt x="21472" y="4192724"/>
                        </a:cubicBezTo>
                        <a:cubicBezTo>
                          <a:pt x="255738" y="3936190"/>
                          <a:pt x="345512" y="3691394"/>
                          <a:pt x="406065" y="3446238"/>
                        </a:cubicBezTo>
                        <a:cubicBezTo>
                          <a:pt x="496593" y="2684060"/>
                          <a:pt x="625522" y="1847090"/>
                          <a:pt x="144431" y="1081922"/>
                        </a:cubicBezTo>
                        <a:cubicBezTo>
                          <a:pt x="89316" y="1019451"/>
                          <a:pt x="98273" y="984479"/>
                          <a:pt x="49075" y="941759"/>
                        </a:cubicBezTo>
                        <a:cubicBezTo>
                          <a:pt x="138150" y="865845"/>
                          <a:pt x="282181" y="804277"/>
                          <a:pt x="449449" y="656092"/>
                        </a:cubicBezTo>
                        <a:cubicBezTo>
                          <a:pt x="616717" y="507907"/>
                          <a:pt x="687482" y="516193"/>
                          <a:pt x="863022" y="361008"/>
                        </a:cubicBezTo>
                        <a:cubicBezTo>
                          <a:pt x="1038561" y="205823"/>
                          <a:pt x="1177699" y="184060"/>
                          <a:pt x="1368989" y="0"/>
                        </a:cubicBezTo>
                        <a:close/>
                      </a:path>
                      <a:path w="2165989" h="5186721" stroke="0" extrusionOk="0">
                        <a:moveTo>
                          <a:pt x="1368989" y="0"/>
                        </a:moveTo>
                        <a:cubicBezTo>
                          <a:pt x="2677455" y="1605025"/>
                          <a:pt x="2420264" y="3956902"/>
                          <a:pt x="1288723" y="5186721"/>
                        </a:cubicBezTo>
                        <a:cubicBezTo>
                          <a:pt x="1126003" y="5069533"/>
                          <a:pt x="1006382" y="4921309"/>
                          <a:pt x="884923" y="4883675"/>
                        </a:cubicBezTo>
                        <a:cubicBezTo>
                          <a:pt x="763464" y="4846041"/>
                          <a:pt x="677803" y="4664218"/>
                          <a:pt x="429574" y="4541942"/>
                        </a:cubicBezTo>
                        <a:cubicBezTo>
                          <a:pt x="181345" y="4419666"/>
                          <a:pt x="209538" y="4334954"/>
                          <a:pt x="0" y="4219553"/>
                        </a:cubicBezTo>
                        <a:cubicBezTo>
                          <a:pt x="4536" y="4213312"/>
                          <a:pt x="17283" y="4198450"/>
                          <a:pt x="21472" y="4192724"/>
                        </a:cubicBezTo>
                        <a:cubicBezTo>
                          <a:pt x="184340" y="3951611"/>
                          <a:pt x="271170" y="3652862"/>
                          <a:pt x="406065" y="3446238"/>
                        </a:cubicBezTo>
                        <a:cubicBezTo>
                          <a:pt x="790897" y="2725754"/>
                          <a:pt x="645991" y="1562419"/>
                          <a:pt x="144431" y="1081922"/>
                        </a:cubicBezTo>
                        <a:cubicBezTo>
                          <a:pt x="84029" y="1022680"/>
                          <a:pt x="89315" y="969186"/>
                          <a:pt x="49075" y="941759"/>
                        </a:cubicBezTo>
                        <a:cubicBezTo>
                          <a:pt x="128063" y="847936"/>
                          <a:pt x="413573" y="728338"/>
                          <a:pt x="489046" y="627839"/>
                        </a:cubicBezTo>
                        <a:cubicBezTo>
                          <a:pt x="564519" y="527340"/>
                          <a:pt x="759248" y="504073"/>
                          <a:pt x="889420" y="342172"/>
                        </a:cubicBezTo>
                        <a:cubicBezTo>
                          <a:pt x="1019592" y="180271"/>
                          <a:pt x="1233727" y="111911"/>
                          <a:pt x="1368989" y="0"/>
                        </a:cubicBezTo>
                        <a:close/>
                      </a:path>
                    </a:pathLst>
                  </a:custGeom>
                  <ask:type>
                    <ask:lineSketchNone/>
                  </ask:type>
                </ask:lineSketchStyleProps>
              </a:ext>
            </a:extLst>
          </a:ln>
        </p:spPr>
      </p:pic>
      <p:pic>
        <p:nvPicPr>
          <p:cNvPr id="20" name="onde_vou" descr="Two men walking down a street&#10;&#10;Description automatically generated">
            <a:extLst>
              <a:ext uri="{FF2B5EF4-FFF2-40B4-BE49-F238E27FC236}">
                <a16:creationId xmlns:a16="http://schemas.microsoft.com/office/drawing/2014/main" id="{28D0F746-7993-C7CD-6527-DF58E7DBE048}"/>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1993" t="2220" r="37822" b="2817"/>
          <a:stretch/>
        </p:blipFill>
        <p:spPr>
          <a:xfrm rot="21496218">
            <a:off x="2735507" y="2885635"/>
            <a:ext cx="1933165" cy="4568400"/>
          </a:xfrm>
          <a:custGeom>
            <a:avLst/>
            <a:gdLst>
              <a:gd name="connsiteX0" fmla="*/ 987270 w 1578528"/>
              <a:gd name="connsiteY0" fmla="*/ 0 h 3730334"/>
              <a:gd name="connsiteX1" fmla="*/ 946431 w 1578528"/>
              <a:gd name="connsiteY1" fmla="*/ 3730334 h 3730334"/>
              <a:gd name="connsiteX2" fmla="*/ 0 w 1578528"/>
              <a:gd name="connsiteY2" fmla="*/ 3032992 h 3730334"/>
              <a:gd name="connsiteX3" fmla="*/ 43145 w 1578528"/>
              <a:gd name="connsiteY3" fmla="*/ 2977092 h 3730334"/>
              <a:gd name="connsiteX4" fmla="*/ 401209 w 1578528"/>
              <a:gd name="connsiteY4" fmla="*/ 1858975 h 3730334"/>
              <a:gd name="connsiteX5" fmla="*/ 67710 w 1578528"/>
              <a:gd name="connsiteY5" fmla="*/ 733285 h 3730334"/>
              <a:gd name="connsiteX6" fmla="*/ 25798 w 1578528"/>
              <a:gd name="connsiteY6" fmla="*/ 676455 h 373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8528" h="3730334">
                <a:moveTo>
                  <a:pt x="987270" y="0"/>
                </a:moveTo>
                <a:cubicBezTo>
                  <a:pt x="1790413" y="1121097"/>
                  <a:pt x="1773926" y="2627089"/>
                  <a:pt x="946431" y="3730334"/>
                </a:cubicBezTo>
                <a:lnTo>
                  <a:pt x="0" y="3032992"/>
                </a:lnTo>
                <a:lnTo>
                  <a:pt x="43145" y="2977092"/>
                </a:lnTo>
                <a:cubicBezTo>
                  <a:pt x="264960" y="2659229"/>
                  <a:pt x="396659" y="2274553"/>
                  <a:pt x="401209" y="1858975"/>
                </a:cubicBezTo>
                <a:cubicBezTo>
                  <a:pt x="405758" y="1443396"/>
                  <a:pt x="282512" y="1055929"/>
                  <a:pt x="67710" y="733285"/>
                </a:cubicBezTo>
                <a:lnTo>
                  <a:pt x="25798" y="676455"/>
                </a:lnTo>
                <a:close/>
              </a:path>
            </a:pathLst>
          </a:custGeom>
          <a:ln w="9525" cap="sq" cmpd="sng">
            <a:solidFill>
              <a:srgbClr val="996633"/>
            </a:solidFill>
            <a:prstDash val="solid"/>
            <a:extLst>
              <a:ext uri="{C807C97D-BFC1-408E-A445-0C87EB9F89A2}">
                <ask:lineSketchStyleProps xmlns:ask="http://schemas.microsoft.com/office/drawing/2018/sketchyshapes" sd="3761857064">
                  <a:custGeom>
                    <a:avLst/>
                    <a:gdLst>
                      <a:gd name="connsiteX0" fmla="*/ 1361699 w 2177197"/>
                      <a:gd name="connsiteY0" fmla="*/ 0 h 5145092"/>
                      <a:gd name="connsiteX1" fmla="*/ 1305372 w 2177197"/>
                      <a:gd name="connsiteY1" fmla="*/ 5145092 h 5145092"/>
                      <a:gd name="connsiteX2" fmla="*/ 857194 w 2177197"/>
                      <a:gd name="connsiteY2" fmla="*/ 4814869 h 5145092"/>
                      <a:gd name="connsiteX3" fmla="*/ 409017 w 2177197"/>
                      <a:gd name="connsiteY3" fmla="*/ 4484646 h 5145092"/>
                      <a:gd name="connsiteX4" fmla="*/ 0 w 2177197"/>
                      <a:gd name="connsiteY4" fmla="*/ 4183277 h 5145092"/>
                      <a:gd name="connsiteX5" fmla="*/ 59508 w 2177197"/>
                      <a:gd name="connsiteY5" fmla="*/ 4106177 h 5145092"/>
                      <a:gd name="connsiteX6" fmla="*/ 553370 w 2177197"/>
                      <a:gd name="connsiteY6" fmla="*/ 2564005 h 5145092"/>
                      <a:gd name="connsiteX7" fmla="*/ 93389 w 2177197"/>
                      <a:gd name="connsiteY7" fmla="*/ 1011389 h 5145092"/>
                      <a:gd name="connsiteX8" fmla="*/ 35582 w 2177197"/>
                      <a:gd name="connsiteY8" fmla="*/ 933005 h 5145092"/>
                      <a:gd name="connsiteX9" fmla="*/ 451099 w 2177197"/>
                      <a:gd name="connsiteY9" fmla="*/ 640663 h 5145092"/>
                      <a:gd name="connsiteX10" fmla="*/ 906399 w 2177197"/>
                      <a:gd name="connsiteY10" fmla="*/ 320332 h 5145092"/>
                      <a:gd name="connsiteX11" fmla="*/ 1361699 w 2177197"/>
                      <a:gd name="connsiteY11" fmla="*/ 0 h 514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7197" h="5145092" fill="none" extrusionOk="0">
                        <a:moveTo>
                          <a:pt x="1361699" y="0"/>
                        </a:moveTo>
                        <a:cubicBezTo>
                          <a:pt x="2516532" y="1565721"/>
                          <a:pt x="2154255" y="3629507"/>
                          <a:pt x="1305372" y="5145092"/>
                        </a:cubicBezTo>
                        <a:cubicBezTo>
                          <a:pt x="1162981" y="5111231"/>
                          <a:pt x="967577" y="4876586"/>
                          <a:pt x="857194" y="4814869"/>
                        </a:cubicBezTo>
                        <a:cubicBezTo>
                          <a:pt x="746811" y="4753152"/>
                          <a:pt x="614408" y="4607878"/>
                          <a:pt x="409017" y="4484646"/>
                        </a:cubicBezTo>
                        <a:cubicBezTo>
                          <a:pt x="203625" y="4361414"/>
                          <a:pt x="137144" y="4211805"/>
                          <a:pt x="0" y="4183277"/>
                        </a:cubicBezTo>
                        <a:cubicBezTo>
                          <a:pt x="25486" y="4141586"/>
                          <a:pt x="37436" y="4150648"/>
                          <a:pt x="59508" y="4106177"/>
                        </a:cubicBezTo>
                        <a:cubicBezTo>
                          <a:pt x="439645" y="3727858"/>
                          <a:pt x="539749" y="3080847"/>
                          <a:pt x="553370" y="2564005"/>
                        </a:cubicBezTo>
                        <a:cubicBezTo>
                          <a:pt x="530493" y="2000413"/>
                          <a:pt x="437736" y="1532829"/>
                          <a:pt x="93389" y="1011389"/>
                        </a:cubicBezTo>
                        <a:cubicBezTo>
                          <a:pt x="73462" y="1000193"/>
                          <a:pt x="56574" y="953758"/>
                          <a:pt x="35582" y="933005"/>
                        </a:cubicBezTo>
                        <a:cubicBezTo>
                          <a:pt x="99885" y="842503"/>
                          <a:pt x="375574" y="764221"/>
                          <a:pt x="451099" y="640663"/>
                        </a:cubicBezTo>
                        <a:cubicBezTo>
                          <a:pt x="526624" y="517105"/>
                          <a:pt x="748131" y="450936"/>
                          <a:pt x="906399" y="320332"/>
                        </a:cubicBezTo>
                        <a:cubicBezTo>
                          <a:pt x="1064667" y="189727"/>
                          <a:pt x="1170199" y="192199"/>
                          <a:pt x="1361699" y="0"/>
                        </a:cubicBezTo>
                        <a:close/>
                      </a:path>
                      <a:path w="2177197" h="5145092" stroke="0" extrusionOk="0">
                        <a:moveTo>
                          <a:pt x="1361699" y="0"/>
                        </a:moveTo>
                        <a:cubicBezTo>
                          <a:pt x="2523032" y="1669640"/>
                          <a:pt x="2622099" y="3647763"/>
                          <a:pt x="1305372" y="5145092"/>
                        </a:cubicBezTo>
                        <a:cubicBezTo>
                          <a:pt x="1173120" y="5100210"/>
                          <a:pt x="1126946" y="4949751"/>
                          <a:pt x="909409" y="4853341"/>
                        </a:cubicBezTo>
                        <a:cubicBezTo>
                          <a:pt x="691872" y="4756931"/>
                          <a:pt x="585033" y="4554998"/>
                          <a:pt x="461231" y="4523118"/>
                        </a:cubicBezTo>
                        <a:cubicBezTo>
                          <a:pt x="337429" y="4491237"/>
                          <a:pt x="180749" y="4287197"/>
                          <a:pt x="0" y="4183277"/>
                        </a:cubicBezTo>
                        <a:cubicBezTo>
                          <a:pt x="24147" y="4143708"/>
                          <a:pt x="38841" y="4137827"/>
                          <a:pt x="59508" y="4106177"/>
                        </a:cubicBezTo>
                        <a:cubicBezTo>
                          <a:pt x="408421" y="3720000"/>
                          <a:pt x="587363" y="3122867"/>
                          <a:pt x="553370" y="2564005"/>
                        </a:cubicBezTo>
                        <a:cubicBezTo>
                          <a:pt x="427385" y="2021468"/>
                          <a:pt x="395699" y="1398292"/>
                          <a:pt x="93389" y="1011389"/>
                        </a:cubicBezTo>
                        <a:cubicBezTo>
                          <a:pt x="68564" y="995852"/>
                          <a:pt x="60396" y="960422"/>
                          <a:pt x="35582" y="933005"/>
                        </a:cubicBezTo>
                        <a:cubicBezTo>
                          <a:pt x="107974" y="812006"/>
                          <a:pt x="346659" y="755162"/>
                          <a:pt x="451099" y="640663"/>
                        </a:cubicBezTo>
                        <a:cubicBezTo>
                          <a:pt x="555539" y="526164"/>
                          <a:pt x="777920" y="449791"/>
                          <a:pt x="866615" y="348322"/>
                        </a:cubicBezTo>
                        <a:cubicBezTo>
                          <a:pt x="955310" y="246853"/>
                          <a:pt x="1212545" y="133173"/>
                          <a:pt x="1361699" y="0"/>
                        </a:cubicBezTo>
                        <a:close/>
                      </a:path>
                    </a:pathLst>
                  </a:custGeom>
                  <ask:type>
                    <ask:lineSketchNone/>
                  </ask:type>
                </ask:lineSketchStyleProps>
              </a:ext>
            </a:extLst>
          </a:ln>
        </p:spPr>
      </p:pic>
      <p:pic>
        <p:nvPicPr>
          <p:cNvPr id="3" name="acolhimento" descr="A group of people standing in a room&#10;&#10;Description automatically generated">
            <a:extLst>
              <a:ext uri="{FF2B5EF4-FFF2-40B4-BE49-F238E27FC236}">
                <a16:creationId xmlns:a16="http://schemas.microsoft.com/office/drawing/2014/main" id="{4B38D5F1-1020-19C0-0BE7-7EE2D2F4FB46}"/>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44954" t="4661" r="16417" b="2005"/>
          <a:stretch/>
        </p:blipFill>
        <p:spPr>
          <a:xfrm rot="17193900">
            <a:off x="577667" y="1086429"/>
            <a:ext cx="1526558" cy="3688288"/>
          </a:xfrm>
          <a:custGeom>
            <a:avLst/>
            <a:gdLst>
              <a:gd name="connsiteX0" fmla="*/ 956025 w 1556632"/>
              <a:gd name="connsiteY0" fmla="*/ 0 h 3760947"/>
              <a:gd name="connsiteX1" fmla="*/ 944074 w 1556632"/>
              <a:gd name="connsiteY1" fmla="*/ 3760947 h 3760947"/>
              <a:gd name="connsiteX2" fmla="*/ 0 w 1556632"/>
              <a:gd name="connsiteY2" fmla="*/ 3060416 h 3760947"/>
              <a:gd name="connsiteX3" fmla="*/ 71020 w 1556632"/>
              <a:gd name="connsiteY3" fmla="*/ 2960101 h 3760947"/>
              <a:gd name="connsiteX4" fmla="*/ 292649 w 1556632"/>
              <a:gd name="connsiteY4" fmla="*/ 1249743 h 3760947"/>
              <a:gd name="connsiteX5" fmla="*/ 23952 w 1556632"/>
              <a:gd name="connsiteY5" fmla="*/ 703413 h 3760947"/>
              <a:gd name="connsiteX6" fmla="*/ 8749 w 1556632"/>
              <a:gd name="connsiteY6" fmla="*/ 683675 h 3760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6632" h="3760947">
                <a:moveTo>
                  <a:pt x="956025" y="0"/>
                </a:moveTo>
                <a:cubicBezTo>
                  <a:pt x="1761217" y="1128133"/>
                  <a:pt x="1756394" y="2646483"/>
                  <a:pt x="944074" y="3760947"/>
                </a:cubicBezTo>
                <a:lnTo>
                  <a:pt x="0" y="3060416"/>
                </a:lnTo>
                <a:lnTo>
                  <a:pt x="71020" y="2960101"/>
                </a:lnTo>
                <a:cubicBezTo>
                  <a:pt x="383260" y="2470889"/>
                  <a:pt x="483552" y="1849095"/>
                  <a:pt x="292649" y="1249743"/>
                </a:cubicBezTo>
                <a:cubicBezTo>
                  <a:pt x="229015" y="1049960"/>
                  <a:pt x="137545" y="866854"/>
                  <a:pt x="23952" y="703413"/>
                </a:cubicBezTo>
                <a:lnTo>
                  <a:pt x="8749" y="683675"/>
                </a:lnTo>
                <a:close/>
              </a:path>
            </a:pathLst>
          </a:custGeom>
          <a:ln w="9525" cap="sq" cmpd="sng">
            <a:solidFill>
              <a:srgbClr val="996633"/>
            </a:solidFill>
            <a:prstDash val="solid"/>
            <a:extLst>
              <a:ext uri="{C807C97D-BFC1-408E-A445-0C87EB9F89A2}">
                <ask:lineSketchStyleProps xmlns:ask="http://schemas.microsoft.com/office/drawing/2018/sketchyshapes" sd="1434351486">
                  <a:custGeom>
                    <a:avLst/>
                    <a:gdLst>
                      <a:gd name="connsiteX0" fmla="*/ 1318605 w 2146997"/>
                      <a:gd name="connsiteY0" fmla="*/ 0 h 5187316"/>
                      <a:gd name="connsiteX1" fmla="*/ 1302121 w 2146997"/>
                      <a:gd name="connsiteY1" fmla="*/ 5187316 h 5187316"/>
                      <a:gd name="connsiteX2" fmla="*/ 881102 w 2146997"/>
                      <a:gd name="connsiteY2" fmla="*/ 4874907 h 5187316"/>
                      <a:gd name="connsiteX3" fmla="*/ 447062 w 2146997"/>
                      <a:gd name="connsiteY3" fmla="*/ 4552836 h 5187316"/>
                      <a:gd name="connsiteX4" fmla="*/ 0 w 2146997"/>
                      <a:gd name="connsiteY4" fmla="*/ 4221103 h 5187316"/>
                      <a:gd name="connsiteX5" fmla="*/ 97954 w 2146997"/>
                      <a:gd name="connsiteY5" fmla="*/ 4082742 h 5187316"/>
                      <a:gd name="connsiteX6" fmla="*/ 403638 w 2146997"/>
                      <a:gd name="connsiteY6" fmla="*/ 1723717 h 5187316"/>
                      <a:gd name="connsiteX7" fmla="*/ 33035 w 2146997"/>
                      <a:gd name="connsiteY7" fmla="*/ 970187 h 5187316"/>
                      <a:gd name="connsiteX8" fmla="*/ 12067 w 2146997"/>
                      <a:gd name="connsiteY8" fmla="*/ 942964 h 5187316"/>
                      <a:gd name="connsiteX9" fmla="*/ 434514 w 2146997"/>
                      <a:gd name="connsiteY9" fmla="*/ 638072 h 5187316"/>
                      <a:gd name="connsiteX10" fmla="*/ 843896 w 2146997"/>
                      <a:gd name="connsiteY10" fmla="*/ 342610 h 5187316"/>
                      <a:gd name="connsiteX11" fmla="*/ 1318605 w 2146997"/>
                      <a:gd name="connsiteY11" fmla="*/ 0 h 5187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46997" h="5187316" fill="none" extrusionOk="0">
                        <a:moveTo>
                          <a:pt x="1318605" y="0"/>
                        </a:moveTo>
                        <a:cubicBezTo>
                          <a:pt x="2321243" y="2026336"/>
                          <a:pt x="2250402" y="3496751"/>
                          <a:pt x="1302121" y="5187316"/>
                        </a:cubicBezTo>
                        <a:cubicBezTo>
                          <a:pt x="1198177" y="5112178"/>
                          <a:pt x="1077903" y="4994581"/>
                          <a:pt x="881102" y="4874907"/>
                        </a:cubicBezTo>
                        <a:cubicBezTo>
                          <a:pt x="684301" y="4755233"/>
                          <a:pt x="671840" y="4703395"/>
                          <a:pt x="447062" y="4552836"/>
                        </a:cubicBezTo>
                        <a:cubicBezTo>
                          <a:pt x="222284" y="4402277"/>
                          <a:pt x="156497" y="4317710"/>
                          <a:pt x="0" y="4221103"/>
                        </a:cubicBezTo>
                        <a:cubicBezTo>
                          <a:pt x="29640" y="4150478"/>
                          <a:pt x="81079" y="4121311"/>
                          <a:pt x="97954" y="4082742"/>
                        </a:cubicBezTo>
                        <a:cubicBezTo>
                          <a:pt x="519103" y="3428062"/>
                          <a:pt x="469845" y="2499521"/>
                          <a:pt x="403638" y="1723717"/>
                        </a:cubicBezTo>
                        <a:cubicBezTo>
                          <a:pt x="324735" y="1431173"/>
                          <a:pt x="223660" y="1232078"/>
                          <a:pt x="33035" y="970187"/>
                        </a:cubicBezTo>
                        <a:cubicBezTo>
                          <a:pt x="23704" y="959036"/>
                          <a:pt x="17391" y="949628"/>
                          <a:pt x="12067" y="942964"/>
                        </a:cubicBezTo>
                        <a:cubicBezTo>
                          <a:pt x="125587" y="798901"/>
                          <a:pt x="328618" y="728214"/>
                          <a:pt x="434514" y="638072"/>
                        </a:cubicBezTo>
                        <a:cubicBezTo>
                          <a:pt x="540410" y="547930"/>
                          <a:pt x="676587" y="477159"/>
                          <a:pt x="843896" y="342610"/>
                        </a:cubicBezTo>
                        <a:cubicBezTo>
                          <a:pt x="1011205" y="208061"/>
                          <a:pt x="1207354" y="108189"/>
                          <a:pt x="1318605" y="0"/>
                        </a:cubicBezTo>
                        <a:close/>
                      </a:path>
                      <a:path w="2146997" h="5187316" stroke="0" extrusionOk="0">
                        <a:moveTo>
                          <a:pt x="1318605" y="0"/>
                        </a:moveTo>
                        <a:cubicBezTo>
                          <a:pt x="2357597" y="1509001"/>
                          <a:pt x="2276468" y="4006129"/>
                          <a:pt x="1302121" y="5187316"/>
                        </a:cubicBezTo>
                        <a:cubicBezTo>
                          <a:pt x="1041490" y="5062666"/>
                          <a:pt x="1080491" y="4969389"/>
                          <a:pt x="842038" y="4845921"/>
                        </a:cubicBezTo>
                        <a:cubicBezTo>
                          <a:pt x="603585" y="4722452"/>
                          <a:pt x="664537" y="4638906"/>
                          <a:pt x="421019" y="4533512"/>
                        </a:cubicBezTo>
                        <a:cubicBezTo>
                          <a:pt x="177501" y="4428118"/>
                          <a:pt x="199062" y="4356768"/>
                          <a:pt x="0" y="4221103"/>
                        </a:cubicBezTo>
                        <a:cubicBezTo>
                          <a:pt x="24910" y="4161796"/>
                          <a:pt x="66009" y="4154718"/>
                          <a:pt x="97954" y="4082742"/>
                        </a:cubicBezTo>
                        <a:cubicBezTo>
                          <a:pt x="658204" y="3455444"/>
                          <a:pt x="460623" y="2568519"/>
                          <a:pt x="403638" y="1723717"/>
                        </a:cubicBezTo>
                        <a:cubicBezTo>
                          <a:pt x="344376" y="1453967"/>
                          <a:pt x="154637" y="1162074"/>
                          <a:pt x="33035" y="970187"/>
                        </a:cubicBezTo>
                        <a:cubicBezTo>
                          <a:pt x="24664" y="960514"/>
                          <a:pt x="22102" y="953603"/>
                          <a:pt x="12067" y="942964"/>
                        </a:cubicBezTo>
                        <a:cubicBezTo>
                          <a:pt x="110257" y="850865"/>
                          <a:pt x="268912" y="765380"/>
                          <a:pt x="408384" y="656932"/>
                        </a:cubicBezTo>
                        <a:cubicBezTo>
                          <a:pt x="547856" y="548484"/>
                          <a:pt x="680131" y="504910"/>
                          <a:pt x="856962" y="333181"/>
                        </a:cubicBezTo>
                        <a:cubicBezTo>
                          <a:pt x="1033793" y="161452"/>
                          <a:pt x="1192242" y="166341"/>
                          <a:pt x="1318605" y="0"/>
                        </a:cubicBezTo>
                        <a:close/>
                      </a:path>
                    </a:pathLst>
                  </a:custGeom>
                  <ask:type>
                    <ask:lineSketchNone/>
                  </ask:type>
                </ask:lineSketchStyleProps>
              </a:ext>
            </a:extLst>
          </a:ln>
        </p:spPr>
      </p:pic>
      <p:sp>
        <p:nvSpPr>
          <p:cNvPr id="41" name="plano_sessao">
            <a:extLst>
              <a:ext uri="{FF2B5EF4-FFF2-40B4-BE49-F238E27FC236}">
                <a16:creationId xmlns:a16="http://schemas.microsoft.com/office/drawing/2014/main" id="{52907BCA-4AB1-E337-EE05-FBAA32594560}"/>
              </a:ext>
            </a:extLst>
          </p:cNvPr>
          <p:cNvSpPr txBox="1"/>
          <p:nvPr/>
        </p:nvSpPr>
        <p:spPr>
          <a:xfrm>
            <a:off x="-1295925" y="4178975"/>
            <a:ext cx="5200181" cy="2031325"/>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Plano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000000"/>
                </a:solidFill>
                <a:effectLst/>
                <a:uLnTx/>
                <a:uFillTx/>
                <a:latin typeface="Inter" panose="020B0604020202020204" charset="0"/>
                <a:ea typeface="Inter" panose="020B0604020202020204" charset="0"/>
                <a:cs typeface="+mn-cs"/>
              </a:rPr>
              <a:t>Sessão</a:t>
            </a:r>
            <a:r>
              <a:rPr kumimoji="0" lang="en-US" sz="4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 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000000"/>
                </a:solidFill>
                <a:effectLst/>
                <a:uLnTx/>
                <a:uFillTx/>
                <a:latin typeface="Inter" panose="020B0604020202020204" charset="0"/>
                <a:ea typeface="Inter" panose="020B0604020202020204" charset="0"/>
                <a:cs typeface="+mn-cs"/>
              </a:rPr>
              <a:t>Sessão</a:t>
            </a:r>
            <a:endParaRPr kumimoji="0" lang="en-US" sz="4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endParaRPr>
          </a:p>
        </p:txBody>
      </p:sp>
    </p:spTree>
    <p:extLst>
      <p:ext uri="{BB962C8B-B14F-4D97-AF65-F5344CB8AC3E}">
        <p14:creationId xmlns:p14="http://schemas.microsoft.com/office/powerpoint/2010/main" val="338476862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aphicFrame>
        <p:nvGraphicFramePr>
          <p:cNvPr id="6" name="!!sessao_6_8_i">
            <a:extLst>
              <a:ext uri="{FF2B5EF4-FFF2-40B4-BE49-F238E27FC236}">
                <a16:creationId xmlns:a16="http://schemas.microsoft.com/office/drawing/2014/main" id="{DD651D50-7453-282A-A308-072832298587}"/>
              </a:ext>
            </a:extLst>
          </p:cNvPr>
          <p:cNvGraphicFramePr>
            <a:graphicFrameLocks noGrp="1"/>
          </p:cNvGraphicFramePr>
          <p:nvPr>
            <p:extLst>
              <p:ext uri="{D42A27DB-BD31-4B8C-83A1-F6EECF244321}">
                <p14:modId xmlns:p14="http://schemas.microsoft.com/office/powerpoint/2010/main" val="1311992816"/>
              </p:ext>
            </p:extLst>
          </p:nvPr>
        </p:nvGraphicFramePr>
        <p:xfrm>
          <a:off x="-10573200" y="5752800"/>
          <a:ext cx="12037812" cy="4380170"/>
        </p:xfrm>
        <a:graphic>
          <a:graphicData uri="http://schemas.openxmlformats.org/drawingml/2006/table">
            <a:tbl>
              <a:tblPr firstRow="1" bandRow="1">
                <a:tableStyleId>{5C22544A-7EE6-4342-B048-85BDC9FD1C3A}</a:tableStyleId>
              </a:tblPr>
              <a:tblGrid>
                <a:gridCol w="3146223">
                  <a:extLst>
                    <a:ext uri="{9D8B030D-6E8A-4147-A177-3AD203B41FA5}">
                      <a16:colId xmlns:a16="http://schemas.microsoft.com/office/drawing/2014/main" val="1042611969"/>
                    </a:ext>
                  </a:extLst>
                </a:gridCol>
                <a:gridCol w="3352800">
                  <a:extLst>
                    <a:ext uri="{9D8B030D-6E8A-4147-A177-3AD203B41FA5}">
                      <a16:colId xmlns:a16="http://schemas.microsoft.com/office/drawing/2014/main" val="1972421895"/>
                    </a:ext>
                  </a:extLst>
                </a:gridCol>
                <a:gridCol w="3505200">
                  <a:extLst>
                    <a:ext uri="{9D8B030D-6E8A-4147-A177-3AD203B41FA5}">
                      <a16:colId xmlns:a16="http://schemas.microsoft.com/office/drawing/2014/main" val="962624468"/>
                    </a:ext>
                  </a:extLst>
                </a:gridCol>
                <a:gridCol w="2033589">
                  <a:extLst>
                    <a:ext uri="{9D8B030D-6E8A-4147-A177-3AD203B41FA5}">
                      <a16:colId xmlns:a16="http://schemas.microsoft.com/office/drawing/2014/main" val="2087318690"/>
                    </a:ext>
                  </a:extLst>
                </a:gridCol>
              </a:tblGrid>
              <a:tr h="4380170">
                <a:tc>
                  <a:txBody>
                    <a:bodyPr/>
                    <a:lstStyle/>
                    <a:p>
                      <a:pPr marL="0" lvl="0" indent="0">
                        <a:lnSpc>
                          <a:spcPct val="100000"/>
                        </a:lnSpc>
                        <a:buSzPct val="100000"/>
                        <a:buFont typeface="Arial" pitchFamily="34"/>
                        <a:buNone/>
                      </a:pPr>
                      <a:r>
                        <a:rPr lang="pt-BR" sz="1800" b="0" dirty="0">
                          <a:solidFill>
                            <a:schemeClr val="tx1"/>
                          </a:solidFill>
                          <a:latin typeface="Inter" panose="020B0604020202020204" charset="0"/>
                          <a:ea typeface="Inter" panose="020B0604020202020204" charset="0"/>
                        </a:rPr>
                        <a:t>Fortalecer o compromisso com a mudança.</a:t>
                      </a:r>
                    </a:p>
                    <a:p>
                      <a:pPr marL="0" lvl="0" indent="0">
                        <a:lnSpc>
                          <a:spcPct val="100000"/>
                        </a:lnSpc>
                        <a:buSzPct val="100000"/>
                        <a:buFont typeface="Arial" pitchFamily="34"/>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SzPct val="100000"/>
                        <a:buFont typeface="Arial" pitchFamily="34"/>
                        <a:buNone/>
                      </a:pPr>
                      <a:r>
                        <a:rPr lang="pt-BR" sz="1800" b="0" dirty="0">
                          <a:solidFill>
                            <a:schemeClr val="tx1"/>
                          </a:solidFill>
                          <a:latin typeface="Inter" panose="020B0604020202020204" charset="0"/>
                          <a:ea typeface="Inter" panose="020B0604020202020204" charset="0"/>
                        </a:rPr>
                        <a:t>Avaliar os progressos individuais.</a:t>
                      </a:r>
                    </a:p>
                    <a:p>
                      <a:pPr marL="0" lvl="0" indent="0">
                        <a:lnSpc>
                          <a:spcPct val="100000"/>
                        </a:lnSpc>
                        <a:buSzPct val="100000"/>
                        <a:buFont typeface="Arial" pitchFamily="34"/>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SzPct val="100000"/>
                        <a:buFont typeface="Arial" pitchFamily="34"/>
                        <a:buNone/>
                      </a:pPr>
                      <a:r>
                        <a:rPr lang="pt-BR" sz="1800" b="0" dirty="0">
                          <a:solidFill>
                            <a:schemeClr val="tx1"/>
                          </a:solidFill>
                          <a:latin typeface="Inter" panose="020B0604020202020204" charset="0"/>
                          <a:ea typeface="Inter" panose="020B0604020202020204" charset="0"/>
                        </a:rPr>
                        <a:t>Avaliar os progressos do programa (sessão 8). </a:t>
                      </a:r>
                    </a:p>
                  </a:txBody>
                  <a:tcPr anchor="ctr">
                    <a:lnL w="12700" cmpd="sng">
                      <a:noFill/>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lvl="0" indent="0">
                        <a:lnSpc>
                          <a:spcPct val="100000"/>
                        </a:lnSpc>
                        <a:buNone/>
                      </a:pPr>
                      <a:r>
                        <a:rPr lang="pt-BR" sz="1800" b="0" dirty="0">
                          <a:solidFill>
                            <a:schemeClr val="tx1"/>
                          </a:solidFill>
                          <a:latin typeface="Inter" panose="020B0604020202020204" charset="0"/>
                          <a:ea typeface="Inter" panose="020B0604020202020204" charset="0"/>
                        </a:rPr>
                        <a:t>Entrevista motivacional.</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Aplicação de inventário (sessão 6).</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Inventário de resolução de problemas (IRP) (sessão 6)</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lnSpc>
                          <a:spcPct val="100000"/>
                        </a:lnSpc>
                      </a:pPr>
                      <a:r>
                        <a:rPr lang="pt-PT" sz="1800" b="0" dirty="0">
                          <a:solidFill>
                            <a:schemeClr val="tx1"/>
                          </a:solidFill>
                          <a:latin typeface="Inter" panose="020B0604020202020204" charset="0"/>
                          <a:ea typeface="Inter" panose="020B0604020202020204" charset="0"/>
                        </a:rPr>
                        <a:t>60</a:t>
                      </a:r>
                      <a:endParaRPr lang="en-GB" sz="1800" b="0" dirty="0">
                        <a:solidFill>
                          <a:schemeClr val="tx1"/>
                        </a:solidFill>
                        <a:latin typeface="Inter" panose="020B0604020202020204" charset="0"/>
                        <a:ea typeface="Inter" panose="020B0604020202020204" charset="0"/>
                      </a:endParaRPr>
                    </a:p>
                  </a:txBody>
                  <a:tcPr anchor="ctr">
                    <a:lnL w="38100" cap="flat" cmpd="sng" algn="ctr">
                      <a:solidFill>
                        <a:srgbClr val="97745A"/>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7120096"/>
                  </a:ext>
                </a:extLst>
              </a:tr>
            </a:tbl>
          </a:graphicData>
        </a:graphic>
      </p:graphicFrame>
      <p:graphicFrame>
        <p:nvGraphicFramePr>
          <p:cNvPr id="18" name="!!sessao_6_8_g">
            <a:extLst>
              <a:ext uri="{FF2B5EF4-FFF2-40B4-BE49-F238E27FC236}">
                <a16:creationId xmlns:a16="http://schemas.microsoft.com/office/drawing/2014/main" id="{71F8CAEF-F8B2-8560-DA58-069B492FCCE8}"/>
              </a:ext>
            </a:extLst>
          </p:cNvPr>
          <p:cNvGraphicFramePr>
            <a:graphicFrameLocks noGrp="1"/>
          </p:cNvGraphicFramePr>
          <p:nvPr>
            <p:extLst>
              <p:ext uri="{D42A27DB-BD31-4B8C-83A1-F6EECF244321}">
                <p14:modId xmlns:p14="http://schemas.microsoft.com/office/powerpoint/2010/main" val="2306274049"/>
              </p:ext>
            </p:extLst>
          </p:nvPr>
        </p:nvGraphicFramePr>
        <p:xfrm>
          <a:off x="-10573200" y="1440000"/>
          <a:ext cx="12037812" cy="3958512"/>
        </p:xfrm>
        <a:graphic>
          <a:graphicData uri="http://schemas.openxmlformats.org/drawingml/2006/table">
            <a:tbl>
              <a:tblPr firstRow="1" bandRow="1">
                <a:tableStyleId>{5C22544A-7EE6-4342-B048-85BDC9FD1C3A}</a:tableStyleId>
              </a:tblPr>
              <a:tblGrid>
                <a:gridCol w="3146223">
                  <a:extLst>
                    <a:ext uri="{9D8B030D-6E8A-4147-A177-3AD203B41FA5}">
                      <a16:colId xmlns:a16="http://schemas.microsoft.com/office/drawing/2014/main" val="1042611969"/>
                    </a:ext>
                  </a:extLst>
                </a:gridCol>
                <a:gridCol w="3352800">
                  <a:extLst>
                    <a:ext uri="{9D8B030D-6E8A-4147-A177-3AD203B41FA5}">
                      <a16:colId xmlns:a16="http://schemas.microsoft.com/office/drawing/2014/main" val="1972421895"/>
                    </a:ext>
                  </a:extLst>
                </a:gridCol>
                <a:gridCol w="3505200">
                  <a:extLst>
                    <a:ext uri="{9D8B030D-6E8A-4147-A177-3AD203B41FA5}">
                      <a16:colId xmlns:a16="http://schemas.microsoft.com/office/drawing/2014/main" val="962624468"/>
                    </a:ext>
                  </a:extLst>
                </a:gridCol>
                <a:gridCol w="2033589">
                  <a:extLst>
                    <a:ext uri="{9D8B030D-6E8A-4147-A177-3AD203B41FA5}">
                      <a16:colId xmlns:a16="http://schemas.microsoft.com/office/drawing/2014/main" val="2087318690"/>
                    </a:ext>
                  </a:extLst>
                </a:gridCol>
              </a:tblGrid>
              <a:tr h="3958512">
                <a:tc>
                  <a:txBody>
                    <a:bodyPr/>
                    <a:lstStyle/>
                    <a:p>
                      <a:pPr marL="0" lvl="0" indent="0">
                        <a:lnSpc>
                          <a:spcPct val="100000"/>
                        </a:lnSpc>
                        <a:buSzPct val="100000"/>
                        <a:buFont typeface="Arial" pitchFamily="34"/>
                        <a:buNone/>
                      </a:pPr>
                      <a:r>
                        <a:rPr lang="pt-BR" sz="1800" b="0" i="0" dirty="0">
                          <a:solidFill>
                            <a:schemeClr val="tx1"/>
                          </a:solidFill>
                          <a:latin typeface="Inter" panose="020B0604020202020204" charset="0"/>
                          <a:ea typeface="Inter" panose="020B0604020202020204" charset="0"/>
                        </a:rPr>
                        <a:t>Evocar razões para a mudança.</a:t>
                      </a:r>
                    </a:p>
                    <a:p>
                      <a:pPr marL="0" lvl="0" indent="0">
                        <a:lnSpc>
                          <a:spcPct val="100000"/>
                        </a:lnSpc>
                        <a:buSzPct val="100000"/>
                        <a:buFont typeface="Arial" pitchFamily="34"/>
                        <a:buNone/>
                      </a:pPr>
                      <a:endParaRPr lang="pt-BR" sz="1800" b="0" i="0" dirty="0">
                        <a:solidFill>
                          <a:schemeClr val="tx1"/>
                        </a:solidFill>
                        <a:latin typeface="Inter" panose="020B0604020202020204" charset="0"/>
                        <a:ea typeface="Inter" panose="020B0604020202020204" charset="0"/>
                      </a:endParaRPr>
                    </a:p>
                    <a:p>
                      <a:pPr marL="0" lvl="0" indent="0">
                        <a:lnSpc>
                          <a:spcPct val="100000"/>
                        </a:lnSpc>
                        <a:buSzPct val="100000"/>
                        <a:buFont typeface="Arial" pitchFamily="34"/>
                        <a:buNone/>
                      </a:pPr>
                      <a:r>
                        <a:rPr lang="pt-BR" sz="1800" b="0" i="0" dirty="0">
                          <a:solidFill>
                            <a:schemeClr val="tx1"/>
                          </a:solidFill>
                          <a:latin typeface="Inter" panose="020B0604020202020204" charset="0"/>
                          <a:ea typeface="Inter" panose="020B0604020202020204" charset="0"/>
                        </a:rPr>
                        <a:t>Ajudar o grupo a reconhecer as suas capacidades para mudar.</a:t>
                      </a:r>
                    </a:p>
                  </a:txBody>
                  <a:tcPr anchor="ctr">
                    <a:lnL w="12700" cmpd="sng">
                      <a:noFill/>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lvl="0" indent="0">
                        <a:lnSpc>
                          <a:spcPct val="100000"/>
                        </a:lnSpc>
                        <a:buNone/>
                      </a:pPr>
                      <a:r>
                        <a:rPr lang="pt-BR" sz="1800" b="0" dirty="0">
                          <a:solidFill>
                            <a:schemeClr val="tx1"/>
                          </a:solidFill>
                          <a:latin typeface="Inter" panose="020B0604020202020204" charset="0"/>
                          <a:ea typeface="Inter" panose="020B0604020202020204" charset="0"/>
                        </a:rPr>
                        <a:t>Atividade 5 – “O que me representa?” </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Atividade 6 – “Se a minha vida fosse um filme?”</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Atividade 7 – “Abrigo subterrâneo”</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lvl="0">
                        <a:lnSpc>
                          <a:spcPct val="100000"/>
                        </a:lnSpc>
                      </a:pPr>
                      <a:r>
                        <a:rPr lang="pt-PT" sz="1800" b="0" i="1" dirty="0">
                          <a:solidFill>
                            <a:schemeClr val="tx1"/>
                          </a:solidFill>
                          <a:latin typeface="Inter" panose="020B0604020202020204" charset="0"/>
                          <a:ea typeface="Inter" panose="020B0604020202020204" charset="0"/>
                        </a:rPr>
                        <a:t>Coaching game </a:t>
                      </a:r>
                      <a:r>
                        <a:rPr lang="pt-PT" sz="1800" b="0" dirty="0">
                          <a:solidFill>
                            <a:schemeClr val="tx1"/>
                          </a:solidFill>
                          <a:latin typeface="Inter" panose="020B0604020202020204" charset="0"/>
                          <a:ea typeface="Inter" panose="020B0604020202020204" charset="0"/>
                        </a:rPr>
                        <a:t>- POY; Mapa de processo; lápis ou caneta;</a:t>
                      </a:r>
                    </a:p>
                    <a:p>
                      <a:pPr lvl="0">
                        <a:lnSpc>
                          <a:spcPct val="100000"/>
                        </a:lnSpc>
                      </a:pPr>
                      <a:endParaRPr lang="pt-PT" sz="1800" b="0" dirty="0">
                        <a:solidFill>
                          <a:schemeClr val="tx1"/>
                        </a:solidFill>
                        <a:latin typeface="Inter" panose="020B0604020202020204" charset="0"/>
                        <a:ea typeface="Inter" panose="020B0604020202020204" charset="0"/>
                      </a:endParaRPr>
                    </a:p>
                    <a:p>
                      <a:pPr lvl="0">
                        <a:lnSpc>
                          <a:spcPct val="100000"/>
                        </a:lnSpc>
                      </a:pPr>
                      <a:r>
                        <a:rPr lang="pt-PT" sz="1800" b="0" dirty="0">
                          <a:solidFill>
                            <a:schemeClr val="tx1"/>
                          </a:solidFill>
                          <a:latin typeface="Inter" panose="020B0604020202020204" charset="0"/>
                          <a:ea typeface="Inter" panose="020B0604020202020204" charset="0"/>
                        </a:rPr>
                        <a:t>Ficha técnica da atividade </a:t>
                      </a:r>
                    </a:p>
                    <a:p>
                      <a:pPr lvl="0">
                        <a:lnSpc>
                          <a:spcPct val="100000"/>
                        </a:lnSpc>
                      </a:pPr>
                      <a:r>
                        <a:rPr lang="pt-PT" sz="1800" b="0" dirty="0">
                          <a:solidFill>
                            <a:schemeClr val="tx1"/>
                          </a:solidFill>
                          <a:latin typeface="Inter" panose="020B0604020202020204" charset="0"/>
                          <a:ea typeface="Inter" panose="020B0604020202020204" charset="0"/>
                        </a:rPr>
                        <a:t>“Abrigo subterrâneo”;</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lnSpc>
                          <a:spcPct val="150000"/>
                        </a:lnSpc>
                      </a:pPr>
                      <a:r>
                        <a:rPr lang="pt-PT" sz="1800" b="0" dirty="0">
                          <a:solidFill>
                            <a:schemeClr val="tx1"/>
                          </a:solidFill>
                          <a:latin typeface="Inter" panose="020B0604020202020204" charset="0"/>
                          <a:ea typeface="Inter" panose="020B0604020202020204" charset="0"/>
                        </a:rPr>
                        <a:t>120</a:t>
                      </a:r>
                      <a:endParaRPr lang="en-GB" sz="1800" b="0" dirty="0">
                        <a:solidFill>
                          <a:schemeClr val="tx1"/>
                        </a:solidFill>
                        <a:latin typeface="Inter" panose="020B0604020202020204" charset="0"/>
                        <a:ea typeface="Inter" panose="020B0604020202020204" charset="0"/>
                      </a:endParaRPr>
                    </a:p>
                  </a:txBody>
                  <a:tcPr anchor="ctr">
                    <a:lnL w="38100" cap="flat" cmpd="sng" algn="ctr">
                      <a:solidFill>
                        <a:srgbClr val="97745A"/>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7120096"/>
                  </a:ext>
                </a:extLst>
              </a:tr>
            </a:tbl>
          </a:graphicData>
        </a:graphic>
      </p:graphicFrame>
      <p:sp>
        <p:nvSpPr>
          <p:cNvPr id="21" name="!!session_n_next">
            <a:extLst>
              <a:ext uri="{FF2B5EF4-FFF2-40B4-BE49-F238E27FC236}">
                <a16:creationId xmlns:a16="http://schemas.microsoft.com/office/drawing/2014/main" id="{98D5EF9F-06A7-87D6-D451-17B2E67616D9}"/>
              </a:ext>
            </a:extLst>
          </p:cNvPr>
          <p:cNvSpPr txBox="1"/>
          <p:nvPr/>
        </p:nvSpPr>
        <p:spPr>
          <a:xfrm>
            <a:off x="-11664000" y="1036800"/>
            <a:ext cx="13272556" cy="246221"/>
          </a:xfrm>
          <a:prstGeom prst="rect">
            <a:avLst/>
          </a:prstGeom>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SESSÃO 6 A 8</a:t>
            </a:r>
          </a:p>
        </p:txBody>
      </p:sp>
      <p:sp>
        <p:nvSpPr>
          <p:cNvPr id="22" name="!!titulo_3">
            <a:extLst>
              <a:ext uri="{FF2B5EF4-FFF2-40B4-BE49-F238E27FC236}">
                <a16:creationId xmlns:a16="http://schemas.microsoft.com/office/drawing/2014/main" id="{4141D582-3893-872E-AF34-6BFAF896DE6B}"/>
              </a:ext>
            </a:extLst>
          </p:cNvPr>
          <p:cNvSpPr txBox="1"/>
          <p:nvPr/>
        </p:nvSpPr>
        <p:spPr>
          <a:xfrm>
            <a:off x="3315600" y="4068000"/>
            <a:ext cx="14209061" cy="1477328"/>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PROPÓSITO</a:t>
            </a:r>
          </a:p>
        </p:txBody>
      </p:sp>
      <p:graphicFrame>
        <p:nvGraphicFramePr>
          <p:cNvPr id="39" name="!!sessao_9_14_i">
            <a:extLst>
              <a:ext uri="{FF2B5EF4-FFF2-40B4-BE49-F238E27FC236}">
                <a16:creationId xmlns:a16="http://schemas.microsoft.com/office/drawing/2014/main" id="{97F171F0-E16D-1A3D-1F8C-F59C2E98184C}"/>
              </a:ext>
            </a:extLst>
          </p:cNvPr>
          <p:cNvGraphicFramePr>
            <a:graphicFrameLocks noGrp="1"/>
          </p:cNvGraphicFramePr>
          <p:nvPr>
            <p:extLst>
              <p:ext uri="{D42A27DB-BD31-4B8C-83A1-F6EECF244321}">
                <p14:modId xmlns:p14="http://schemas.microsoft.com/office/powerpoint/2010/main" val="448048589"/>
              </p:ext>
            </p:extLst>
          </p:nvPr>
        </p:nvGraphicFramePr>
        <p:xfrm>
          <a:off x="20530800" y="5752800"/>
          <a:ext cx="12037812" cy="4380170"/>
        </p:xfrm>
        <a:graphic>
          <a:graphicData uri="http://schemas.openxmlformats.org/drawingml/2006/table">
            <a:tbl>
              <a:tblPr firstRow="1" bandRow="1">
                <a:tableStyleId>{5C22544A-7EE6-4342-B048-85BDC9FD1C3A}</a:tableStyleId>
              </a:tblPr>
              <a:tblGrid>
                <a:gridCol w="3146223">
                  <a:extLst>
                    <a:ext uri="{9D8B030D-6E8A-4147-A177-3AD203B41FA5}">
                      <a16:colId xmlns:a16="http://schemas.microsoft.com/office/drawing/2014/main" val="1042611969"/>
                    </a:ext>
                  </a:extLst>
                </a:gridCol>
                <a:gridCol w="3352800">
                  <a:extLst>
                    <a:ext uri="{9D8B030D-6E8A-4147-A177-3AD203B41FA5}">
                      <a16:colId xmlns:a16="http://schemas.microsoft.com/office/drawing/2014/main" val="1972421895"/>
                    </a:ext>
                  </a:extLst>
                </a:gridCol>
                <a:gridCol w="3505200">
                  <a:extLst>
                    <a:ext uri="{9D8B030D-6E8A-4147-A177-3AD203B41FA5}">
                      <a16:colId xmlns:a16="http://schemas.microsoft.com/office/drawing/2014/main" val="962624468"/>
                    </a:ext>
                  </a:extLst>
                </a:gridCol>
                <a:gridCol w="2033589">
                  <a:extLst>
                    <a:ext uri="{9D8B030D-6E8A-4147-A177-3AD203B41FA5}">
                      <a16:colId xmlns:a16="http://schemas.microsoft.com/office/drawing/2014/main" val="2087318690"/>
                    </a:ext>
                  </a:extLst>
                </a:gridCol>
              </a:tblGrid>
              <a:tr h="4380170">
                <a:tc>
                  <a:txBody>
                    <a:bodyPr/>
                    <a:lstStyle/>
                    <a:p>
                      <a:pPr marL="0" lvl="0" indent="0">
                        <a:lnSpc>
                          <a:spcPct val="100000"/>
                        </a:lnSpc>
                        <a:buSzPct val="100000"/>
                        <a:buFont typeface="Arial" pitchFamily="34"/>
                        <a:buNone/>
                      </a:pPr>
                      <a:r>
                        <a:rPr lang="pt-BR" sz="1800" b="0" dirty="0">
                          <a:solidFill>
                            <a:schemeClr val="tx1"/>
                          </a:solidFill>
                          <a:latin typeface="Inter" panose="020B0604020202020204" charset="0"/>
                          <a:ea typeface="Inter" panose="020B0604020202020204" charset="0"/>
                        </a:rPr>
                        <a:t>Orientar a pessoa a encontrar estratégias de mudança e a comprometer-se.</a:t>
                      </a:r>
                    </a:p>
                    <a:p>
                      <a:pPr marL="0" lvl="0" indent="0">
                        <a:lnSpc>
                          <a:spcPct val="100000"/>
                        </a:lnSpc>
                        <a:buSzPct val="100000"/>
                        <a:buFont typeface="Arial" pitchFamily="34"/>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SzPct val="100000"/>
                        <a:buFont typeface="Arial" pitchFamily="34"/>
                        <a:buNone/>
                      </a:pPr>
                      <a:r>
                        <a:rPr lang="pt-BR" sz="1800" b="0" dirty="0">
                          <a:solidFill>
                            <a:schemeClr val="tx1"/>
                          </a:solidFill>
                          <a:latin typeface="Inter" panose="020B0604020202020204" charset="0"/>
                          <a:ea typeface="Inter" panose="020B0604020202020204" charset="0"/>
                        </a:rPr>
                        <a:t>Avaliar os progressos individuais.</a:t>
                      </a:r>
                    </a:p>
                    <a:p>
                      <a:pPr marL="0" lvl="0" indent="0">
                        <a:lnSpc>
                          <a:spcPct val="100000"/>
                        </a:lnSpc>
                        <a:buSzPct val="100000"/>
                        <a:buFont typeface="Arial" pitchFamily="34"/>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SzPct val="100000"/>
                        <a:buFont typeface="Arial" pitchFamily="34"/>
                        <a:buNone/>
                      </a:pPr>
                      <a:r>
                        <a:rPr lang="pt-BR" sz="1800" b="0" dirty="0">
                          <a:solidFill>
                            <a:schemeClr val="tx1"/>
                          </a:solidFill>
                          <a:latin typeface="Inter" panose="020B0604020202020204" charset="0"/>
                          <a:ea typeface="Inter" panose="020B0604020202020204" charset="0"/>
                        </a:rPr>
                        <a:t>Avaliar os progressos do programa (sessões 11 e 14). </a:t>
                      </a:r>
                    </a:p>
                  </a:txBody>
                  <a:tcPr anchor="ctr">
                    <a:lnL w="12700" cmpd="sng">
                      <a:noFill/>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lvl="0" indent="0">
                        <a:lnSpc>
                          <a:spcPct val="100000"/>
                        </a:lnSpc>
                        <a:buNone/>
                      </a:pPr>
                      <a:r>
                        <a:rPr lang="pt-BR" sz="1800" b="0" dirty="0">
                          <a:solidFill>
                            <a:schemeClr val="tx1"/>
                          </a:solidFill>
                          <a:latin typeface="Inter" panose="020B0604020202020204" charset="0"/>
                          <a:ea typeface="Inter" panose="020B0604020202020204" charset="0"/>
                        </a:rPr>
                        <a:t>Entrevista motivacional.</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Aplicação de instrumento de avaliação (sessão 14).</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ICAC (sessão 14).</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lnSpc>
                          <a:spcPct val="100000"/>
                        </a:lnSpc>
                      </a:pPr>
                      <a:r>
                        <a:rPr lang="pt-PT" sz="1800" b="0" dirty="0">
                          <a:solidFill>
                            <a:schemeClr val="tx1"/>
                          </a:solidFill>
                          <a:latin typeface="Inter" panose="020B0604020202020204" charset="0"/>
                          <a:ea typeface="Inter" panose="020B0604020202020204" charset="0"/>
                        </a:rPr>
                        <a:t>60</a:t>
                      </a:r>
                      <a:endParaRPr lang="en-GB" sz="1800" b="0" dirty="0">
                        <a:solidFill>
                          <a:schemeClr val="tx1"/>
                        </a:solidFill>
                        <a:latin typeface="Inter" panose="020B0604020202020204" charset="0"/>
                        <a:ea typeface="Inter" panose="020B0604020202020204" charset="0"/>
                      </a:endParaRPr>
                    </a:p>
                  </a:txBody>
                  <a:tcPr anchor="ctr">
                    <a:lnL w="38100" cap="flat" cmpd="sng" algn="ctr">
                      <a:solidFill>
                        <a:srgbClr val="97745A"/>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7120096"/>
                  </a:ext>
                </a:extLst>
              </a:tr>
            </a:tbl>
          </a:graphicData>
        </a:graphic>
      </p:graphicFrame>
      <p:graphicFrame>
        <p:nvGraphicFramePr>
          <p:cNvPr id="40" name="!!sessao_9_14_g">
            <a:extLst>
              <a:ext uri="{FF2B5EF4-FFF2-40B4-BE49-F238E27FC236}">
                <a16:creationId xmlns:a16="http://schemas.microsoft.com/office/drawing/2014/main" id="{7CC7B23D-08E9-A04A-752F-CD6F83FDC5F3}"/>
              </a:ext>
            </a:extLst>
          </p:cNvPr>
          <p:cNvGraphicFramePr>
            <a:graphicFrameLocks noGrp="1"/>
          </p:cNvGraphicFramePr>
          <p:nvPr>
            <p:extLst>
              <p:ext uri="{D42A27DB-BD31-4B8C-83A1-F6EECF244321}">
                <p14:modId xmlns:p14="http://schemas.microsoft.com/office/powerpoint/2010/main" val="3275863697"/>
              </p:ext>
            </p:extLst>
          </p:nvPr>
        </p:nvGraphicFramePr>
        <p:xfrm>
          <a:off x="20530800" y="1440000"/>
          <a:ext cx="12037812" cy="3958512"/>
        </p:xfrm>
        <a:graphic>
          <a:graphicData uri="http://schemas.openxmlformats.org/drawingml/2006/table">
            <a:tbl>
              <a:tblPr firstRow="1" bandRow="1">
                <a:tableStyleId>{5C22544A-7EE6-4342-B048-85BDC9FD1C3A}</a:tableStyleId>
              </a:tblPr>
              <a:tblGrid>
                <a:gridCol w="3146223">
                  <a:extLst>
                    <a:ext uri="{9D8B030D-6E8A-4147-A177-3AD203B41FA5}">
                      <a16:colId xmlns:a16="http://schemas.microsoft.com/office/drawing/2014/main" val="1042611969"/>
                    </a:ext>
                  </a:extLst>
                </a:gridCol>
                <a:gridCol w="3352800">
                  <a:extLst>
                    <a:ext uri="{9D8B030D-6E8A-4147-A177-3AD203B41FA5}">
                      <a16:colId xmlns:a16="http://schemas.microsoft.com/office/drawing/2014/main" val="1972421895"/>
                    </a:ext>
                  </a:extLst>
                </a:gridCol>
                <a:gridCol w="3505200">
                  <a:extLst>
                    <a:ext uri="{9D8B030D-6E8A-4147-A177-3AD203B41FA5}">
                      <a16:colId xmlns:a16="http://schemas.microsoft.com/office/drawing/2014/main" val="962624468"/>
                    </a:ext>
                  </a:extLst>
                </a:gridCol>
                <a:gridCol w="2033589">
                  <a:extLst>
                    <a:ext uri="{9D8B030D-6E8A-4147-A177-3AD203B41FA5}">
                      <a16:colId xmlns:a16="http://schemas.microsoft.com/office/drawing/2014/main" val="2087318690"/>
                    </a:ext>
                  </a:extLst>
                </a:gridCol>
              </a:tblGrid>
              <a:tr h="3958512">
                <a:tc>
                  <a:txBody>
                    <a:bodyPr/>
                    <a:lstStyle/>
                    <a:p>
                      <a:pPr marL="0" lvl="0" indent="0">
                        <a:lnSpc>
                          <a:spcPct val="100000"/>
                        </a:lnSpc>
                        <a:buSzPct val="100000"/>
                        <a:buFont typeface="Arial" pitchFamily="34"/>
                        <a:buNone/>
                      </a:pPr>
                      <a:r>
                        <a:rPr lang="pt-BR" sz="1800" b="0" i="0" dirty="0">
                          <a:solidFill>
                            <a:schemeClr val="tx1"/>
                          </a:solidFill>
                          <a:latin typeface="Inter" panose="020B0604020202020204" charset="0"/>
                          <a:ea typeface="Inter" panose="020B0604020202020204" charset="0"/>
                        </a:rPr>
                        <a:t>Promover comportamentos para a mudança.</a:t>
                      </a:r>
                    </a:p>
                    <a:p>
                      <a:pPr marL="0" lvl="0" indent="0">
                        <a:lnSpc>
                          <a:spcPct val="100000"/>
                        </a:lnSpc>
                        <a:buSzPct val="100000"/>
                        <a:buFont typeface="Arial" pitchFamily="34"/>
                        <a:buNone/>
                      </a:pPr>
                      <a:endParaRPr lang="pt-BR" sz="1800" b="0" i="0" dirty="0">
                        <a:solidFill>
                          <a:schemeClr val="tx1"/>
                        </a:solidFill>
                        <a:latin typeface="Inter" panose="020B0604020202020204" charset="0"/>
                        <a:ea typeface="Inter" panose="020B0604020202020204" charset="0"/>
                      </a:endParaRPr>
                    </a:p>
                    <a:p>
                      <a:pPr marL="0" lvl="0" indent="0">
                        <a:lnSpc>
                          <a:spcPct val="100000"/>
                        </a:lnSpc>
                        <a:buSzPct val="100000"/>
                        <a:buFont typeface="Arial" pitchFamily="34"/>
                        <a:buNone/>
                      </a:pPr>
                      <a:r>
                        <a:rPr lang="pt-BR" sz="1800" b="0" i="0" dirty="0">
                          <a:solidFill>
                            <a:schemeClr val="tx1"/>
                          </a:solidFill>
                          <a:latin typeface="Inter" panose="020B0604020202020204" charset="0"/>
                          <a:ea typeface="Inter" panose="020B0604020202020204" charset="0"/>
                        </a:rPr>
                        <a:t>Promover a autoeficácia, autoestima e autoconceito.</a:t>
                      </a:r>
                    </a:p>
                    <a:p>
                      <a:pPr marL="0" lvl="0" indent="0">
                        <a:lnSpc>
                          <a:spcPct val="100000"/>
                        </a:lnSpc>
                        <a:buSzPct val="100000"/>
                        <a:buFont typeface="Arial" pitchFamily="34"/>
                        <a:buNone/>
                      </a:pPr>
                      <a:endParaRPr lang="pt-BR" sz="1800" b="0" i="0" dirty="0">
                        <a:solidFill>
                          <a:schemeClr val="tx1"/>
                        </a:solidFill>
                        <a:latin typeface="Inter" panose="020B0604020202020204" charset="0"/>
                        <a:ea typeface="Inter" panose="020B0604020202020204" charset="0"/>
                      </a:endParaRPr>
                    </a:p>
                    <a:p>
                      <a:pPr marL="0" lvl="0" indent="0">
                        <a:lnSpc>
                          <a:spcPct val="100000"/>
                        </a:lnSpc>
                        <a:buSzPct val="100000"/>
                        <a:buFont typeface="Arial" pitchFamily="34"/>
                        <a:buNone/>
                      </a:pPr>
                      <a:r>
                        <a:rPr lang="pt-BR" sz="1800" b="0" i="0" dirty="0">
                          <a:solidFill>
                            <a:schemeClr val="tx1"/>
                          </a:solidFill>
                          <a:latin typeface="Inter" panose="020B0604020202020204" charset="0"/>
                          <a:ea typeface="Inter" panose="020B0604020202020204" charset="0"/>
                        </a:rPr>
                        <a:t>Promover a resiliência.</a:t>
                      </a:r>
                    </a:p>
                  </a:txBody>
                  <a:tcPr anchor="ctr">
                    <a:lnL w="12700" cmpd="sng">
                      <a:noFill/>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lvl="0" indent="0">
                        <a:lnSpc>
                          <a:spcPts val="2160"/>
                        </a:lnSpc>
                        <a:spcAft>
                          <a:spcPts val="1200"/>
                        </a:spcAft>
                        <a:buNone/>
                      </a:pPr>
                      <a:r>
                        <a:rPr lang="pt-BR" sz="1800" b="0" dirty="0">
                          <a:solidFill>
                            <a:schemeClr val="tx1"/>
                          </a:solidFill>
                          <a:latin typeface="Inter" panose="020B0604020202020204" charset="0"/>
                          <a:ea typeface="Inter" panose="020B0604020202020204" charset="0"/>
                        </a:rPr>
                        <a:t>Atividade 8 - Workshop TIC</a:t>
                      </a:r>
                    </a:p>
                    <a:p>
                      <a:pPr marL="0" lvl="0" indent="0">
                        <a:lnSpc>
                          <a:spcPts val="2160"/>
                        </a:lnSpc>
                        <a:spcAft>
                          <a:spcPts val="1200"/>
                        </a:spcAft>
                        <a:buNone/>
                      </a:pPr>
                      <a:r>
                        <a:rPr lang="pt-BR" sz="1800" b="0" dirty="0">
                          <a:solidFill>
                            <a:schemeClr val="tx1"/>
                          </a:solidFill>
                          <a:latin typeface="Inter" panose="020B0604020202020204" charset="0"/>
                          <a:ea typeface="Inter" panose="020B0604020202020204" charset="0"/>
                        </a:rPr>
                        <a:t>Atividade 9 –  “Os meus valores”</a:t>
                      </a:r>
                    </a:p>
                    <a:p>
                      <a:pPr marL="0" lvl="0" indent="0">
                        <a:lnSpc>
                          <a:spcPts val="2160"/>
                        </a:lnSpc>
                        <a:spcAft>
                          <a:spcPts val="1200"/>
                        </a:spcAft>
                        <a:buNone/>
                      </a:pPr>
                      <a:r>
                        <a:rPr lang="pt-BR" sz="1800" b="0" dirty="0">
                          <a:solidFill>
                            <a:schemeClr val="tx1"/>
                          </a:solidFill>
                          <a:latin typeface="Inter" panose="020B0604020202020204" charset="0"/>
                          <a:ea typeface="Inter" panose="020B0604020202020204" charset="0"/>
                        </a:rPr>
                        <a:t>Atividade 10 – “Crenças limitantes”</a:t>
                      </a:r>
                    </a:p>
                    <a:p>
                      <a:pPr marL="0" lvl="0" indent="0">
                        <a:lnSpc>
                          <a:spcPts val="2160"/>
                        </a:lnSpc>
                        <a:spcAft>
                          <a:spcPts val="1200"/>
                        </a:spcAft>
                        <a:buNone/>
                      </a:pPr>
                      <a:r>
                        <a:rPr lang="pt-BR" sz="1800" b="0" dirty="0">
                          <a:solidFill>
                            <a:schemeClr val="tx1"/>
                          </a:solidFill>
                          <a:latin typeface="Inter" panose="020B0604020202020204" charset="0"/>
                          <a:ea typeface="Inter" panose="020B0604020202020204" charset="0"/>
                        </a:rPr>
                        <a:t>Atividade 11 – “Rótulos”</a:t>
                      </a:r>
                    </a:p>
                    <a:p>
                      <a:pPr marL="0" lvl="0" indent="0">
                        <a:lnSpc>
                          <a:spcPts val="2160"/>
                        </a:lnSpc>
                        <a:spcAft>
                          <a:spcPts val="1200"/>
                        </a:spcAft>
                        <a:buNone/>
                      </a:pPr>
                      <a:r>
                        <a:rPr lang="pt-BR" sz="1800" b="0" dirty="0">
                          <a:solidFill>
                            <a:schemeClr val="tx1"/>
                          </a:solidFill>
                          <a:latin typeface="Inter" panose="020B0604020202020204" charset="0"/>
                          <a:ea typeface="Inter" panose="020B0604020202020204" charset="0"/>
                        </a:rPr>
                        <a:t>Atividade 12 – “Forças de Caráter – VIA”</a:t>
                      </a:r>
                    </a:p>
                    <a:p>
                      <a:pPr marL="0" lvl="0" indent="0">
                        <a:lnSpc>
                          <a:spcPts val="2160"/>
                        </a:lnSpc>
                        <a:spcAft>
                          <a:spcPts val="1200"/>
                        </a:spcAft>
                        <a:buNone/>
                      </a:pPr>
                      <a:r>
                        <a:rPr lang="pt-BR" sz="1800" b="0" dirty="0">
                          <a:solidFill>
                            <a:schemeClr val="tx1"/>
                          </a:solidFill>
                          <a:latin typeface="Inter" panose="020B0604020202020204" charset="0"/>
                          <a:ea typeface="Inter" panose="020B0604020202020204" charset="0"/>
                        </a:rPr>
                        <a:t>Atividade 13 – “Janela de Johari”.</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lvl="0">
                        <a:lnSpc>
                          <a:spcPct val="100000"/>
                        </a:lnSpc>
                        <a:spcBef>
                          <a:spcPts val="0"/>
                        </a:spcBef>
                        <a:spcAft>
                          <a:spcPts val="1200"/>
                        </a:spcAft>
                      </a:pPr>
                      <a:r>
                        <a:rPr lang="pt-PT" sz="1800" b="0" dirty="0">
                          <a:solidFill>
                            <a:schemeClr val="tx1"/>
                          </a:solidFill>
                          <a:latin typeface="Inter" panose="020B0604020202020204" charset="0"/>
                          <a:ea typeface="Inter" panose="020B0604020202020204" charset="0"/>
                        </a:rPr>
                        <a:t>Computador;</a:t>
                      </a:r>
                    </a:p>
                    <a:p>
                      <a:pPr lvl="0">
                        <a:lnSpc>
                          <a:spcPct val="100000"/>
                        </a:lnSpc>
                        <a:spcBef>
                          <a:spcPts val="0"/>
                        </a:spcBef>
                        <a:spcAft>
                          <a:spcPts val="1200"/>
                        </a:spcAft>
                      </a:pPr>
                      <a:r>
                        <a:rPr lang="pt-PT" sz="1800" b="0" dirty="0">
                          <a:solidFill>
                            <a:schemeClr val="tx1"/>
                          </a:solidFill>
                          <a:latin typeface="Inter" panose="020B0604020202020204" charset="0"/>
                          <a:ea typeface="Inter" panose="020B0604020202020204" charset="0"/>
                        </a:rPr>
                        <a:t>Ficha de atividade “os meus valores”;</a:t>
                      </a:r>
                    </a:p>
                    <a:p>
                      <a:pPr lvl="0">
                        <a:lnSpc>
                          <a:spcPct val="100000"/>
                        </a:lnSpc>
                        <a:spcBef>
                          <a:spcPts val="0"/>
                        </a:spcBef>
                        <a:spcAft>
                          <a:spcPts val="1200"/>
                        </a:spcAft>
                      </a:pPr>
                      <a:r>
                        <a:rPr lang="pt-PT" sz="1800" b="0" dirty="0">
                          <a:solidFill>
                            <a:schemeClr val="tx1"/>
                          </a:solidFill>
                          <a:latin typeface="Inter" panose="020B0604020202020204" charset="0"/>
                          <a:ea typeface="Inter" panose="020B0604020202020204" charset="0"/>
                        </a:rPr>
                        <a:t>Ficha da atividade “crenças limitantes”;</a:t>
                      </a:r>
                    </a:p>
                    <a:p>
                      <a:pPr marL="0" marR="0" lvl="0" indent="0" algn="l" defTabSz="914400" rtl="0" eaLnBrk="1" fontAlgn="auto" latinLnBrk="0" hangingPunct="1">
                        <a:lnSpc>
                          <a:spcPct val="100000"/>
                        </a:lnSpc>
                        <a:spcBef>
                          <a:spcPts val="0"/>
                        </a:spcBef>
                        <a:spcAft>
                          <a:spcPts val="1200"/>
                        </a:spcAft>
                        <a:buClrTx/>
                        <a:buSzTx/>
                        <a:buFontTx/>
                        <a:buNone/>
                        <a:tabLst/>
                        <a:defRPr/>
                      </a:pPr>
                      <a:r>
                        <a:rPr lang="pt-PT" sz="1800" b="0" dirty="0">
                          <a:solidFill>
                            <a:schemeClr val="tx1"/>
                          </a:solidFill>
                          <a:latin typeface="Inter" panose="020B0604020202020204" charset="0"/>
                          <a:ea typeface="Inter" panose="020B0604020202020204" charset="0"/>
                        </a:rPr>
                        <a:t>Etiquetas autocolantes com rótulos escritos;</a:t>
                      </a:r>
                    </a:p>
                    <a:p>
                      <a:pPr marL="0" marR="0" lvl="0" indent="0" algn="l" defTabSz="914400" rtl="0" eaLnBrk="1" fontAlgn="auto" latinLnBrk="0" hangingPunct="1">
                        <a:lnSpc>
                          <a:spcPct val="100000"/>
                        </a:lnSpc>
                        <a:spcBef>
                          <a:spcPts val="0"/>
                        </a:spcBef>
                        <a:spcAft>
                          <a:spcPts val="1200"/>
                        </a:spcAft>
                        <a:buClrTx/>
                        <a:buSzTx/>
                        <a:buFontTx/>
                        <a:buNone/>
                        <a:tabLst/>
                        <a:defRPr/>
                      </a:pPr>
                      <a:r>
                        <a:rPr lang="pt-PT" sz="1800" b="0" dirty="0">
                          <a:solidFill>
                            <a:schemeClr val="tx1"/>
                          </a:solidFill>
                          <a:latin typeface="Inter" panose="020B0604020202020204" charset="0"/>
                          <a:ea typeface="Inter" panose="020B0604020202020204" charset="0"/>
                        </a:rPr>
                        <a:t>Dispositivo com acesso à internet;  Ficha de atividade “Janela de Johari”</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lnSpc>
                          <a:spcPct val="150000"/>
                        </a:lnSpc>
                      </a:pPr>
                      <a:r>
                        <a:rPr lang="pt-PT" sz="1800" b="0" dirty="0">
                          <a:solidFill>
                            <a:schemeClr val="tx1"/>
                          </a:solidFill>
                          <a:latin typeface="Inter" panose="020B0604020202020204" charset="0"/>
                          <a:ea typeface="Inter" panose="020B0604020202020204" charset="0"/>
                        </a:rPr>
                        <a:t>120</a:t>
                      </a:r>
                      <a:endParaRPr lang="en-GB" sz="1800" b="0" dirty="0">
                        <a:solidFill>
                          <a:schemeClr val="tx1"/>
                        </a:solidFill>
                        <a:latin typeface="Inter" panose="020B0604020202020204" charset="0"/>
                        <a:ea typeface="Inter" panose="020B0604020202020204" charset="0"/>
                      </a:endParaRPr>
                    </a:p>
                  </a:txBody>
                  <a:tcPr anchor="ctr">
                    <a:lnL w="38100" cap="flat" cmpd="sng" algn="ctr">
                      <a:solidFill>
                        <a:srgbClr val="97745A"/>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7120096"/>
                  </a:ext>
                </a:extLst>
              </a:tr>
            </a:tbl>
          </a:graphicData>
        </a:graphic>
      </p:graphicFrame>
      <p:sp>
        <p:nvSpPr>
          <p:cNvPr id="42" name="!!session_n_next">
            <a:extLst>
              <a:ext uri="{FF2B5EF4-FFF2-40B4-BE49-F238E27FC236}">
                <a16:creationId xmlns:a16="http://schemas.microsoft.com/office/drawing/2014/main" id="{182B9EE0-57A2-4C4A-FB7F-888397A9768A}"/>
              </a:ext>
            </a:extLst>
          </p:cNvPr>
          <p:cNvSpPr txBox="1"/>
          <p:nvPr/>
        </p:nvSpPr>
        <p:spPr>
          <a:xfrm>
            <a:off x="19440000" y="1036800"/>
            <a:ext cx="13272556" cy="246221"/>
          </a:xfrm>
          <a:prstGeom prst="rect">
            <a:avLst/>
          </a:prstGeom>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SESSÃO 9 A </a:t>
            </a:r>
            <a:r>
              <a:rPr lang="en-US" sz="1600" b="1" dirty="0">
                <a:solidFill>
                  <a:srgbClr val="000000"/>
                </a:solidFill>
                <a:latin typeface="Inter" panose="020B0604020202020204" charset="0"/>
                <a:ea typeface="Inter" panose="020B0604020202020204" charset="0"/>
              </a:rPr>
              <a:t>14</a:t>
            </a:r>
            <a:endParaRPr kumimoji="0" lang="en-US" sz="1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endParaRPr>
          </a:p>
        </p:txBody>
      </p:sp>
      <p:sp>
        <p:nvSpPr>
          <p:cNvPr id="55" name="mask_right">
            <a:extLst>
              <a:ext uri="{FF2B5EF4-FFF2-40B4-BE49-F238E27FC236}">
                <a16:creationId xmlns:a16="http://schemas.microsoft.com/office/drawing/2014/main" id="{4CBA2AEE-E0CE-6EA1-3252-58E2BC8307CC}"/>
              </a:ext>
            </a:extLst>
          </p:cNvPr>
          <p:cNvSpPr/>
          <p:nvPr/>
        </p:nvSpPr>
        <p:spPr>
          <a:xfrm>
            <a:off x="17044989" y="-23102"/>
            <a:ext cx="1243012" cy="10287000"/>
          </a:xfrm>
          <a:prstGeom prst="rect">
            <a:avLst/>
          </a:prstGeom>
          <a:solidFill>
            <a:srgbClr val="DDD1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 name="header_splitter_top">
            <a:extLst>
              <a:ext uri="{FF2B5EF4-FFF2-40B4-BE49-F238E27FC236}">
                <a16:creationId xmlns:a16="http://schemas.microsoft.com/office/drawing/2014/main" id="{E1BD7D60-9216-14DC-D101-61B8A950EC87}"/>
              </a:ext>
            </a:extLst>
          </p:cNvPr>
          <p:cNvCxnSpPr>
            <a:cxnSpLocks/>
          </p:cNvCxnSpPr>
          <p:nvPr/>
        </p:nvCxnSpPr>
        <p:spPr>
          <a:xfrm>
            <a:off x="3474000" y="952500"/>
            <a:ext cx="14051157" cy="0"/>
          </a:xfrm>
          <a:prstGeom prst="line">
            <a:avLst/>
          </a:prstGeom>
          <a:ln w="38100">
            <a:solidFill>
              <a:srgbClr val="97745A"/>
            </a:solidFill>
          </a:ln>
        </p:spPr>
        <p:style>
          <a:lnRef idx="1">
            <a:schemeClr val="accent1"/>
          </a:lnRef>
          <a:fillRef idx="0">
            <a:schemeClr val="accent1"/>
          </a:fillRef>
          <a:effectRef idx="0">
            <a:schemeClr val="accent1"/>
          </a:effectRef>
          <a:fontRef idx="minor">
            <a:schemeClr val="tx1"/>
          </a:fontRef>
        </p:style>
      </p:cxnSp>
      <p:sp>
        <p:nvSpPr>
          <p:cNvPr id="56" name="mask_left">
            <a:extLst>
              <a:ext uri="{FF2B5EF4-FFF2-40B4-BE49-F238E27FC236}">
                <a16:creationId xmlns:a16="http://schemas.microsoft.com/office/drawing/2014/main" id="{54D989FB-728A-0F6C-FD20-5C910EF5F794}"/>
              </a:ext>
            </a:extLst>
          </p:cNvPr>
          <p:cNvSpPr/>
          <p:nvPr/>
        </p:nvSpPr>
        <p:spPr>
          <a:xfrm>
            <a:off x="0" y="0"/>
            <a:ext cx="3764165" cy="10287000"/>
          </a:xfrm>
          <a:prstGeom prst="rect">
            <a:avLst/>
          </a:prstGeom>
          <a:solidFill>
            <a:srgbClr val="DDD1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 name="header_splitter_bottom">
            <a:extLst>
              <a:ext uri="{FF2B5EF4-FFF2-40B4-BE49-F238E27FC236}">
                <a16:creationId xmlns:a16="http://schemas.microsoft.com/office/drawing/2014/main" id="{A0FD6016-F7CD-844F-EFF9-A31A6D5D8886}"/>
              </a:ext>
            </a:extLst>
          </p:cNvPr>
          <p:cNvCxnSpPr>
            <a:cxnSpLocks/>
          </p:cNvCxnSpPr>
          <p:nvPr/>
        </p:nvCxnSpPr>
        <p:spPr>
          <a:xfrm>
            <a:off x="2695291" y="1306800"/>
            <a:ext cx="14829866" cy="0"/>
          </a:xfrm>
          <a:prstGeom prst="line">
            <a:avLst/>
          </a:prstGeom>
          <a:ln w="38100">
            <a:solidFill>
              <a:srgbClr val="97745A"/>
            </a:solidFill>
          </a:ln>
        </p:spPr>
        <p:style>
          <a:lnRef idx="1">
            <a:schemeClr val="accent1"/>
          </a:lnRef>
          <a:fillRef idx="0">
            <a:schemeClr val="accent1"/>
          </a:fillRef>
          <a:effectRef idx="0">
            <a:schemeClr val="accent1"/>
          </a:effectRef>
          <a:fontRef idx="minor">
            <a:schemeClr val="tx1"/>
          </a:fontRef>
        </p:style>
      </p:cxnSp>
      <p:sp>
        <p:nvSpPr>
          <p:cNvPr id="11" name="Freeform 11"/>
          <p:cNvSpPr/>
          <p:nvPr/>
        </p:nvSpPr>
        <p:spPr>
          <a:xfrm>
            <a:off x="618803" y="8863050"/>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12" name="Group 12"/>
          <p:cNvGrpSpPr/>
          <p:nvPr/>
        </p:nvGrpSpPr>
        <p:grpSpPr>
          <a:xfrm>
            <a:off x="1243012" y="-1794853"/>
            <a:ext cx="3086100" cy="308610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TextBox 14"/>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15" name="Group 15"/>
          <p:cNvGrpSpPr/>
          <p:nvPr/>
        </p:nvGrpSpPr>
        <p:grpSpPr>
          <a:xfrm>
            <a:off x="-1343025" y="6690703"/>
            <a:ext cx="3086100" cy="30861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DDD1C2"/>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TextBox 17"/>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28" name="individual">
            <a:extLst>
              <a:ext uri="{FF2B5EF4-FFF2-40B4-BE49-F238E27FC236}">
                <a16:creationId xmlns:a16="http://schemas.microsoft.com/office/drawing/2014/main" id="{A9C227B7-845C-4E03-AD90-3FDB2862C6FE}"/>
              </a:ext>
            </a:extLst>
          </p:cNvPr>
          <p:cNvSpPr txBox="1"/>
          <p:nvPr/>
        </p:nvSpPr>
        <p:spPr>
          <a:xfrm>
            <a:off x="17188991" y="5237162"/>
            <a:ext cx="357918" cy="4894259"/>
          </a:xfrm>
          <a:prstGeom prst="rect">
            <a:avLst/>
          </a:prstGeom>
        </p:spPr>
        <p:txBody>
          <a:bodyPr vert="wordArtVert"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INDIVIDUAL</a:t>
            </a:r>
          </a:p>
        </p:txBody>
      </p:sp>
      <p:sp>
        <p:nvSpPr>
          <p:cNvPr id="27" name="grupo">
            <a:extLst>
              <a:ext uri="{FF2B5EF4-FFF2-40B4-BE49-F238E27FC236}">
                <a16:creationId xmlns:a16="http://schemas.microsoft.com/office/drawing/2014/main" id="{B0AD9811-3908-EA7D-222F-3297932F0019}"/>
              </a:ext>
            </a:extLst>
          </p:cNvPr>
          <p:cNvSpPr txBox="1"/>
          <p:nvPr/>
        </p:nvSpPr>
        <p:spPr>
          <a:xfrm>
            <a:off x="17153244" y="1333500"/>
            <a:ext cx="429413" cy="3882531"/>
          </a:xfrm>
          <a:prstGeom prst="rect">
            <a:avLst/>
          </a:prstGeom>
        </p:spPr>
        <p:txBody>
          <a:bodyPr vert="wordArtVert"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GRUPO</a:t>
            </a:r>
          </a:p>
        </p:txBody>
      </p:sp>
      <p:sp>
        <p:nvSpPr>
          <p:cNvPr id="26" name="duracao">
            <a:extLst>
              <a:ext uri="{FF2B5EF4-FFF2-40B4-BE49-F238E27FC236}">
                <a16:creationId xmlns:a16="http://schemas.microsoft.com/office/drawing/2014/main" id="{9F347AF6-B78B-D8A6-9B0B-304E0F182F86}"/>
              </a:ext>
            </a:extLst>
          </p:cNvPr>
          <p:cNvSpPr txBox="1"/>
          <p:nvPr/>
        </p:nvSpPr>
        <p:spPr>
          <a:xfrm>
            <a:off x="15216132" y="579121"/>
            <a:ext cx="1972860" cy="307777"/>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DURAÇÃO</a:t>
            </a:r>
          </a:p>
        </p:txBody>
      </p:sp>
      <p:sp>
        <p:nvSpPr>
          <p:cNvPr id="25" name="material">
            <a:extLst>
              <a:ext uri="{FF2B5EF4-FFF2-40B4-BE49-F238E27FC236}">
                <a16:creationId xmlns:a16="http://schemas.microsoft.com/office/drawing/2014/main" id="{A542FA0A-2768-E460-60D7-D5F2AE955173}"/>
              </a:ext>
            </a:extLst>
          </p:cNvPr>
          <p:cNvSpPr txBox="1"/>
          <p:nvPr/>
        </p:nvSpPr>
        <p:spPr>
          <a:xfrm>
            <a:off x="11614786" y="574477"/>
            <a:ext cx="3435874" cy="307777"/>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MATERIAL</a:t>
            </a:r>
          </a:p>
        </p:txBody>
      </p:sp>
      <p:sp>
        <p:nvSpPr>
          <p:cNvPr id="24" name="atividade">
            <a:extLst>
              <a:ext uri="{FF2B5EF4-FFF2-40B4-BE49-F238E27FC236}">
                <a16:creationId xmlns:a16="http://schemas.microsoft.com/office/drawing/2014/main" id="{BBBC928B-EDE1-7878-9F0B-FEE7D3185CDA}"/>
              </a:ext>
            </a:extLst>
          </p:cNvPr>
          <p:cNvSpPr txBox="1"/>
          <p:nvPr/>
        </p:nvSpPr>
        <p:spPr>
          <a:xfrm>
            <a:off x="8178912" y="266700"/>
            <a:ext cx="3435874" cy="615553"/>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ATIVIDADES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ESTRATÉGIAS</a:t>
            </a:r>
          </a:p>
        </p:txBody>
      </p:sp>
      <p:sp>
        <p:nvSpPr>
          <p:cNvPr id="23" name="objectivo">
            <a:extLst>
              <a:ext uri="{FF2B5EF4-FFF2-40B4-BE49-F238E27FC236}">
                <a16:creationId xmlns:a16="http://schemas.microsoft.com/office/drawing/2014/main" id="{C090B29E-1630-032E-4FA4-E39EA9BABE95}"/>
              </a:ext>
            </a:extLst>
          </p:cNvPr>
          <p:cNvSpPr txBox="1"/>
          <p:nvPr/>
        </p:nvSpPr>
        <p:spPr>
          <a:xfrm>
            <a:off x="5007177" y="523506"/>
            <a:ext cx="3171735" cy="307777"/>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OBJETIVOS</a:t>
            </a:r>
          </a:p>
        </p:txBody>
      </p:sp>
      <p:cxnSp>
        <p:nvCxnSpPr>
          <p:cNvPr id="33" name="splitter">
            <a:extLst>
              <a:ext uri="{FF2B5EF4-FFF2-40B4-BE49-F238E27FC236}">
                <a16:creationId xmlns:a16="http://schemas.microsoft.com/office/drawing/2014/main" id="{20F4722E-B3EE-B81D-9527-B2868EACF5E7}"/>
              </a:ext>
            </a:extLst>
          </p:cNvPr>
          <p:cNvCxnSpPr>
            <a:cxnSpLocks/>
          </p:cNvCxnSpPr>
          <p:nvPr/>
        </p:nvCxnSpPr>
        <p:spPr>
          <a:xfrm>
            <a:off x="3474843" y="5524500"/>
            <a:ext cx="14051157" cy="0"/>
          </a:xfrm>
          <a:prstGeom prst="line">
            <a:avLst/>
          </a:prstGeom>
          <a:ln w="57150">
            <a:solidFill>
              <a:srgbClr val="97745A"/>
            </a:solidFill>
          </a:ln>
        </p:spPr>
        <p:style>
          <a:lnRef idx="1">
            <a:schemeClr val="accent1"/>
          </a:lnRef>
          <a:fillRef idx="0">
            <a:schemeClr val="accent1"/>
          </a:fillRef>
          <a:effectRef idx="0">
            <a:schemeClr val="accent1"/>
          </a:effectRef>
          <a:fontRef idx="minor">
            <a:schemeClr val="tx1"/>
          </a:fontRef>
        </p:style>
      </p:cxnSp>
      <p:sp>
        <p:nvSpPr>
          <p:cNvPr id="41" name="plano_sessao">
            <a:extLst>
              <a:ext uri="{FF2B5EF4-FFF2-40B4-BE49-F238E27FC236}">
                <a16:creationId xmlns:a16="http://schemas.microsoft.com/office/drawing/2014/main" id="{52907BCA-4AB1-E337-EE05-FBAA32594560}"/>
              </a:ext>
            </a:extLst>
          </p:cNvPr>
          <p:cNvSpPr txBox="1"/>
          <p:nvPr/>
        </p:nvSpPr>
        <p:spPr>
          <a:xfrm>
            <a:off x="-1295925" y="4178975"/>
            <a:ext cx="5200181" cy="2031325"/>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Plano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000000"/>
                </a:solidFill>
                <a:effectLst/>
                <a:uLnTx/>
                <a:uFillTx/>
                <a:latin typeface="Inter" panose="020B0604020202020204" charset="0"/>
                <a:ea typeface="Inter" panose="020B0604020202020204" charset="0"/>
                <a:cs typeface="+mn-cs"/>
              </a:rPr>
              <a:t>Sessão</a:t>
            </a:r>
            <a:r>
              <a:rPr kumimoji="0" lang="en-US" sz="4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 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000000"/>
                </a:solidFill>
                <a:effectLst/>
                <a:uLnTx/>
                <a:uFillTx/>
                <a:latin typeface="Inter" panose="020B0604020202020204" charset="0"/>
                <a:ea typeface="Inter" panose="020B0604020202020204" charset="0"/>
                <a:cs typeface="+mn-cs"/>
              </a:rPr>
              <a:t>Sessão</a:t>
            </a:r>
            <a:endParaRPr kumimoji="0" lang="en-US" sz="4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endParaRPr>
          </a:p>
        </p:txBody>
      </p:sp>
      <p:sp>
        <p:nvSpPr>
          <p:cNvPr id="7" name="!!clip_box">
            <a:extLst>
              <a:ext uri="{FF2B5EF4-FFF2-40B4-BE49-F238E27FC236}">
                <a16:creationId xmlns:a16="http://schemas.microsoft.com/office/drawing/2014/main" id="{139DF7DF-3B1F-3B0C-5C01-75768A02E7ED}"/>
              </a:ext>
            </a:extLst>
          </p:cNvPr>
          <p:cNvSpPr/>
          <p:nvPr/>
        </p:nvSpPr>
        <p:spPr>
          <a:xfrm rot="8665299">
            <a:off x="-2558530" y="2081700"/>
            <a:ext cx="6394063" cy="6393212"/>
          </a:xfrm>
          <a:prstGeom prst="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29" name="rumo_futuro" descr="A group of men walking on a road&#10;&#10;Description automatically generated">
            <a:extLst>
              <a:ext uri="{FF2B5EF4-FFF2-40B4-BE49-F238E27FC236}">
                <a16:creationId xmlns:a16="http://schemas.microsoft.com/office/drawing/2014/main" id="{A3BDF460-E5E0-3962-847C-2B271457EE32}"/>
              </a:ext>
            </a:extLst>
          </p:cNvPr>
          <p:cNvPicPr preferRelativeResize="0">
            <a:picLocks/>
          </p:cNvPicPr>
          <p:nvPr/>
        </p:nvPicPr>
        <p:blipFill rotWithShape="1">
          <a:blip r:embed="rId5" cstate="print">
            <a:extLst>
              <a:ext uri="{28A0092B-C50C-407E-A947-70E740481C1C}">
                <a14:useLocalDpi xmlns:a14="http://schemas.microsoft.com/office/drawing/2010/main" val="0"/>
              </a:ext>
            </a:extLst>
          </a:blip>
          <a:srcRect l="20503" t="2918" r="37371" b="1521"/>
          <a:stretch/>
        </p:blipFill>
        <p:spPr>
          <a:xfrm rot="8362415">
            <a:off x="-2149077" y="4870131"/>
            <a:ext cx="1613896" cy="3661191"/>
          </a:xfrm>
          <a:custGeom>
            <a:avLst/>
            <a:gdLst>
              <a:gd name="connsiteX0" fmla="*/ 1158466 w 1645690"/>
              <a:gd name="connsiteY0" fmla="*/ 0 h 3733317"/>
              <a:gd name="connsiteX1" fmla="*/ 900744 w 1645690"/>
              <a:gd name="connsiteY1" fmla="*/ 3733317 h 3733317"/>
              <a:gd name="connsiteX2" fmla="*/ 0 w 1645690"/>
              <a:gd name="connsiteY2" fmla="*/ 2989405 h 3733317"/>
              <a:gd name="connsiteX3" fmla="*/ 105938 w 1645690"/>
              <a:gd name="connsiteY3" fmla="*/ 2852667 h 3733317"/>
              <a:gd name="connsiteX4" fmla="*/ 163375 w 1645690"/>
              <a:gd name="connsiteY4" fmla="*/ 628965 h 37333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690" h="3733317">
                <a:moveTo>
                  <a:pt x="1158466" y="0"/>
                </a:moveTo>
                <a:cubicBezTo>
                  <a:pt x="1893006" y="1162123"/>
                  <a:pt x="1788960" y="2669319"/>
                  <a:pt x="900744" y="3733317"/>
                </a:cubicBezTo>
                <a:lnTo>
                  <a:pt x="0" y="2989405"/>
                </a:lnTo>
                <a:lnTo>
                  <a:pt x="105938" y="2852667"/>
                </a:lnTo>
                <a:cubicBezTo>
                  <a:pt x="557479" y="2206877"/>
                  <a:pt x="607479" y="1331586"/>
                  <a:pt x="163375" y="628965"/>
                </a:cubicBezTo>
                <a:close/>
              </a:path>
            </a:pathLst>
          </a:custGeom>
          <a:ln w="9525" cap="sq" cmpd="sng">
            <a:solidFill>
              <a:srgbClr val="996633"/>
            </a:solidFill>
            <a:prstDash val="solid"/>
            <a:extLst>
              <a:ext uri="{C807C97D-BFC1-408E-A445-0C87EB9F89A2}">
                <ask:lineSketchStyleProps xmlns:ask="http://schemas.microsoft.com/office/drawing/2018/sketchyshapes" sd="1219033472">
                  <a:custGeom>
                    <a:avLst/>
                    <a:gdLst>
                      <a:gd name="connsiteX0" fmla="*/ 1597823 w 2269831"/>
                      <a:gd name="connsiteY0" fmla="*/ 0 h 5149207"/>
                      <a:gd name="connsiteX1" fmla="*/ 1242358 w 2269831"/>
                      <a:gd name="connsiteY1" fmla="*/ 5149207 h 5149207"/>
                      <a:gd name="connsiteX2" fmla="*/ 840662 w 2269831"/>
                      <a:gd name="connsiteY2" fmla="*/ 4817452 h 5149207"/>
                      <a:gd name="connsiteX3" fmla="*/ 438966 w 2269831"/>
                      <a:gd name="connsiteY3" fmla="*/ 4485697 h 5149207"/>
                      <a:gd name="connsiteX4" fmla="*/ 0 w 2269831"/>
                      <a:gd name="connsiteY4" fmla="*/ 4123160 h 5149207"/>
                      <a:gd name="connsiteX5" fmla="*/ 146115 w 2269831"/>
                      <a:gd name="connsiteY5" fmla="*/ 3934563 h 5149207"/>
                      <a:gd name="connsiteX6" fmla="*/ 225336 w 2269831"/>
                      <a:gd name="connsiteY6" fmla="*/ 867504 h 5149207"/>
                      <a:gd name="connsiteX7" fmla="*/ 641657 w 2269831"/>
                      <a:gd name="connsiteY7" fmla="*/ 604361 h 5149207"/>
                      <a:gd name="connsiteX8" fmla="*/ 1071703 w 2269831"/>
                      <a:gd name="connsiteY8" fmla="*/ 332543 h 5149207"/>
                      <a:gd name="connsiteX9" fmla="*/ 1597823 w 2269831"/>
                      <a:gd name="connsiteY9" fmla="*/ 0 h 5149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69831" h="5149207" fill="none" extrusionOk="0">
                        <a:moveTo>
                          <a:pt x="1597823" y="0"/>
                        </a:moveTo>
                        <a:cubicBezTo>
                          <a:pt x="2646685" y="1504854"/>
                          <a:pt x="2620103" y="4155908"/>
                          <a:pt x="1242358" y="5149207"/>
                        </a:cubicBezTo>
                        <a:cubicBezTo>
                          <a:pt x="1076550" y="5068383"/>
                          <a:pt x="979025" y="4884912"/>
                          <a:pt x="840662" y="4817452"/>
                        </a:cubicBezTo>
                        <a:cubicBezTo>
                          <a:pt x="702299" y="4749992"/>
                          <a:pt x="589979" y="4607390"/>
                          <a:pt x="438966" y="4485697"/>
                        </a:cubicBezTo>
                        <a:cubicBezTo>
                          <a:pt x="287953" y="4364004"/>
                          <a:pt x="124789" y="4182560"/>
                          <a:pt x="0" y="4123160"/>
                        </a:cubicBezTo>
                        <a:cubicBezTo>
                          <a:pt x="44685" y="4055732"/>
                          <a:pt x="101251" y="4036088"/>
                          <a:pt x="146115" y="3934563"/>
                        </a:cubicBezTo>
                        <a:cubicBezTo>
                          <a:pt x="751975" y="3107594"/>
                          <a:pt x="818623" y="1778699"/>
                          <a:pt x="225336" y="867504"/>
                        </a:cubicBezTo>
                        <a:cubicBezTo>
                          <a:pt x="405953" y="699342"/>
                          <a:pt x="478152" y="769345"/>
                          <a:pt x="641657" y="604361"/>
                        </a:cubicBezTo>
                        <a:cubicBezTo>
                          <a:pt x="805162" y="439377"/>
                          <a:pt x="973115" y="454970"/>
                          <a:pt x="1071703" y="332543"/>
                        </a:cubicBezTo>
                        <a:cubicBezTo>
                          <a:pt x="1170291" y="210116"/>
                          <a:pt x="1451067" y="121083"/>
                          <a:pt x="1597823" y="0"/>
                        </a:cubicBezTo>
                        <a:close/>
                      </a:path>
                      <a:path w="2269831" h="5149207" stroke="0" extrusionOk="0">
                        <a:moveTo>
                          <a:pt x="1597823" y="0"/>
                        </a:moveTo>
                        <a:cubicBezTo>
                          <a:pt x="2328153" y="1428436"/>
                          <a:pt x="2046869" y="3839525"/>
                          <a:pt x="1242358" y="5149207"/>
                        </a:cubicBezTo>
                        <a:cubicBezTo>
                          <a:pt x="998806" y="5017230"/>
                          <a:pt x="963613" y="4836269"/>
                          <a:pt x="803392" y="4786670"/>
                        </a:cubicBezTo>
                        <a:cubicBezTo>
                          <a:pt x="643171" y="4737071"/>
                          <a:pt x="583726" y="4531889"/>
                          <a:pt x="401696" y="4454915"/>
                        </a:cubicBezTo>
                        <a:cubicBezTo>
                          <a:pt x="219666" y="4377941"/>
                          <a:pt x="190101" y="4205103"/>
                          <a:pt x="0" y="4123160"/>
                        </a:cubicBezTo>
                        <a:cubicBezTo>
                          <a:pt x="49909" y="4030746"/>
                          <a:pt x="106392" y="3987229"/>
                          <a:pt x="146115" y="3934563"/>
                        </a:cubicBezTo>
                        <a:cubicBezTo>
                          <a:pt x="654347" y="3026309"/>
                          <a:pt x="614469" y="2046931"/>
                          <a:pt x="225336" y="867504"/>
                        </a:cubicBezTo>
                        <a:cubicBezTo>
                          <a:pt x="321223" y="758340"/>
                          <a:pt x="497617" y="696651"/>
                          <a:pt x="655382" y="595686"/>
                        </a:cubicBezTo>
                        <a:cubicBezTo>
                          <a:pt x="813147" y="494721"/>
                          <a:pt x="926335" y="443827"/>
                          <a:pt x="1112878" y="306518"/>
                        </a:cubicBezTo>
                        <a:cubicBezTo>
                          <a:pt x="1299421" y="169209"/>
                          <a:pt x="1492990" y="83147"/>
                          <a:pt x="1597823" y="0"/>
                        </a:cubicBezTo>
                        <a:close/>
                      </a:path>
                    </a:pathLst>
                  </a:custGeom>
                  <ask:type>
                    <ask:lineSketchNone/>
                  </ask:type>
                </ask:lineSketchStyleProps>
              </a:ext>
            </a:extLst>
          </a:ln>
        </p:spPr>
      </p:pic>
      <p:pic>
        <p:nvPicPr>
          <p:cNvPr id="30" name="sou_capaz" descr="Two men sitting on a bench&#10;&#10;Description automatically generated">
            <a:extLst>
              <a:ext uri="{FF2B5EF4-FFF2-40B4-BE49-F238E27FC236}">
                <a16:creationId xmlns:a16="http://schemas.microsoft.com/office/drawing/2014/main" id="{ACD59CA4-652A-6C43-C09C-962CCA8CACC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658" t="1041" r="32823" b="-287"/>
          <a:stretch/>
        </p:blipFill>
        <p:spPr>
          <a:xfrm rot="4231246">
            <a:off x="581316" y="5732908"/>
            <a:ext cx="1535196" cy="3669849"/>
          </a:xfrm>
          <a:custGeom>
            <a:avLst/>
            <a:gdLst>
              <a:gd name="connsiteX0" fmla="*/ 966012 w 1565439"/>
              <a:gd name="connsiteY0" fmla="*/ 0 h 3742147"/>
              <a:gd name="connsiteX1" fmla="*/ 945602 w 1565439"/>
              <a:gd name="connsiteY1" fmla="*/ 3742147 h 3742147"/>
              <a:gd name="connsiteX2" fmla="*/ 0 w 1565439"/>
              <a:gd name="connsiteY2" fmla="*/ 3040977 h 3742147"/>
              <a:gd name="connsiteX3" fmla="*/ 107963 w 1565439"/>
              <a:gd name="connsiteY3" fmla="*/ 819155 h 3742147"/>
              <a:gd name="connsiteX4" fmla="*/ 12479 w 1565439"/>
              <a:gd name="connsiteY4" fmla="*/ 674922 h 3742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5439" h="3742147">
                <a:moveTo>
                  <a:pt x="966012" y="0"/>
                </a:moveTo>
                <a:cubicBezTo>
                  <a:pt x="1772707" y="1127059"/>
                  <a:pt x="1764467" y="2637821"/>
                  <a:pt x="945602" y="3742147"/>
                </a:cubicBezTo>
                <a:lnTo>
                  <a:pt x="0" y="3040977"/>
                </a:lnTo>
                <a:cubicBezTo>
                  <a:pt x="495087" y="2373299"/>
                  <a:pt x="510267" y="1496713"/>
                  <a:pt x="107963" y="819155"/>
                </a:cubicBezTo>
                <a:lnTo>
                  <a:pt x="12479" y="674922"/>
                </a:lnTo>
                <a:close/>
              </a:path>
            </a:pathLst>
          </a:custGeom>
          <a:ln w="9525" cap="sq" cmpd="sng">
            <a:solidFill>
              <a:srgbClr val="996633"/>
            </a:solidFill>
            <a:prstDash val="solid"/>
            <a:extLst>
              <a:ext uri="{C807C97D-BFC1-408E-A445-0C87EB9F89A2}">
                <ask:lineSketchStyleProps xmlns:ask="http://schemas.microsoft.com/office/drawing/2018/sketchyshapes" sd="1670402538">
                  <a:custGeom>
                    <a:avLst/>
                    <a:gdLst>
                      <a:gd name="connsiteX0" fmla="*/ 1332379 w 2159144"/>
                      <a:gd name="connsiteY0" fmla="*/ 0 h 5161385"/>
                      <a:gd name="connsiteX1" fmla="*/ 1304228 w 2159144"/>
                      <a:gd name="connsiteY1" fmla="*/ 5161385 h 5161385"/>
                      <a:gd name="connsiteX2" fmla="*/ 882528 w 2159144"/>
                      <a:gd name="connsiteY2" fmla="*/ 4848691 h 5161385"/>
                      <a:gd name="connsiteX3" fmla="*/ 434743 w 2159144"/>
                      <a:gd name="connsiteY3" fmla="*/ 4516655 h 5161385"/>
                      <a:gd name="connsiteX4" fmla="*/ 0 w 2159144"/>
                      <a:gd name="connsiteY4" fmla="*/ 4194290 h 5161385"/>
                      <a:gd name="connsiteX5" fmla="*/ 148908 w 2159144"/>
                      <a:gd name="connsiteY5" fmla="*/ 1129825 h 5161385"/>
                      <a:gd name="connsiteX6" fmla="*/ 17211 w 2159144"/>
                      <a:gd name="connsiteY6" fmla="*/ 930891 h 5161385"/>
                      <a:gd name="connsiteX7" fmla="*/ 455600 w 2159144"/>
                      <a:gd name="connsiteY7" fmla="*/ 620594 h 5161385"/>
                      <a:gd name="connsiteX8" fmla="*/ 907141 w 2159144"/>
                      <a:gd name="connsiteY8" fmla="*/ 300988 h 5161385"/>
                      <a:gd name="connsiteX9" fmla="*/ 1332379 w 2159144"/>
                      <a:gd name="connsiteY9" fmla="*/ 0 h 5161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9144" h="5161385" fill="none" extrusionOk="0">
                        <a:moveTo>
                          <a:pt x="1332379" y="0"/>
                        </a:moveTo>
                        <a:cubicBezTo>
                          <a:pt x="2276772" y="2089535"/>
                          <a:pt x="2310500" y="3596152"/>
                          <a:pt x="1304228" y="5161385"/>
                        </a:cubicBezTo>
                        <a:cubicBezTo>
                          <a:pt x="1182044" y="5102468"/>
                          <a:pt x="1095351" y="4948426"/>
                          <a:pt x="882528" y="4848691"/>
                        </a:cubicBezTo>
                        <a:cubicBezTo>
                          <a:pt x="669705" y="4748956"/>
                          <a:pt x="579417" y="4593834"/>
                          <a:pt x="434743" y="4516655"/>
                        </a:cubicBezTo>
                        <a:cubicBezTo>
                          <a:pt x="290069" y="4439476"/>
                          <a:pt x="232201" y="4332163"/>
                          <a:pt x="0" y="4194290"/>
                        </a:cubicBezTo>
                        <a:cubicBezTo>
                          <a:pt x="517359" y="3299553"/>
                          <a:pt x="815778" y="2220767"/>
                          <a:pt x="148908" y="1129825"/>
                        </a:cubicBezTo>
                        <a:cubicBezTo>
                          <a:pt x="74022" y="1058393"/>
                          <a:pt x="83019" y="998188"/>
                          <a:pt x="17211" y="930891"/>
                        </a:cubicBezTo>
                        <a:cubicBezTo>
                          <a:pt x="193853" y="789455"/>
                          <a:pt x="352171" y="702406"/>
                          <a:pt x="455600" y="620594"/>
                        </a:cubicBezTo>
                        <a:cubicBezTo>
                          <a:pt x="559029" y="538782"/>
                          <a:pt x="786989" y="424277"/>
                          <a:pt x="907141" y="300988"/>
                        </a:cubicBezTo>
                        <a:cubicBezTo>
                          <a:pt x="1027293" y="177699"/>
                          <a:pt x="1212949" y="100976"/>
                          <a:pt x="1332379" y="0"/>
                        </a:cubicBezTo>
                        <a:close/>
                      </a:path>
                      <a:path w="2159144" h="5161385" stroke="0" extrusionOk="0">
                        <a:moveTo>
                          <a:pt x="1332379" y="0"/>
                        </a:moveTo>
                        <a:cubicBezTo>
                          <a:pt x="2273821" y="1560847"/>
                          <a:pt x="2718264" y="3704114"/>
                          <a:pt x="1304228" y="5161385"/>
                        </a:cubicBezTo>
                        <a:cubicBezTo>
                          <a:pt x="1159708" y="5110807"/>
                          <a:pt x="1068975" y="4961709"/>
                          <a:pt x="882528" y="4848691"/>
                        </a:cubicBezTo>
                        <a:cubicBezTo>
                          <a:pt x="696081" y="4735673"/>
                          <a:pt x="694064" y="4650866"/>
                          <a:pt x="486912" y="4555339"/>
                        </a:cubicBezTo>
                        <a:cubicBezTo>
                          <a:pt x="279760" y="4459812"/>
                          <a:pt x="237657" y="4362961"/>
                          <a:pt x="0" y="4194290"/>
                        </a:cubicBezTo>
                        <a:cubicBezTo>
                          <a:pt x="550575" y="3339062"/>
                          <a:pt x="819684" y="2140958"/>
                          <a:pt x="148908" y="1129825"/>
                        </a:cubicBezTo>
                        <a:cubicBezTo>
                          <a:pt x="97114" y="1074727"/>
                          <a:pt x="72575" y="990366"/>
                          <a:pt x="17211" y="930891"/>
                        </a:cubicBezTo>
                        <a:cubicBezTo>
                          <a:pt x="146727" y="780492"/>
                          <a:pt x="315143" y="731647"/>
                          <a:pt x="442449" y="629903"/>
                        </a:cubicBezTo>
                        <a:cubicBezTo>
                          <a:pt x="569755" y="528159"/>
                          <a:pt x="776368" y="436782"/>
                          <a:pt x="867686" y="328915"/>
                        </a:cubicBezTo>
                        <a:cubicBezTo>
                          <a:pt x="959004" y="221048"/>
                          <a:pt x="1243325" y="146246"/>
                          <a:pt x="1332379" y="0"/>
                        </a:cubicBezTo>
                        <a:close/>
                      </a:path>
                    </a:pathLst>
                  </a:custGeom>
                  <ask:type>
                    <ask:lineSketchNone/>
                  </ask:type>
                </ask:lineSketchStyleProps>
              </a:ext>
            </a:extLst>
          </a:ln>
        </p:spPr>
      </p:pic>
      <p:pic>
        <p:nvPicPr>
          <p:cNvPr id="31" name="proposito" descr="A group of men smiling&#10;&#10;Description automatically generated">
            <a:extLst>
              <a:ext uri="{FF2B5EF4-FFF2-40B4-BE49-F238E27FC236}">
                <a16:creationId xmlns:a16="http://schemas.microsoft.com/office/drawing/2014/main" id="{3CF5F0A6-4BD9-9C6E-2848-83603DDC0FB1}"/>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6847" t="3334" r="32873" b="213"/>
          <a:stretch/>
        </p:blipFill>
        <p:spPr>
          <a:xfrm rot="21500508">
            <a:off x="2702715" y="2880000"/>
            <a:ext cx="1954381" cy="4680000"/>
          </a:xfrm>
          <a:custGeom>
            <a:avLst/>
            <a:gdLst>
              <a:gd name="connsiteX0" fmla="*/ 992555 w 1570402"/>
              <a:gd name="connsiteY0" fmla="*/ 0 h 3760516"/>
              <a:gd name="connsiteX1" fmla="*/ 934360 w 1570402"/>
              <a:gd name="connsiteY1" fmla="*/ 3760516 h 3760516"/>
              <a:gd name="connsiteX2" fmla="*/ 0 w 1570402"/>
              <a:gd name="connsiteY2" fmla="*/ 3059293 h 3760516"/>
              <a:gd name="connsiteX3" fmla="*/ 15568 w 1570402"/>
              <a:gd name="connsiteY3" fmla="*/ 3039841 h 3760516"/>
              <a:gd name="connsiteX4" fmla="*/ 294409 w 1570402"/>
              <a:gd name="connsiteY4" fmla="*/ 2498618 h 3760516"/>
              <a:gd name="connsiteX5" fmla="*/ 104717 w 1570402"/>
              <a:gd name="connsiteY5" fmla="*/ 784424 h 3760516"/>
              <a:gd name="connsiteX6" fmla="*/ 35581 w 1570402"/>
              <a:gd name="connsiteY6" fmla="*/ 682802 h 3760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402" h="3760516">
                <a:moveTo>
                  <a:pt x="992555" y="0"/>
                </a:moveTo>
                <a:cubicBezTo>
                  <a:pt x="1783948" y="1129421"/>
                  <a:pt x="1760455" y="2647600"/>
                  <a:pt x="934360" y="3760516"/>
                </a:cubicBezTo>
                <a:lnTo>
                  <a:pt x="0" y="3059293"/>
                </a:lnTo>
                <a:lnTo>
                  <a:pt x="15568" y="3039841"/>
                </a:lnTo>
                <a:cubicBezTo>
                  <a:pt x="132189" y="2878548"/>
                  <a:pt x="227060" y="2697180"/>
                  <a:pt x="294409" y="2498618"/>
                </a:cubicBezTo>
                <a:cubicBezTo>
                  <a:pt x="496457" y="1902931"/>
                  <a:pt x="407780" y="1279375"/>
                  <a:pt x="104717" y="784424"/>
                </a:cubicBezTo>
                <a:lnTo>
                  <a:pt x="35581" y="682802"/>
                </a:lnTo>
                <a:close/>
              </a:path>
            </a:pathLst>
          </a:custGeom>
          <a:ln w="9525" cap="sq" cmpd="sng">
            <a:solidFill>
              <a:srgbClr val="996633"/>
            </a:solidFill>
            <a:prstDash val="solid"/>
            <a:extLst>
              <a:ext uri="{C807C97D-BFC1-408E-A445-0C87EB9F89A2}">
                <ask:lineSketchStyleProps xmlns:ask="http://schemas.microsoft.com/office/drawing/2018/sketchyshapes" sd="1927782525">
                  <a:custGeom>
                    <a:avLst/>
                    <a:gdLst>
                      <a:gd name="connsiteX0" fmla="*/ 1368989 w 2165989"/>
                      <a:gd name="connsiteY0" fmla="*/ 0 h 5186721"/>
                      <a:gd name="connsiteX1" fmla="*/ 1288723 w 2165989"/>
                      <a:gd name="connsiteY1" fmla="*/ 5186721 h 5186721"/>
                      <a:gd name="connsiteX2" fmla="*/ 846261 w 2165989"/>
                      <a:gd name="connsiteY2" fmla="*/ 4854660 h 5186721"/>
                      <a:gd name="connsiteX3" fmla="*/ 403800 w 2165989"/>
                      <a:gd name="connsiteY3" fmla="*/ 4522599 h 5186721"/>
                      <a:gd name="connsiteX4" fmla="*/ 0 w 2165989"/>
                      <a:gd name="connsiteY4" fmla="*/ 4219553 h 5186721"/>
                      <a:gd name="connsiteX5" fmla="*/ 21472 w 2165989"/>
                      <a:gd name="connsiteY5" fmla="*/ 4192724 h 5186721"/>
                      <a:gd name="connsiteX6" fmla="*/ 406065 w 2165989"/>
                      <a:gd name="connsiteY6" fmla="*/ 3446238 h 5186721"/>
                      <a:gd name="connsiteX7" fmla="*/ 144431 w 2165989"/>
                      <a:gd name="connsiteY7" fmla="*/ 1081922 h 5186721"/>
                      <a:gd name="connsiteX8" fmla="*/ 49075 w 2165989"/>
                      <a:gd name="connsiteY8" fmla="*/ 941759 h 5186721"/>
                      <a:gd name="connsiteX9" fmla="*/ 449449 w 2165989"/>
                      <a:gd name="connsiteY9" fmla="*/ 656092 h 5186721"/>
                      <a:gd name="connsiteX10" fmla="*/ 863022 w 2165989"/>
                      <a:gd name="connsiteY10" fmla="*/ 361008 h 5186721"/>
                      <a:gd name="connsiteX11" fmla="*/ 1368989 w 2165989"/>
                      <a:gd name="connsiteY11" fmla="*/ 0 h 5186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5989" h="5186721" fill="none" extrusionOk="0">
                        <a:moveTo>
                          <a:pt x="1368989" y="0"/>
                        </a:moveTo>
                        <a:cubicBezTo>
                          <a:pt x="2607287" y="1567033"/>
                          <a:pt x="2631399" y="3399292"/>
                          <a:pt x="1288723" y="5186721"/>
                        </a:cubicBezTo>
                        <a:cubicBezTo>
                          <a:pt x="1065671" y="5088301"/>
                          <a:pt x="1100389" y="4964059"/>
                          <a:pt x="846261" y="4854660"/>
                        </a:cubicBezTo>
                        <a:cubicBezTo>
                          <a:pt x="592133" y="4745261"/>
                          <a:pt x="618498" y="4635872"/>
                          <a:pt x="403800" y="4522599"/>
                        </a:cubicBezTo>
                        <a:cubicBezTo>
                          <a:pt x="189102" y="4409326"/>
                          <a:pt x="149596" y="4310851"/>
                          <a:pt x="0" y="4219553"/>
                        </a:cubicBezTo>
                        <a:cubicBezTo>
                          <a:pt x="10292" y="4206665"/>
                          <a:pt x="16126" y="4203417"/>
                          <a:pt x="21472" y="4192724"/>
                        </a:cubicBezTo>
                        <a:cubicBezTo>
                          <a:pt x="255738" y="3936190"/>
                          <a:pt x="345512" y="3691394"/>
                          <a:pt x="406065" y="3446238"/>
                        </a:cubicBezTo>
                        <a:cubicBezTo>
                          <a:pt x="496593" y="2684060"/>
                          <a:pt x="625522" y="1847090"/>
                          <a:pt x="144431" y="1081922"/>
                        </a:cubicBezTo>
                        <a:cubicBezTo>
                          <a:pt x="89316" y="1019451"/>
                          <a:pt x="98273" y="984479"/>
                          <a:pt x="49075" y="941759"/>
                        </a:cubicBezTo>
                        <a:cubicBezTo>
                          <a:pt x="138150" y="865845"/>
                          <a:pt x="282181" y="804277"/>
                          <a:pt x="449449" y="656092"/>
                        </a:cubicBezTo>
                        <a:cubicBezTo>
                          <a:pt x="616717" y="507907"/>
                          <a:pt x="687482" y="516193"/>
                          <a:pt x="863022" y="361008"/>
                        </a:cubicBezTo>
                        <a:cubicBezTo>
                          <a:pt x="1038561" y="205823"/>
                          <a:pt x="1177699" y="184060"/>
                          <a:pt x="1368989" y="0"/>
                        </a:cubicBezTo>
                        <a:close/>
                      </a:path>
                      <a:path w="2165989" h="5186721" stroke="0" extrusionOk="0">
                        <a:moveTo>
                          <a:pt x="1368989" y="0"/>
                        </a:moveTo>
                        <a:cubicBezTo>
                          <a:pt x="2677455" y="1605025"/>
                          <a:pt x="2420264" y="3956902"/>
                          <a:pt x="1288723" y="5186721"/>
                        </a:cubicBezTo>
                        <a:cubicBezTo>
                          <a:pt x="1126003" y="5069533"/>
                          <a:pt x="1006382" y="4921309"/>
                          <a:pt x="884923" y="4883675"/>
                        </a:cubicBezTo>
                        <a:cubicBezTo>
                          <a:pt x="763464" y="4846041"/>
                          <a:pt x="677803" y="4664218"/>
                          <a:pt x="429574" y="4541942"/>
                        </a:cubicBezTo>
                        <a:cubicBezTo>
                          <a:pt x="181345" y="4419666"/>
                          <a:pt x="209538" y="4334954"/>
                          <a:pt x="0" y="4219553"/>
                        </a:cubicBezTo>
                        <a:cubicBezTo>
                          <a:pt x="4536" y="4213312"/>
                          <a:pt x="17283" y="4198450"/>
                          <a:pt x="21472" y="4192724"/>
                        </a:cubicBezTo>
                        <a:cubicBezTo>
                          <a:pt x="184340" y="3951611"/>
                          <a:pt x="271170" y="3652862"/>
                          <a:pt x="406065" y="3446238"/>
                        </a:cubicBezTo>
                        <a:cubicBezTo>
                          <a:pt x="790897" y="2725754"/>
                          <a:pt x="645991" y="1562419"/>
                          <a:pt x="144431" y="1081922"/>
                        </a:cubicBezTo>
                        <a:cubicBezTo>
                          <a:pt x="84029" y="1022680"/>
                          <a:pt x="89315" y="969186"/>
                          <a:pt x="49075" y="941759"/>
                        </a:cubicBezTo>
                        <a:cubicBezTo>
                          <a:pt x="128063" y="847936"/>
                          <a:pt x="413573" y="728338"/>
                          <a:pt x="489046" y="627839"/>
                        </a:cubicBezTo>
                        <a:cubicBezTo>
                          <a:pt x="564519" y="527340"/>
                          <a:pt x="759248" y="504073"/>
                          <a:pt x="889420" y="342172"/>
                        </a:cubicBezTo>
                        <a:cubicBezTo>
                          <a:pt x="1019592" y="180271"/>
                          <a:pt x="1233727" y="111911"/>
                          <a:pt x="1368989" y="0"/>
                        </a:cubicBezTo>
                        <a:close/>
                      </a:path>
                    </a:pathLst>
                  </a:custGeom>
                  <ask:type>
                    <ask:lineSketchNone/>
                  </ask:type>
                </ask:lineSketchStyleProps>
              </a:ext>
            </a:extLst>
          </a:ln>
        </p:spPr>
      </p:pic>
      <p:pic>
        <p:nvPicPr>
          <p:cNvPr id="32" name="onde_vou" descr="Two men walking down a street&#10;&#10;Description automatically generated">
            <a:extLst>
              <a:ext uri="{FF2B5EF4-FFF2-40B4-BE49-F238E27FC236}">
                <a16:creationId xmlns:a16="http://schemas.microsoft.com/office/drawing/2014/main" id="{EBEBA6B5-DC23-8C20-0D64-186C3BC59354}"/>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1993" t="2220" r="37822" b="2817"/>
          <a:stretch/>
        </p:blipFill>
        <p:spPr>
          <a:xfrm rot="17187042">
            <a:off x="512069" y="1119669"/>
            <a:ext cx="1548032" cy="3658265"/>
          </a:xfrm>
          <a:custGeom>
            <a:avLst/>
            <a:gdLst>
              <a:gd name="connsiteX0" fmla="*/ 987270 w 1578528"/>
              <a:gd name="connsiteY0" fmla="*/ 0 h 3730334"/>
              <a:gd name="connsiteX1" fmla="*/ 946431 w 1578528"/>
              <a:gd name="connsiteY1" fmla="*/ 3730334 h 3730334"/>
              <a:gd name="connsiteX2" fmla="*/ 0 w 1578528"/>
              <a:gd name="connsiteY2" fmla="*/ 3032992 h 3730334"/>
              <a:gd name="connsiteX3" fmla="*/ 43145 w 1578528"/>
              <a:gd name="connsiteY3" fmla="*/ 2977092 h 3730334"/>
              <a:gd name="connsiteX4" fmla="*/ 401209 w 1578528"/>
              <a:gd name="connsiteY4" fmla="*/ 1858975 h 3730334"/>
              <a:gd name="connsiteX5" fmla="*/ 67710 w 1578528"/>
              <a:gd name="connsiteY5" fmla="*/ 733285 h 3730334"/>
              <a:gd name="connsiteX6" fmla="*/ 25798 w 1578528"/>
              <a:gd name="connsiteY6" fmla="*/ 676455 h 373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8528" h="3730334">
                <a:moveTo>
                  <a:pt x="987270" y="0"/>
                </a:moveTo>
                <a:cubicBezTo>
                  <a:pt x="1790413" y="1121097"/>
                  <a:pt x="1773926" y="2627089"/>
                  <a:pt x="946431" y="3730334"/>
                </a:cubicBezTo>
                <a:lnTo>
                  <a:pt x="0" y="3032992"/>
                </a:lnTo>
                <a:lnTo>
                  <a:pt x="43145" y="2977092"/>
                </a:lnTo>
                <a:cubicBezTo>
                  <a:pt x="264960" y="2659229"/>
                  <a:pt x="396659" y="2274553"/>
                  <a:pt x="401209" y="1858975"/>
                </a:cubicBezTo>
                <a:cubicBezTo>
                  <a:pt x="405758" y="1443396"/>
                  <a:pt x="282512" y="1055929"/>
                  <a:pt x="67710" y="733285"/>
                </a:cubicBezTo>
                <a:lnTo>
                  <a:pt x="25798" y="676455"/>
                </a:lnTo>
                <a:close/>
              </a:path>
            </a:pathLst>
          </a:custGeom>
          <a:ln w="9525" cap="sq" cmpd="sng">
            <a:solidFill>
              <a:srgbClr val="996633"/>
            </a:solidFill>
            <a:prstDash val="solid"/>
            <a:extLst>
              <a:ext uri="{C807C97D-BFC1-408E-A445-0C87EB9F89A2}">
                <ask:lineSketchStyleProps xmlns:ask="http://schemas.microsoft.com/office/drawing/2018/sketchyshapes" sd="3761857064">
                  <a:custGeom>
                    <a:avLst/>
                    <a:gdLst>
                      <a:gd name="connsiteX0" fmla="*/ 1361699 w 2177197"/>
                      <a:gd name="connsiteY0" fmla="*/ 0 h 5145092"/>
                      <a:gd name="connsiteX1" fmla="*/ 1305372 w 2177197"/>
                      <a:gd name="connsiteY1" fmla="*/ 5145092 h 5145092"/>
                      <a:gd name="connsiteX2" fmla="*/ 857194 w 2177197"/>
                      <a:gd name="connsiteY2" fmla="*/ 4814869 h 5145092"/>
                      <a:gd name="connsiteX3" fmla="*/ 409017 w 2177197"/>
                      <a:gd name="connsiteY3" fmla="*/ 4484646 h 5145092"/>
                      <a:gd name="connsiteX4" fmla="*/ 0 w 2177197"/>
                      <a:gd name="connsiteY4" fmla="*/ 4183277 h 5145092"/>
                      <a:gd name="connsiteX5" fmla="*/ 59508 w 2177197"/>
                      <a:gd name="connsiteY5" fmla="*/ 4106177 h 5145092"/>
                      <a:gd name="connsiteX6" fmla="*/ 553370 w 2177197"/>
                      <a:gd name="connsiteY6" fmla="*/ 2564005 h 5145092"/>
                      <a:gd name="connsiteX7" fmla="*/ 93389 w 2177197"/>
                      <a:gd name="connsiteY7" fmla="*/ 1011389 h 5145092"/>
                      <a:gd name="connsiteX8" fmla="*/ 35582 w 2177197"/>
                      <a:gd name="connsiteY8" fmla="*/ 933005 h 5145092"/>
                      <a:gd name="connsiteX9" fmla="*/ 451099 w 2177197"/>
                      <a:gd name="connsiteY9" fmla="*/ 640663 h 5145092"/>
                      <a:gd name="connsiteX10" fmla="*/ 906399 w 2177197"/>
                      <a:gd name="connsiteY10" fmla="*/ 320332 h 5145092"/>
                      <a:gd name="connsiteX11" fmla="*/ 1361699 w 2177197"/>
                      <a:gd name="connsiteY11" fmla="*/ 0 h 514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7197" h="5145092" fill="none" extrusionOk="0">
                        <a:moveTo>
                          <a:pt x="1361699" y="0"/>
                        </a:moveTo>
                        <a:cubicBezTo>
                          <a:pt x="2516532" y="1565721"/>
                          <a:pt x="2154255" y="3629507"/>
                          <a:pt x="1305372" y="5145092"/>
                        </a:cubicBezTo>
                        <a:cubicBezTo>
                          <a:pt x="1162981" y="5111231"/>
                          <a:pt x="967577" y="4876586"/>
                          <a:pt x="857194" y="4814869"/>
                        </a:cubicBezTo>
                        <a:cubicBezTo>
                          <a:pt x="746811" y="4753152"/>
                          <a:pt x="614408" y="4607878"/>
                          <a:pt x="409017" y="4484646"/>
                        </a:cubicBezTo>
                        <a:cubicBezTo>
                          <a:pt x="203625" y="4361414"/>
                          <a:pt x="137144" y="4211805"/>
                          <a:pt x="0" y="4183277"/>
                        </a:cubicBezTo>
                        <a:cubicBezTo>
                          <a:pt x="25486" y="4141586"/>
                          <a:pt x="37436" y="4150648"/>
                          <a:pt x="59508" y="4106177"/>
                        </a:cubicBezTo>
                        <a:cubicBezTo>
                          <a:pt x="439645" y="3727858"/>
                          <a:pt x="539749" y="3080847"/>
                          <a:pt x="553370" y="2564005"/>
                        </a:cubicBezTo>
                        <a:cubicBezTo>
                          <a:pt x="530493" y="2000413"/>
                          <a:pt x="437736" y="1532829"/>
                          <a:pt x="93389" y="1011389"/>
                        </a:cubicBezTo>
                        <a:cubicBezTo>
                          <a:pt x="73462" y="1000193"/>
                          <a:pt x="56574" y="953758"/>
                          <a:pt x="35582" y="933005"/>
                        </a:cubicBezTo>
                        <a:cubicBezTo>
                          <a:pt x="99885" y="842503"/>
                          <a:pt x="375574" y="764221"/>
                          <a:pt x="451099" y="640663"/>
                        </a:cubicBezTo>
                        <a:cubicBezTo>
                          <a:pt x="526624" y="517105"/>
                          <a:pt x="748131" y="450936"/>
                          <a:pt x="906399" y="320332"/>
                        </a:cubicBezTo>
                        <a:cubicBezTo>
                          <a:pt x="1064667" y="189727"/>
                          <a:pt x="1170199" y="192199"/>
                          <a:pt x="1361699" y="0"/>
                        </a:cubicBezTo>
                        <a:close/>
                      </a:path>
                      <a:path w="2177197" h="5145092" stroke="0" extrusionOk="0">
                        <a:moveTo>
                          <a:pt x="1361699" y="0"/>
                        </a:moveTo>
                        <a:cubicBezTo>
                          <a:pt x="2523032" y="1669640"/>
                          <a:pt x="2622099" y="3647763"/>
                          <a:pt x="1305372" y="5145092"/>
                        </a:cubicBezTo>
                        <a:cubicBezTo>
                          <a:pt x="1173120" y="5100210"/>
                          <a:pt x="1126946" y="4949751"/>
                          <a:pt x="909409" y="4853341"/>
                        </a:cubicBezTo>
                        <a:cubicBezTo>
                          <a:pt x="691872" y="4756931"/>
                          <a:pt x="585033" y="4554998"/>
                          <a:pt x="461231" y="4523118"/>
                        </a:cubicBezTo>
                        <a:cubicBezTo>
                          <a:pt x="337429" y="4491237"/>
                          <a:pt x="180749" y="4287197"/>
                          <a:pt x="0" y="4183277"/>
                        </a:cubicBezTo>
                        <a:cubicBezTo>
                          <a:pt x="24147" y="4143708"/>
                          <a:pt x="38841" y="4137827"/>
                          <a:pt x="59508" y="4106177"/>
                        </a:cubicBezTo>
                        <a:cubicBezTo>
                          <a:pt x="408421" y="3720000"/>
                          <a:pt x="587363" y="3122867"/>
                          <a:pt x="553370" y="2564005"/>
                        </a:cubicBezTo>
                        <a:cubicBezTo>
                          <a:pt x="427385" y="2021468"/>
                          <a:pt x="395699" y="1398292"/>
                          <a:pt x="93389" y="1011389"/>
                        </a:cubicBezTo>
                        <a:cubicBezTo>
                          <a:pt x="68564" y="995852"/>
                          <a:pt x="60396" y="960422"/>
                          <a:pt x="35582" y="933005"/>
                        </a:cubicBezTo>
                        <a:cubicBezTo>
                          <a:pt x="107974" y="812006"/>
                          <a:pt x="346659" y="755162"/>
                          <a:pt x="451099" y="640663"/>
                        </a:cubicBezTo>
                        <a:cubicBezTo>
                          <a:pt x="555539" y="526164"/>
                          <a:pt x="777920" y="449791"/>
                          <a:pt x="866615" y="348322"/>
                        </a:cubicBezTo>
                        <a:cubicBezTo>
                          <a:pt x="955310" y="246853"/>
                          <a:pt x="1212545" y="133173"/>
                          <a:pt x="1361699" y="0"/>
                        </a:cubicBezTo>
                        <a:close/>
                      </a:path>
                    </a:pathLst>
                  </a:custGeom>
                  <ask:type>
                    <ask:lineSketchNone/>
                  </ask:type>
                </ask:lineSketchStyleProps>
              </a:ext>
            </a:extLst>
          </a:ln>
        </p:spPr>
      </p:pic>
      <p:pic>
        <p:nvPicPr>
          <p:cNvPr id="34" name="acolhimento" descr="A group of people standing in a room&#10;&#10;Description automatically generated">
            <a:extLst>
              <a:ext uri="{FF2B5EF4-FFF2-40B4-BE49-F238E27FC236}">
                <a16:creationId xmlns:a16="http://schemas.microsoft.com/office/drawing/2014/main" id="{C2D38C4F-CF05-EFBA-486F-7A2AA79D461D}"/>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44954" t="4661" r="16417" b="2005"/>
          <a:stretch/>
        </p:blipFill>
        <p:spPr>
          <a:xfrm rot="12884724">
            <a:off x="-2155787" y="2026549"/>
            <a:ext cx="1526558" cy="3688288"/>
          </a:xfrm>
          <a:custGeom>
            <a:avLst/>
            <a:gdLst>
              <a:gd name="connsiteX0" fmla="*/ 956025 w 1556632"/>
              <a:gd name="connsiteY0" fmla="*/ 0 h 3760947"/>
              <a:gd name="connsiteX1" fmla="*/ 944074 w 1556632"/>
              <a:gd name="connsiteY1" fmla="*/ 3760947 h 3760947"/>
              <a:gd name="connsiteX2" fmla="*/ 0 w 1556632"/>
              <a:gd name="connsiteY2" fmla="*/ 3060416 h 3760947"/>
              <a:gd name="connsiteX3" fmla="*/ 71020 w 1556632"/>
              <a:gd name="connsiteY3" fmla="*/ 2960101 h 3760947"/>
              <a:gd name="connsiteX4" fmla="*/ 292649 w 1556632"/>
              <a:gd name="connsiteY4" fmla="*/ 1249743 h 3760947"/>
              <a:gd name="connsiteX5" fmla="*/ 23952 w 1556632"/>
              <a:gd name="connsiteY5" fmla="*/ 703413 h 3760947"/>
              <a:gd name="connsiteX6" fmla="*/ 8749 w 1556632"/>
              <a:gd name="connsiteY6" fmla="*/ 683675 h 3760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6632" h="3760947">
                <a:moveTo>
                  <a:pt x="956025" y="0"/>
                </a:moveTo>
                <a:cubicBezTo>
                  <a:pt x="1761217" y="1128133"/>
                  <a:pt x="1756394" y="2646483"/>
                  <a:pt x="944074" y="3760947"/>
                </a:cubicBezTo>
                <a:lnTo>
                  <a:pt x="0" y="3060416"/>
                </a:lnTo>
                <a:lnTo>
                  <a:pt x="71020" y="2960101"/>
                </a:lnTo>
                <a:cubicBezTo>
                  <a:pt x="383260" y="2470889"/>
                  <a:pt x="483552" y="1849095"/>
                  <a:pt x="292649" y="1249743"/>
                </a:cubicBezTo>
                <a:cubicBezTo>
                  <a:pt x="229015" y="1049960"/>
                  <a:pt x="137545" y="866854"/>
                  <a:pt x="23952" y="703413"/>
                </a:cubicBezTo>
                <a:lnTo>
                  <a:pt x="8749" y="683675"/>
                </a:lnTo>
                <a:close/>
              </a:path>
            </a:pathLst>
          </a:custGeom>
          <a:ln w="9525" cap="sq" cmpd="sng">
            <a:solidFill>
              <a:srgbClr val="996633"/>
            </a:solidFill>
            <a:prstDash val="solid"/>
            <a:extLst>
              <a:ext uri="{C807C97D-BFC1-408E-A445-0C87EB9F89A2}">
                <ask:lineSketchStyleProps xmlns:ask="http://schemas.microsoft.com/office/drawing/2018/sketchyshapes" sd="1434351486">
                  <a:custGeom>
                    <a:avLst/>
                    <a:gdLst>
                      <a:gd name="connsiteX0" fmla="*/ 1318605 w 2146997"/>
                      <a:gd name="connsiteY0" fmla="*/ 0 h 5187316"/>
                      <a:gd name="connsiteX1" fmla="*/ 1302121 w 2146997"/>
                      <a:gd name="connsiteY1" fmla="*/ 5187316 h 5187316"/>
                      <a:gd name="connsiteX2" fmla="*/ 881102 w 2146997"/>
                      <a:gd name="connsiteY2" fmla="*/ 4874907 h 5187316"/>
                      <a:gd name="connsiteX3" fmla="*/ 447062 w 2146997"/>
                      <a:gd name="connsiteY3" fmla="*/ 4552836 h 5187316"/>
                      <a:gd name="connsiteX4" fmla="*/ 0 w 2146997"/>
                      <a:gd name="connsiteY4" fmla="*/ 4221103 h 5187316"/>
                      <a:gd name="connsiteX5" fmla="*/ 97954 w 2146997"/>
                      <a:gd name="connsiteY5" fmla="*/ 4082742 h 5187316"/>
                      <a:gd name="connsiteX6" fmla="*/ 403638 w 2146997"/>
                      <a:gd name="connsiteY6" fmla="*/ 1723717 h 5187316"/>
                      <a:gd name="connsiteX7" fmla="*/ 33035 w 2146997"/>
                      <a:gd name="connsiteY7" fmla="*/ 970187 h 5187316"/>
                      <a:gd name="connsiteX8" fmla="*/ 12067 w 2146997"/>
                      <a:gd name="connsiteY8" fmla="*/ 942964 h 5187316"/>
                      <a:gd name="connsiteX9" fmla="*/ 434514 w 2146997"/>
                      <a:gd name="connsiteY9" fmla="*/ 638072 h 5187316"/>
                      <a:gd name="connsiteX10" fmla="*/ 843896 w 2146997"/>
                      <a:gd name="connsiteY10" fmla="*/ 342610 h 5187316"/>
                      <a:gd name="connsiteX11" fmla="*/ 1318605 w 2146997"/>
                      <a:gd name="connsiteY11" fmla="*/ 0 h 5187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46997" h="5187316" fill="none" extrusionOk="0">
                        <a:moveTo>
                          <a:pt x="1318605" y="0"/>
                        </a:moveTo>
                        <a:cubicBezTo>
                          <a:pt x="2321243" y="2026336"/>
                          <a:pt x="2250402" y="3496751"/>
                          <a:pt x="1302121" y="5187316"/>
                        </a:cubicBezTo>
                        <a:cubicBezTo>
                          <a:pt x="1198177" y="5112178"/>
                          <a:pt x="1077903" y="4994581"/>
                          <a:pt x="881102" y="4874907"/>
                        </a:cubicBezTo>
                        <a:cubicBezTo>
                          <a:pt x="684301" y="4755233"/>
                          <a:pt x="671840" y="4703395"/>
                          <a:pt x="447062" y="4552836"/>
                        </a:cubicBezTo>
                        <a:cubicBezTo>
                          <a:pt x="222284" y="4402277"/>
                          <a:pt x="156497" y="4317710"/>
                          <a:pt x="0" y="4221103"/>
                        </a:cubicBezTo>
                        <a:cubicBezTo>
                          <a:pt x="29640" y="4150478"/>
                          <a:pt x="81079" y="4121311"/>
                          <a:pt x="97954" y="4082742"/>
                        </a:cubicBezTo>
                        <a:cubicBezTo>
                          <a:pt x="519103" y="3428062"/>
                          <a:pt x="469845" y="2499521"/>
                          <a:pt x="403638" y="1723717"/>
                        </a:cubicBezTo>
                        <a:cubicBezTo>
                          <a:pt x="324735" y="1431173"/>
                          <a:pt x="223660" y="1232078"/>
                          <a:pt x="33035" y="970187"/>
                        </a:cubicBezTo>
                        <a:cubicBezTo>
                          <a:pt x="23704" y="959036"/>
                          <a:pt x="17391" y="949628"/>
                          <a:pt x="12067" y="942964"/>
                        </a:cubicBezTo>
                        <a:cubicBezTo>
                          <a:pt x="125587" y="798901"/>
                          <a:pt x="328618" y="728214"/>
                          <a:pt x="434514" y="638072"/>
                        </a:cubicBezTo>
                        <a:cubicBezTo>
                          <a:pt x="540410" y="547930"/>
                          <a:pt x="676587" y="477159"/>
                          <a:pt x="843896" y="342610"/>
                        </a:cubicBezTo>
                        <a:cubicBezTo>
                          <a:pt x="1011205" y="208061"/>
                          <a:pt x="1207354" y="108189"/>
                          <a:pt x="1318605" y="0"/>
                        </a:cubicBezTo>
                        <a:close/>
                      </a:path>
                      <a:path w="2146997" h="5187316" stroke="0" extrusionOk="0">
                        <a:moveTo>
                          <a:pt x="1318605" y="0"/>
                        </a:moveTo>
                        <a:cubicBezTo>
                          <a:pt x="2357597" y="1509001"/>
                          <a:pt x="2276468" y="4006129"/>
                          <a:pt x="1302121" y="5187316"/>
                        </a:cubicBezTo>
                        <a:cubicBezTo>
                          <a:pt x="1041490" y="5062666"/>
                          <a:pt x="1080491" y="4969389"/>
                          <a:pt x="842038" y="4845921"/>
                        </a:cubicBezTo>
                        <a:cubicBezTo>
                          <a:pt x="603585" y="4722452"/>
                          <a:pt x="664537" y="4638906"/>
                          <a:pt x="421019" y="4533512"/>
                        </a:cubicBezTo>
                        <a:cubicBezTo>
                          <a:pt x="177501" y="4428118"/>
                          <a:pt x="199062" y="4356768"/>
                          <a:pt x="0" y="4221103"/>
                        </a:cubicBezTo>
                        <a:cubicBezTo>
                          <a:pt x="24910" y="4161796"/>
                          <a:pt x="66009" y="4154718"/>
                          <a:pt x="97954" y="4082742"/>
                        </a:cubicBezTo>
                        <a:cubicBezTo>
                          <a:pt x="658204" y="3455444"/>
                          <a:pt x="460623" y="2568519"/>
                          <a:pt x="403638" y="1723717"/>
                        </a:cubicBezTo>
                        <a:cubicBezTo>
                          <a:pt x="344376" y="1453967"/>
                          <a:pt x="154637" y="1162074"/>
                          <a:pt x="33035" y="970187"/>
                        </a:cubicBezTo>
                        <a:cubicBezTo>
                          <a:pt x="24664" y="960514"/>
                          <a:pt x="22102" y="953603"/>
                          <a:pt x="12067" y="942964"/>
                        </a:cubicBezTo>
                        <a:cubicBezTo>
                          <a:pt x="110257" y="850865"/>
                          <a:pt x="268912" y="765380"/>
                          <a:pt x="408384" y="656932"/>
                        </a:cubicBezTo>
                        <a:cubicBezTo>
                          <a:pt x="547856" y="548484"/>
                          <a:pt x="680131" y="504910"/>
                          <a:pt x="856962" y="333181"/>
                        </a:cubicBezTo>
                        <a:cubicBezTo>
                          <a:pt x="1033793" y="161452"/>
                          <a:pt x="1192242" y="166341"/>
                          <a:pt x="1318605" y="0"/>
                        </a:cubicBezTo>
                        <a:close/>
                      </a:path>
                    </a:pathLst>
                  </a:custGeom>
                  <ask:type>
                    <ask:lineSketchNone/>
                  </ask:type>
                </ask:lineSketchStyleProps>
              </a:ext>
            </a:extLst>
          </a:ln>
        </p:spPr>
      </p:pic>
    </p:spTree>
    <p:extLst>
      <p:ext uri="{BB962C8B-B14F-4D97-AF65-F5344CB8AC3E}">
        <p14:creationId xmlns:p14="http://schemas.microsoft.com/office/powerpoint/2010/main" val="157369098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sp>
        <p:nvSpPr>
          <p:cNvPr id="22" name="!!titulo_3">
            <a:extLst>
              <a:ext uri="{FF2B5EF4-FFF2-40B4-BE49-F238E27FC236}">
                <a16:creationId xmlns:a16="http://schemas.microsoft.com/office/drawing/2014/main" id="{4141D582-3893-872E-AF34-6BFAF896DE6B}"/>
              </a:ext>
            </a:extLst>
          </p:cNvPr>
          <p:cNvSpPr txBox="1"/>
          <p:nvPr/>
        </p:nvSpPr>
        <p:spPr>
          <a:xfrm>
            <a:off x="-12668400" y="4068000"/>
            <a:ext cx="14209061" cy="1477328"/>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PROPÓSITO</a:t>
            </a:r>
          </a:p>
        </p:txBody>
      </p:sp>
      <p:graphicFrame>
        <p:nvGraphicFramePr>
          <p:cNvPr id="39" name="!!sessao_9_14_i">
            <a:extLst>
              <a:ext uri="{FF2B5EF4-FFF2-40B4-BE49-F238E27FC236}">
                <a16:creationId xmlns:a16="http://schemas.microsoft.com/office/drawing/2014/main" id="{97F171F0-E16D-1A3D-1F8C-F59C2E98184C}"/>
              </a:ext>
            </a:extLst>
          </p:cNvPr>
          <p:cNvGraphicFramePr>
            <a:graphicFrameLocks noGrp="1"/>
          </p:cNvGraphicFramePr>
          <p:nvPr>
            <p:extLst>
              <p:ext uri="{D42A27DB-BD31-4B8C-83A1-F6EECF244321}">
                <p14:modId xmlns:p14="http://schemas.microsoft.com/office/powerpoint/2010/main" val="3525528194"/>
              </p:ext>
            </p:extLst>
          </p:nvPr>
        </p:nvGraphicFramePr>
        <p:xfrm>
          <a:off x="5007600" y="5752800"/>
          <a:ext cx="12037812" cy="4380170"/>
        </p:xfrm>
        <a:graphic>
          <a:graphicData uri="http://schemas.openxmlformats.org/drawingml/2006/table">
            <a:tbl>
              <a:tblPr firstRow="1" bandRow="1">
                <a:tableStyleId>{5C22544A-7EE6-4342-B048-85BDC9FD1C3A}</a:tableStyleId>
              </a:tblPr>
              <a:tblGrid>
                <a:gridCol w="3146223">
                  <a:extLst>
                    <a:ext uri="{9D8B030D-6E8A-4147-A177-3AD203B41FA5}">
                      <a16:colId xmlns:a16="http://schemas.microsoft.com/office/drawing/2014/main" val="1042611969"/>
                    </a:ext>
                  </a:extLst>
                </a:gridCol>
                <a:gridCol w="3352800">
                  <a:extLst>
                    <a:ext uri="{9D8B030D-6E8A-4147-A177-3AD203B41FA5}">
                      <a16:colId xmlns:a16="http://schemas.microsoft.com/office/drawing/2014/main" val="1972421895"/>
                    </a:ext>
                  </a:extLst>
                </a:gridCol>
                <a:gridCol w="3505200">
                  <a:extLst>
                    <a:ext uri="{9D8B030D-6E8A-4147-A177-3AD203B41FA5}">
                      <a16:colId xmlns:a16="http://schemas.microsoft.com/office/drawing/2014/main" val="962624468"/>
                    </a:ext>
                  </a:extLst>
                </a:gridCol>
                <a:gridCol w="2033589">
                  <a:extLst>
                    <a:ext uri="{9D8B030D-6E8A-4147-A177-3AD203B41FA5}">
                      <a16:colId xmlns:a16="http://schemas.microsoft.com/office/drawing/2014/main" val="2087318690"/>
                    </a:ext>
                  </a:extLst>
                </a:gridCol>
              </a:tblGrid>
              <a:tr h="4380170">
                <a:tc>
                  <a:txBody>
                    <a:bodyPr/>
                    <a:lstStyle/>
                    <a:p>
                      <a:pPr marL="0" lvl="0" indent="0">
                        <a:lnSpc>
                          <a:spcPct val="100000"/>
                        </a:lnSpc>
                        <a:buSzPct val="100000"/>
                        <a:buFont typeface="Arial" pitchFamily="34"/>
                        <a:buNone/>
                      </a:pPr>
                      <a:r>
                        <a:rPr lang="pt-BR" sz="1800" b="0" dirty="0">
                          <a:solidFill>
                            <a:schemeClr val="tx1"/>
                          </a:solidFill>
                          <a:latin typeface="Inter" panose="020B0604020202020204" charset="0"/>
                          <a:ea typeface="Inter" panose="020B0604020202020204" charset="0"/>
                        </a:rPr>
                        <a:t>Orientar a pessoa a encontrar estratégias de mudança e a comprometer-se.</a:t>
                      </a:r>
                    </a:p>
                    <a:p>
                      <a:pPr marL="0" lvl="0" indent="0">
                        <a:lnSpc>
                          <a:spcPct val="100000"/>
                        </a:lnSpc>
                        <a:buSzPct val="100000"/>
                        <a:buFont typeface="Arial" pitchFamily="34"/>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SzPct val="100000"/>
                        <a:buFont typeface="Arial" pitchFamily="34"/>
                        <a:buNone/>
                      </a:pPr>
                      <a:r>
                        <a:rPr lang="pt-BR" sz="1800" b="0" dirty="0">
                          <a:solidFill>
                            <a:schemeClr val="tx1"/>
                          </a:solidFill>
                          <a:latin typeface="Inter" panose="020B0604020202020204" charset="0"/>
                          <a:ea typeface="Inter" panose="020B0604020202020204" charset="0"/>
                        </a:rPr>
                        <a:t>Avaliar os progressos individuais.</a:t>
                      </a:r>
                    </a:p>
                    <a:p>
                      <a:pPr marL="0" lvl="0" indent="0">
                        <a:lnSpc>
                          <a:spcPct val="100000"/>
                        </a:lnSpc>
                        <a:buSzPct val="100000"/>
                        <a:buFont typeface="Arial" pitchFamily="34"/>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SzPct val="100000"/>
                        <a:buFont typeface="Arial" pitchFamily="34"/>
                        <a:buNone/>
                      </a:pPr>
                      <a:r>
                        <a:rPr lang="pt-BR" sz="1800" b="0" dirty="0">
                          <a:solidFill>
                            <a:schemeClr val="tx1"/>
                          </a:solidFill>
                          <a:latin typeface="Inter" panose="020B0604020202020204" charset="0"/>
                          <a:ea typeface="Inter" panose="020B0604020202020204" charset="0"/>
                        </a:rPr>
                        <a:t>Avaliar os progressos do programa (sessões 11 e 14). </a:t>
                      </a:r>
                    </a:p>
                  </a:txBody>
                  <a:tcPr anchor="ctr">
                    <a:lnL w="12700" cmpd="sng">
                      <a:noFill/>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lvl="0" indent="0">
                        <a:lnSpc>
                          <a:spcPct val="100000"/>
                        </a:lnSpc>
                        <a:buNone/>
                      </a:pPr>
                      <a:r>
                        <a:rPr lang="pt-BR" sz="1800" b="0" dirty="0">
                          <a:solidFill>
                            <a:schemeClr val="tx1"/>
                          </a:solidFill>
                          <a:latin typeface="Inter" panose="020B0604020202020204" charset="0"/>
                          <a:ea typeface="Inter" panose="020B0604020202020204" charset="0"/>
                        </a:rPr>
                        <a:t>Entrevista motivacional.</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Aplicação de instrumento de avaliação (sessão 14).</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ICAC (sessão 14).</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lnSpc>
                          <a:spcPct val="100000"/>
                        </a:lnSpc>
                      </a:pPr>
                      <a:r>
                        <a:rPr lang="pt-PT" sz="1800" b="0" dirty="0">
                          <a:solidFill>
                            <a:schemeClr val="tx1"/>
                          </a:solidFill>
                          <a:latin typeface="Inter" panose="020B0604020202020204" charset="0"/>
                          <a:ea typeface="Inter" panose="020B0604020202020204" charset="0"/>
                        </a:rPr>
                        <a:t>60</a:t>
                      </a:r>
                      <a:endParaRPr lang="en-GB" sz="1800" b="0" dirty="0">
                        <a:solidFill>
                          <a:schemeClr val="tx1"/>
                        </a:solidFill>
                        <a:latin typeface="Inter" panose="020B0604020202020204" charset="0"/>
                        <a:ea typeface="Inter" panose="020B0604020202020204" charset="0"/>
                      </a:endParaRPr>
                    </a:p>
                  </a:txBody>
                  <a:tcPr anchor="ctr">
                    <a:lnL w="38100" cap="flat" cmpd="sng" algn="ctr">
                      <a:solidFill>
                        <a:srgbClr val="97745A"/>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7120096"/>
                  </a:ext>
                </a:extLst>
              </a:tr>
            </a:tbl>
          </a:graphicData>
        </a:graphic>
      </p:graphicFrame>
      <p:graphicFrame>
        <p:nvGraphicFramePr>
          <p:cNvPr id="40" name="!!sessao_9_14_g">
            <a:extLst>
              <a:ext uri="{FF2B5EF4-FFF2-40B4-BE49-F238E27FC236}">
                <a16:creationId xmlns:a16="http://schemas.microsoft.com/office/drawing/2014/main" id="{7CC7B23D-08E9-A04A-752F-CD6F83FDC5F3}"/>
              </a:ext>
            </a:extLst>
          </p:cNvPr>
          <p:cNvGraphicFramePr>
            <a:graphicFrameLocks noGrp="1"/>
          </p:cNvGraphicFramePr>
          <p:nvPr>
            <p:extLst>
              <p:ext uri="{D42A27DB-BD31-4B8C-83A1-F6EECF244321}">
                <p14:modId xmlns:p14="http://schemas.microsoft.com/office/powerpoint/2010/main" val="2613258506"/>
              </p:ext>
            </p:extLst>
          </p:nvPr>
        </p:nvGraphicFramePr>
        <p:xfrm>
          <a:off x="5007600" y="1440000"/>
          <a:ext cx="12037812" cy="3958512"/>
        </p:xfrm>
        <a:graphic>
          <a:graphicData uri="http://schemas.openxmlformats.org/drawingml/2006/table">
            <a:tbl>
              <a:tblPr firstRow="1" bandRow="1">
                <a:tableStyleId>{5C22544A-7EE6-4342-B048-85BDC9FD1C3A}</a:tableStyleId>
              </a:tblPr>
              <a:tblGrid>
                <a:gridCol w="3146223">
                  <a:extLst>
                    <a:ext uri="{9D8B030D-6E8A-4147-A177-3AD203B41FA5}">
                      <a16:colId xmlns:a16="http://schemas.microsoft.com/office/drawing/2014/main" val="1042611969"/>
                    </a:ext>
                  </a:extLst>
                </a:gridCol>
                <a:gridCol w="3352800">
                  <a:extLst>
                    <a:ext uri="{9D8B030D-6E8A-4147-A177-3AD203B41FA5}">
                      <a16:colId xmlns:a16="http://schemas.microsoft.com/office/drawing/2014/main" val="1972421895"/>
                    </a:ext>
                  </a:extLst>
                </a:gridCol>
                <a:gridCol w="3505200">
                  <a:extLst>
                    <a:ext uri="{9D8B030D-6E8A-4147-A177-3AD203B41FA5}">
                      <a16:colId xmlns:a16="http://schemas.microsoft.com/office/drawing/2014/main" val="962624468"/>
                    </a:ext>
                  </a:extLst>
                </a:gridCol>
                <a:gridCol w="2033589">
                  <a:extLst>
                    <a:ext uri="{9D8B030D-6E8A-4147-A177-3AD203B41FA5}">
                      <a16:colId xmlns:a16="http://schemas.microsoft.com/office/drawing/2014/main" val="2087318690"/>
                    </a:ext>
                  </a:extLst>
                </a:gridCol>
              </a:tblGrid>
              <a:tr h="3958512">
                <a:tc>
                  <a:txBody>
                    <a:bodyPr/>
                    <a:lstStyle/>
                    <a:p>
                      <a:pPr marL="0" lvl="0" indent="0">
                        <a:lnSpc>
                          <a:spcPct val="100000"/>
                        </a:lnSpc>
                        <a:buSzPct val="100000"/>
                        <a:buFont typeface="Arial" pitchFamily="34"/>
                        <a:buNone/>
                      </a:pPr>
                      <a:r>
                        <a:rPr lang="pt-BR" sz="1800" b="0" i="0" dirty="0">
                          <a:solidFill>
                            <a:schemeClr val="tx1"/>
                          </a:solidFill>
                          <a:latin typeface="Inter" panose="020B0604020202020204" charset="0"/>
                          <a:ea typeface="Inter" panose="020B0604020202020204" charset="0"/>
                        </a:rPr>
                        <a:t>Promover comportamentos para a mudança.</a:t>
                      </a:r>
                    </a:p>
                    <a:p>
                      <a:pPr marL="0" lvl="0" indent="0">
                        <a:lnSpc>
                          <a:spcPct val="100000"/>
                        </a:lnSpc>
                        <a:buSzPct val="100000"/>
                        <a:buFont typeface="Arial" pitchFamily="34"/>
                        <a:buNone/>
                      </a:pPr>
                      <a:endParaRPr lang="pt-BR" sz="1800" b="0" i="0" dirty="0">
                        <a:solidFill>
                          <a:schemeClr val="tx1"/>
                        </a:solidFill>
                        <a:latin typeface="Inter" panose="020B0604020202020204" charset="0"/>
                        <a:ea typeface="Inter" panose="020B0604020202020204" charset="0"/>
                      </a:endParaRPr>
                    </a:p>
                    <a:p>
                      <a:pPr marL="0" lvl="0" indent="0">
                        <a:lnSpc>
                          <a:spcPct val="100000"/>
                        </a:lnSpc>
                        <a:buSzPct val="100000"/>
                        <a:buFont typeface="Arial" pitchFamily="34"/>
                        <a:buNone/>
                      </a:pPr>
                      <a:r>
                        <a:rPr lang="pt-BR" sz="1800" b="0" i="0" dirty="0">
                          <a:solidFill>
                            <a:schemeClr val="tx1"/>
                          </a:solidFill>
                          <a:latin typeface="Inter" panose="020B0604020202020204" charset="0"/>
                          <a:ea typeface="Inter" panose="020B0604020202020204" charset="0"/>
                        </a:rPr>
                        <a:t>Promover a autoeficácia, autoestima e autoconceito.</a:t>
                      </a:r>
                    </a:p>
                    <a:p>
                      <a:pPr marL="0" lvl="0" indent="0">
                        <a:lnSpc>
                          <a:spcPct val="100000"/>
                        </a:lnSpc>
                        <a:buSzPct val="100000"/>
                        <a:buFont typeface="Arial" pitchFamily="34"/>
                        <a:buNone/>
                      </a:pPr>
                      <a:endParaRPr lang="pt-BR" sz="1800" b="0" i="0" dirty="0">
                        <a:solidFill>
                          <a:schemeClr val="tx1"/>
                        </a:solidFill>
                        <a:latin typeface="Inter" panose="020B0604020202020204" charset="0"/>
                        <a:ea typeface="Inter" panose="020B0604020202020204" charset="0"/>
                      </a:endParaRPr>
                    </a:p>
                    <a:p>
                      <a:pPr marL="0" lvl="0" indent="0">
                        <a:lnSpc>
                          <a:spcPct val="100000"/>
                        </a:lnSpc>
                        <a:buSzPct val="100000"/>
                        <a:buFont typeface="Arial" pitchFamily="34"/>
                        <a:buNone/>
                      </a:pPr>
                      <a:r>
                        <a:rPr lang="pt-BR" sz="1800" b="0" i="0" dirty="0">
                          <a:solidFill>
                            <a:schemeClr val="tx1"/>
                          </a:solidFill>
                          <a:latin typeface="Inter" panose="020B0604020202020204" charset="0"/>
                          <a:ea typeface="Inter" panose="020B0604020202020204" charset="0"/>
                        </a:rPr>
                        <a:t>Promover a resiliência.</a:t>
                      </a:r>
                    </a:p>
                  </a:txBody>
                  <a:tcPr anchor="ctr">
                    <a:lnL w="12700" cmpd="sng">
                      <a:noFill/>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lvl="0" indent="0">
                        <a:lnSpc>
                          <a:spcPts val="2160"/>
                        </a:lnSpc>
                        <a:spcAft>
                          <a:spcPts val="1200"/>
                        </a:spcAft>
                        <a:buNone/>
                      </a:pPr>
                      <a:r>
                        <a:rPr lang="pt-BR" sz="1800" b="0" dirty="0">
                          <a:solidFill>
                            <a:schemeClr val="tx1"/>
                          </a:solidFill>
                          <a:latin typeface="Inter" panose="020B0604020202020204" charset="0"/>
                          <a:ea typeface="Inter" panose="020B0604020202020204" charset="0"/>
                        </a:rPr>
                        <a:t>Atividade 8 - Workshop TIC</a:t>
                      </a:r>
                    </a:p>
                    <a:p>
                      <a:pPr marL="0" lvl="0" indent="0">
                        <a:lnSpc>
                          <a:spcPts val="2160"/>
                        </a:lnSpc>
                        <a:spcAft>
                          <a:spcPts val="1200"/>
                        </a:spcAft>
                        <a:buNone/>
                      </a:pPr>
                      <a:r>
                        <a:rPr lang="pt-BR" sz="1800" b="0" dirty="0">
                          <a:solidFill>
                            <a:schemeClr val="tx1"/>
                          </a:solidFill>
                          <a:latin typeface="Inter" panose="020B0604020202020204" charset="0"/>
                          <a:ea typeface="Inter" panose="020B0604020202020204" charset="0"/>
                        </a:rPr>
                        <a:t>Atividade 9 –  “Os meus valores”</a:t>
                      </a:r>
                    </a:p>
                    <a:p>
                      <a:pPr marL="0" lvl="0" indent="0">
                        <a:lnSpc>
                          <a:spcPts val="2160"/>
                        </a:lnSpc>
                        <a:spcAft>
                          <a:spcPts val="1200"/>
                        </a:spcAft>
                        <a:buNone/>
                      </a:pPr>
                      <a:r>
                        <a:rPr lang="pt-BR" sz="1800" b="0" dirty="0">
                          <a:solidFill>
                            <a:schemeClr val="tx1"/>
                          </a:solidFill>
                          <a:latin typeface="Inter" panose="020B0604020202020204" charset="0"/>
                          <a:ea typeface="Inter" panose="020B0604020202020204" charset="0"/>
                        </a:rPr>
                        <a:t>Atividade 10 – “Crenças limitantes”</a:t>
                      </a:r>
                    </a:p>
                    <a:p>
                      <a:pPr marL="0" lvl="0" indent="0">
                        <a:lnSpc>
                          <a:spcPts val="2160"/>
                        </a:lnSpc>
                        <a:spcAft>
                          <a:spcPts val="1200"/>
                        </a:spcAft>
                        <a:buNone/>
                      </a:pPr>
                      <a:r>
                        <a:rPr lang="pt-BR" sz="1800" b="0" dirty="0">
                          <a:solidFill>
                            <a:schemeClr val="tx1"/>
                          </a:solidFill>
                          <a:latin typeface="Inter" panose="020B0604020202020204" charset="0"/>
                          <a:ea typeface="Inter" panose="020B0604020202020204" charset="0"/>
                        </a:rPr>
                        <a:t>Atividade 11 – “Rótulos”</a:t>
                      </a:r>
                    </a:p>
                    <a:p>
                      <a:pPr marL="0" lvl="0" indent="0">
                        <a:lnSpc>
                          <a:spcPts val="2160"/>
                        </a:lnSpc>
                        <a:spcAft>
                          <a:spcPts val="1200"/>
                        </a:spcAft>
                        <a:buNone/>
                      </a:pPr>
                      <a:r>
                        <a:rPr lang="pt-BR" sz="1800" b="0" dirty="0">
                          <a:solidFill>
                            <a:schemeClr val="tx1"/>
                          </a:solidFill>
                          <a:latin typeface="Inter" panose="020B0604020202020204" charset="0"/>
                          <a:ea typeface="Inter" panose="020B0604020202020204" charset="0"/>
                        </a:rPr>
                        <a:t>Atividade 12 – “Forças de Caráter – VIA”</a:t>
                      </a:r>
                    </a:p>
                    <a:p>
                      <a:pPr marL="0" lvl="0" indent="0">
                        <a:lnSpc>
                          <a:spcPts val="2160"/>
                        </a:lnSpc>
                        <a:spcAft>
                          <a:spcPts val="1200"/>
                        </a:spcAft>
                        <a:buNone/>
                      </a:pPr>
                      <a:r>
                        <a:rPr lang="pt-BR" sz="1800" b="0" dirty="0">
                          <a:solidFill>
                            <a:schemeClr val="tx1"/>
                          </a:solidFill>
                          <a:latin typeface="Inter" panose="020B0604020202020204" charset="0"/>
                          <a:ea typeface="Inter" panose="020B0604020202020204" charset="0"/>
                        </a:rPr>
                        <a:t>Atividade 13 – “Janela de Johari”.</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lvl="0">
                        <a:lnSpc>
                          <a:spcPct val="100000"/>
                        </a:lnSpc>
                        <a:spcBef>
                          <a:spcPts val="0"/>
                        </a:spcBef>
                        <a:spcAft>
                          <a:spcPts val="1200"/>
                        </a:spcAft>
                      </a:pPr>
                      <a:r>
                        <a:rPr lang="pt-PT" sz="1800" b="0" dirty="0">
                          <a:solidFill>
                            <a:schemeClr val="tx1"/>
                          </a:solidFill>
                          <a:latin typeface="Inter" panose="020B0604020202020204" charset="0"/>
                          <a:ea typeface="Inter" panose="020B0604020202020204" charset="0"/>
                        </a:rPr>
                        <a:t>Computador;</a:t>
                      </a:r>
                    </a:p>
                    <a:p>
                      <a:pPr lvl="0">
                        <a:lnSpc>
                          <a:spcPct val="100000"/>
                        </a:lnSpc>
                        <a:spcBef>
                          <a:spcPts val="0"/>
                        </a:spcBef>
                        <a:spcAft>
                          <a:spcPts val="1200"/>
                        </a:spcAft>
                      </a:pPr>
                      <a:r>
                        <a:rPr lang="pt-PT" sz="1800" b="0" dirty="0">
                          <a:solidFill>
                            <a:schemeClr val="tx1"/>
                          </a:solidFill>
                          <a:latin typeface="Inter" panose="020B0604020202020204" charset="0"/>
                          <a:ea typeface="Inter" panose="020B0604020202020204" charset="0"/>
                        </a:rPr>
                        <a:t>Ficha de atividade “os meus valores”;</a:t>
                      </a:r>
                    </a:p>
                    <a:p>
                      <a:pPr lvl="0">
                        <a:lnSpc>
                          <a:spcPct val="100000"/>
                        </a:lnSpc>
                        <a:spcBef>
                          <a:spcPts val="0"/>
                        </a:spcBef>
                        <a:spcAft>
                          <a:spcPts val="1200"/>
                        </a:spcAft>
                      </a:pPr>
                      <a:r>
                        <a:rPr lang="pt-PT" sz="1800" b="0" dirty="0">
                          <a:solidFill>
                            <a:schemeClr val="tx1"/>
                          </a:solidFill>
                          <a:latin typeface="Inter" panose="020B0604020202020204" charset="0"/>
                          <a:ea typeface="Inter" panose="020B0604020202020204" charset="0"/>
                        </a:rPr>
                        <a:t>Ficha da atividade “crenças limitantes”;</a:t>
                      </a:r>
                    </a:p>
                    <a:p>
                      <a:pPr marL="0" marR="0" lvl="0" indent="0" algn="l" defTabSz="914400" rtl="0" eaLnBrk="1" fontAlgn="auto" latinLnBrk="0" hangingPunct="1">
                        <a:lnSpc>
                          <a:spcPct val="100000"/>
                        </a:lnSpc>
                        <a:spcBef>
                          <a:spcPts val="0"/>
                        </a:spcBef>
                        <a:spcAft>
                          <a:spcPts val="1200"/>
                        </a:spcAft>
                        <a:buClrTx/>
                        <a:buSzTx/>
                        <a:buFontTx/>
                        <a:buNone/>
                        <a:tabLst/>
                        <a:defRPr/>
                      </a:pPr>
                      <a:r>
                        <a:rPr lang="pt-PT" sz="1800" b="0" dirty="0">
                          <a:solidFill>
                            <a:schemeClr val="tx1"/>
                          </a:solidFill>
                          <a:latin typeface="Inter" panose="020B0604020202020204" charset="0"/>
                          <a:ea typeface="Inter" panose="020B0604020202020204" charset="0"/>
                        </a:rPr>
                        <a:t>Etiquetas autocolantes com rótulos escritos;</a:t>
                      </a:r>
                    </a:p>
                    <a:p>
                      <a:pPr marL="0" marR="0" lvl="0" indent="0" algn="l" defTabSz="914400" rtl="0" eaLnBrk="1" fontAlgn="auto" latinLnBrk="0" hangingPunct="1">
                        <a:lnSpc>
                          <a:spcPct val="100000"/>
                        </a:lnSpc>
                        <a:spcBef>
                          <a:spcPts val="0"/>
                        </a:spcBef>
                        <a:spcAft>
                          <a:spcPts val="1200"/>
                        </a:spcAft>
                        <a:buClrTx/>
                        <a:buSzTx/>
                        <a:buFontTx/>
                        <a:buNone/>
                        <a:tabLst/>
                        <a:defRPr/>
                      </a:pPr>
                      <a:r>
                        <a:rPr lang="pt-PT" sz="1800" b="0" dirty="0">
                          <a:solidFill>
                            <a:schemeClr val="tx1"/>
                          </a:solidFill>
                          <a:latin typeface="Inter" panose="020B0604020202020204" charset="0"/>
                          <a:ea typeface="Inter" panose="020B0604020202020204" charset="0"/>
                        </a:rPr>
                        <a:t>Dispositivo com acesso à internet;  Ficha de atividade “Janela de Johari”</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lnSpc>
                          <a:spcPct val="150000"/>
                        </a:lnSpc>
                      </a:pPr>
                      <a:r>
                        <a:rPr lang="pt-PT" sz="1800" b="0" dirty="0">
                          <a:solidFill>
                            <a:schemeClr val="tx1"/>
                          </a:solidFill>
                          <a:latin typeface="Inter" panose="020B0604020202020204" charset="0"/>
                          <a:ea typeface="Inter" panose="020B0604020202020204" charset="0"/>
                        </a:rPr>
                        <a:t>120</a:t>
                      </a:r>
                      <a:endParaRPr lang="en-GB" sz="1800" b="0" dirty="0">
                        <a:solidFill>
                          <a:schemeClr val="tx1"/>
                        </a:solidFill>
                        <a:latin typeface="Inter" panose="020B0604020202020204" charset="0"/>
                        <a:ea typeface="Inter" panose="020B0604020202020204" charset="0"/>
                      </a:endParaRPr>
                    </a:p>
                  </a:txBody>
                  <a:tcPr anchor="ctr">
                    <a:lnL w="38100" cap="flat" cmpd="sng" algn="ctr">
                      <a:solidFill>
                        <a:srgbClr val="97745A"/>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7120096"/>
                  </a:ext>
                </a:extLst>
              </a:tr>
            </a:tbl>
          </a:graphicData>
        </a:graphic>
      </p:graphicFrame>
      <p:sp>
        <p:nvSpPr>
          <p:cNvPr id="42" name="!!session_n_next">
            <a:extLst>
              <a:ext uri="{FF2B5EF4-FFF2-40B4-BE49-F238E27FC236}">
                <a16:creationId xmlns:a16="http://schemas.microsoft.com/office/drawing/2014/main" id="{182B9EE0-57A2-4C4A-FB7F-888397A9768A}"/>
              </a:ext>
            </a:extLst>
          </p:cNvPr>
          <p:cNvSpPr txBox="1"/>
          <p:nvPr/>
        </p:nvSpPr>
        <p:spPr>
          <a:xfrm>
            <a:off x="3916800" y="1036800"/>
            <a:ext cx="13272556" cy="246221"/>
          </a:xfrm>
          <a:prstGeom prst="rect">
            <a:avLst/>
          </a:prstGeom>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SESSÃO 9 A </a:t>
            </a:r>
            <a:r>
              <a:rPr lang="en-US" sz="1600" b="1" dirty="0">
                <a:solidFill>
                  <a:srgbClr val="000000"/>
                </a:solidFill>
                <a:latin typeface="Inter" panose="020B0604020202020204" charset="0"/>
                <a:ea typeface="Inter" panose="020B0604020202020204" charset="0"/>
              </a:rPr>
              <a:t>14</a:t>
            </a:r>
            <a:endParaRPr kumimoji="0" lang="en-US" sz="1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endParaRPr>
          </a:p>
        </p:txBody>
      </p:sp>
      <p:sp>
        <p:nvSpPr>
          <p:cNvPr id="3" name="!!titulo_2">
            <a:extLst>
              <a:ext uri="{FF2B5EF4-FFF2-40B4-BE49-F238E27FC236}">
                <a16:creationId xmlns:a16="http://schemas.microsoft.com/office/drawing/2014/main" id="{E92DF08B-1315-A637-FD4D-3C882FA0B9B9}"/>
              </a:ext>
            </a:extLst>
          </p:cNvPr>
          <p:cNvSpPr txBox="1"/>
          <p:nvPr/>
        </p:nvSpPr>
        <p:spPr>
          <a:xfrm>
            <a:off x="18395833" y="4068000"/>
            <a:ext cx="14209061" cy="1477328"/>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SOU CAPAZ</a:t>
            </a:r>
          </a:p>
        </p:txBody>
      </p:sp>
      <p:sp>
        <p:nvSpPr>
          <p:cNvPr id="55" name="mask_right">
            <a:extLst>
              <a:ext uri="{FF2B5EF4-FFF2-40B4-BE49-F238E27FC236}">
                <a16:creationId xmlns:a16="http://schemas.microsoft.com/office/drawing/2014/main" id="{4CBA2AEE-E0CE-6EA1-3252-58E2BC8307CC}"/>
              </a:ext>
            </a:extLst>
          </p:cNvPr>
          <p:cNvSpPr/>
          <p:nvPr/>
        </p:nvSpPr>
        <p:spPr>
          <a:xfrm>
            <a:off x="17044989" y="-23102"/>
            <a:ext cx="1243012" cy="10287000"/>
          </a:xfrm>
          <a:prstGeom prst="rect">
            <a:avLst/>
          </a:prstGeom>
          <a:solidFill>
            <a:srgbClr val="DDD1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 name="header_splitter_top">
            <a:extLst>
              <a:ext uri="{FF2B5EF4-FFF2-40B4-BE49-F238E27FC236}">
                <a16:creationId xmlns:a16="http://schemas.microsoft.com/office/drawing/2014/main" id="{E1BD7D60-9216-14DC-D101-61B8A950EC87}"/>
              </a:ext>
            </a:extLst>
          </p:cNvPr>
          <p:cNvCxnSpPr>
            <a:cxnSpLocks/>
          </p:cNvCxnSpPr>
          <p:nvPr/>
        </p:nvCxnSpPr>
        <p:spPr>
          <a:xfrm>
            <a:off x="3474000" y="952500"/>
            <a:ext cx="14051157" cy="0"/>
          </a:xfrm>
          <a:prstGeom prst="line">
            <a:avLst/>
          </a:prstGeom>
          <a:ln w="38100">
            <a:solidFill>
              <a:srgbClr val="97745A"/>
            </a:solidFill>
          </a:ln>
        </p:spPr>
        <p:style>
          <a:lnRef idx="1">
            <a:schemeClr val="accent1"/>
          </a:lnRef>
          <a:fillRef idx="0">
            <a:schemeClr val="accent1"/>
          </a:fillRef>
          <a:effectRef idx="0">
            <a:schemeClr val="accent1"/>
          </a:effectRef>
          <a:fontRef idx="minor">
            <a:schemeClr val="tx1"/>
          </a:fontRef>
        </p:style>
      </p:cxnSp>
      <p:sp>
        <p:nvSpPr>
          <p:cNvPr id="56" name="mask_left">
            <a:extLst>
              <a:ext uri="{FF2B5EF4-FFF2-40B4-BE49-F238E27FC236}">
                <a16:creationId xmlns:a16="http://schemas.microsoft.com/office/drawing/2014/main" id="{54D989FB-728A-0F6C-FD20-5C910EF5F794}"/>
              </a:ext>
            </a:extLst>
          </p:cNvPr>
          <p:cNvSpPr/>
          <p:nvPr/>
        </p:nvSpPr>
        <p:spPr>
          <a:xfrm>
            <a:off x="0" y="0"/>
            <a:ext cx="3764165" cy="10287000"/>
          </a:xfrm>
          <a:prstGeom prst="rect">
            <a:avLst/>
          </a:prstGeom>
          <a:solidFill>
            <a:srgbClr val="DDD1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 name="header_splitter_bottom">
            <a:extLst>
              <a:ext uri="{FF2B5EF4-FFF2-40B4-BE49-F238E27FC236}">
                <a16:creationId xmlns:a16="http://schemas.microsoft.com/office/drawing/2014/main" id="{A0FD6016-F7CD-844F-EFF9-A31A6D5D8886}"/>
              </a:ext>
            </a:extLst>
          </p:cNvPr>
          <p:cNvCxnSpPr>
            <a:cxnSpLocks/>
          </p:cNvCxnSpPr>
          <p:nvPr/>
        </p:nvCxnSpPr>
        <p:spPr>
          <a:xfrm>
            <a:off x="2695291" y="1306800"/>
            <a:ext cx="14829866" cy="0"/>
          </a:xfrm>
          <a:prstGeom prst="line">
            <a:avLst/>
          </a:prstGeom>
          <a:ln w="38100">
            <a:solidFill>
              <a:srgbClr val="97745A"/>
            </a:solidFill>
          </a:ln>
        </p:spPr>
        <p:style>
          <a:lnRef idx="1">
            <a:schemeClr val="accent1"/>
          </a:lnRef>
          <a:fillRef idx="0">
            <a:schemeClr val="accent1"/>
          </a:fillRef>
          <a:effectRef idx="0">
            <a:schemeClr val="accent1"/>
          </a:effectRef>
          <a:fontRef idx="minor">
            <a:schemeClr val="tx1"/>
          </a:fontRef>
        </p:style>
      </p:cxnSp>
      <p:sp>
        <p:nvSpPr>
          <p:cNvPr id="11" name="Freeform 11"/>
          <p:cNvSpPr/>
          <p:nvPr/>
        </p:nvSpPr>
        <p:spPr>
          <a:xfrm>
            <a:off x="618803" y="8863050"/>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12" name="Group 12"/>
          <p:cNvGrpSpPr/>
          <p:nvPr/>
        </p:nvGrpSpPr>
        <p:grpSpPr>
          <a:xfrm>
            <a:off x="1243012" y="-1794853"/>
            <a:ext cx="3086100" cy="308610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TextBox 14"/>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15" name="Group 15"/>
          <p:cNvGrpSpPr/>
          <p:nvPr/>
        </p:nvGrpSpPr>
        <p:grpSpPr>
          <a:xfrm>
            <a:off x="-1343025" y="6690703"/>
            <a:ext cx="3086100" cy="30861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DDD1C2"/>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TextBox 17"/>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28" name="individual">
            <a:extLst>
              <a:ext uri="{FF2B5EF4-FFF2-40B4-BE49-F238E27FC236}">
                <a16:creationId xmlns:a16="http://schemas.microsoft.com/office/drawing/2014/main" id="{A9C227B7-845C-4E03-AD90-3FDB2862C6FE}"/>
              </a:ext>
            </a:extLst>
          </p:cNvPr>
          <p:cNvSpPr txBox="1"/>
          <p:nvPr/>
        </p:nvSpPr>
        <p:spPr>
          <a:xfrm>
            <a:off x="17188991" y="5237162"/>
            <a:ext cx="357918" cy="4894259"/>
          </a:xfrm>
          <a:prstGeom prst="rect">
            <a:avLst/>
          </a:prstGeom>
        </p:spPr>
        <p:txBody>
          <a:bodyPr vert="wordArtVert"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INDIVIDUAL</a:t>
            </a:r>
          </a:p>
        </p:txBody>
      </p:sp>
      <p:sp>
        <p:nvSpPr>
          <p:cNvPr id="27" name="grupo">
            <a:extLst>
              <a:ext uri="{FF2B5EF4-FFF2-40B4-BE49-F238E27FC236}">
                <a16:creationId xmlns:a16="http://schemas.microsoft.com/office/drawing/2014/main" id="{B0AD9811-3908-EA7D-222F-3297932F0019}"/>
              </a:ext>
            </a:extLst>
          </p:cNvPr>
          <p:cNvSpPr txBox="1"/>
          <p:nvPr/>
        </p:nvSpPr>
        <p:spPr>
          <a:xfrm>
            <a:off x="17153244" y="1333500"/>
            <a:ext cx="429413" cy="3882531"/>
          </a:xfrm>
          <a:prstGeom prst="rect">
            <a:avLst/>
          </a:prstGeom>
        </p:spPr>
        <p:txBody>
          <a:bodyPr vert="wordArtVert"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GRUPO</a:t>
            </a:r>
          </a:p>
        </p:txBody>
      </p:sp>
      <p:sp>
        <p:nvSpPr>
          <p:cNvPr id="26" name="duracao">
            <a:extLst>
              <a:ext uri="{FF2B5EF4-FFF2-40B4-BE49-F238E27FC236}">
                <a16:creationId xmlns:a16="http://schemas.microsoft.com/office/drawing/2014/main" id="{9F347AF6-B78B-D8A6-9B0B-304E0F182F86}"/>
              </a:ext>
            </a:extLst>
          </p:cNvPr>
          <p:cNvSpPr txBox="1"/>
          <p:nvPr/>
        </p:nvSpPr>
        <p:spPr>
          <a:xfrm>
            <a:off x="15216132" y="579121"/>
            <a:ext cx="1972860" cy="307777"/>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DURAÇÃO</a:t>
            </a:r>
          </a:p>
        </p:txBody>
      </p:sp>
      <p:sp>
        <p:nvSpPr>
          <p:cNvPr id="25" name="material">
            <a:extLst>
              <a:ext uri="{FF2B5EF4-FFF2-40B4-BE49-F238E27FC236}">
                <a16:creationId xmlns:a16="http://schemas.microsoft.com/office/drawing/2014/main" id="{A542FA0A-2768-E460-60D7-D5F2AE955173}"/>
              </a:ext>
            </a:extLst>
          </p:cNvPr>
          <p:cNvSpPr txBox="1"/>
          <p:nvPr/>
        </p:nvSpPr>
        <p:spPr>
          <a:xfrm>
            <a:off x="11614786" y="574477"/>
            <a:ext cx="3435874" cy="307777"/>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MATERIAL</a:t>
            </a:r>
          </a:p>
        </p:txBody>
      </p:sp>
      <p:sp>
        <p:nvSpPr>
          <p:cNvPr id="24" name="atividade">
            <a:extLst>
              <a:ext uri="{FF2B5EF4-FFF2-40B4-BE49-F238E27FC236}">
                <a16:creationId xmlns:a16="http://schemas.microsoft.com/office/drawing/2014/main" id="{BBBC928B-EDE1-7878-9F0B-FEE7D3185CDA}"/>
              </a:ext>
            </a:extLst>
          </p:cNvPr>
          <p:cNvSpPr txBox="1"/>
          <p:nvPr/>
        </p:nvSpPr>
        <p:spPr>
          <a:xfrm>
            <a:off x="8178912" y="266700"/>
            <a:ext cx="3435874" cy="615553"/>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ATIVIDADES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ESTRATÉGIAS</a:t>
            </a:r>
          </a:p>
        </p:txBody>
      </p:sp>
      <p:sp>
        <p:nvSpPr>
          <p:cNvPr id="23" name="objectivo">
            <a:extLst>
              <a:ext uri="{FF2B5EF4-FFF2-40B4-BE49-F238E27FC236}">
                <a16:creationId xmlns:a16="http://schemas.microsoft.com/office/drawing/2014/main" id="{C090B29E-1630-032E-4FA4-E39EA9BABE95}"/>
              </a:ext>
            </a:extLst>
          </p:cNvPr>
          <p:cNvSpPr txBox="1"/>
          <p:nvPr/>
        </p:nvSpPr>
        <p:spPr>
          <a:xfrm>
            <a:off x="5007177" y="523506"/>
            <a:ext cx="3171735" cy="307777"/>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OBJETIVOS</a:t>
            </a:r>
          </a:p>
        </p:txBody>
      </p:sp>
      <p:cxnSp>
        <p:nvCxnSpPr>
          <p:cNvPr id="33" name="splitter">
            <a:extLst>
              <a:ext uri="{FF2B5EF4-FFF2-40B4-BE49-F238E27FC236}">
                <a16:creationId xmlns:a16="http://schemas.microsoft.com/office/drawing/2014/main" id="{20F4722E-B3EE-B81D-9527-B2868EACF5E7}"/>
              </a:ext>
            </a:extLst>
          </p:cNvPr>
          <p:cNvCxnSpPr>
            <a:cxnSpLocks/>
          </p:cNvCxnSpPr>
          <p:nvPr/>
        </p:nvCxnSpPr>
        <p:spPr>
          <a:xfrm>
            <a:off x="3474843" y="5524500"/>
            <a:ext cx="14051157" cy="0"/>
          </a:xfrm>
          <a:prstGeom prst="line">
            <a:avLst/>
          </a:prstGeom>
          <a:ln w="57150">
            <a:solidFill>
              <a:srgbClr val="97745A"/>
            </a:solidFill>
          </a:ln>
        </p:spPr>
        <p:style>
          <a:lnRef idx="1">
            <a:schemeClr val="accent1"/>
          </a:lnRef>
          <a:fillRef idx="0">
            <a:schemeClr val="accent1"/>
          </a:fillRef>
          <a:effectRef idx="0">
            <a:schemeClr val="accent1"/>
          </a:effectRef>
          <a:fontRef idx="minor">
            <a:schemeClr val="tx1"/>
          </a:fontRef>
        </p:style>
      </p:cxnSp>
      <p:sp>
        <p:nvSpPr>
          <p:cNvPr id="41" name="plano_sessao">
            <a:extLst>
              <a:ext uri="{FF2B5EF4-FFF2-40B4-BE49-F238E27FC236}">
                <a16:creationId xmlns:a16="http://schemas.microsoft.com/office/drawing/2014/main" id="{52907BCA-4AB1-E337-EE05-FBAA32594560}"/>
              </a:ext>
            </a:extLst>
          </p:cNvPr>
          <p:cNvSpPr txBox="1"/>
          <p:nvPr/>
        </p:nvSpPr>
        <p:spPr>
          <a:xfrm>
            <a:off x="-1295925" y="4178975"/>
            <a:ext cx="5200181" cy="2031325"/>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Plano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000000"/>
                </a:solidFill>
                <a:effectLst/>
                <a:uLnTx/>
                <a:uFillTx/>
                <a:latin typeface="Inter" panose="020B0604020202020204" charset="0"/>
                <a:ea typeface="Inter" panose="020B0604020202020204" charset="0"/>
                <a:cs typeface="+mn-cs"/>
              </a:rPr>
              <a:t>Sessão</a:t>
            </a:r>
            <a:r>
              <a:rPr kumimoji="0" lang="en-US" sz="4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 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000000"/>
                </a:solidFill>
                <a:effectLst/>
                <a:uLnTx/>
                <a:uFillTx/>
                <a:latin typeface="Inter" panose="020B0604020202020204" charset="0"/>
                <a:ea typeface="Inter" panose="020B0604020202020204" charset="0"/>
                <a:cs typeface="+mn-cs"/>
              </a:rPr>
              <a:t>Sessão</a:t>
            </a:r>
            <a:endParaRPr kumimoji="0" lang="en-US" sz="4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endParaRPr>
          </a:p>
        </p:txBody>
      </p:sp>
      <p:sp>
        <p:nvSpPr>
          <p:cNvPr id="7" name="!!clip_box">
            <a:extLst>
              <a:ext uri="{FF2B5EF4-FFF2-40B4-BE49-F238E27FC236}">
                <a16:creationId xmlns:a16="http://schemas.microsoft.com/office/drawing/2014/main" id="{139DF7DF-3B1F-3B0C-5C01-75768A02E7ED}"/>
              </a:ext>
            </a:extLst>
          </p:cNvPr>
          <p:cNvSpPr/>
          <p:nvPr/>
        </p:nvSpPr>
        <p:spPr>
          <a:xfrm rot="8665299">
            <a:off x="-2558530" y="2081700"/>
            <a:ext cx="6394063" cy="6393212"/>
          </a:xfrm>
          <a:prstGeom prst="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29" name="rumo_futuro" descr="A group of men walking on a road&#10;&#10;Description automatically generated">
            <a:extLst>
              <a:ext uri="{FF2B5EF4-FFF2-40B4-BE49-F238E27FC236}">
                <a16:creationId xmlns:a16="http://schemas.microsoft.com/office/drawing/2014/main" id="{A3BDF460-E5E0-3962-847C-2B271457EE32}"/>
              </a:ext>
            </a:extLst>
          </p:cNvPr>
          <p:cNvPicPr preferRelativeResize="0">
            <a:picLocks/>
          </p:cNvPicPr>
          <p:nvPr/>
        </p:nvPicPr>
        <p:blipFill rotWithShape="1">
          <a:blip r:embed="rId5" cstate="print">
            <a:extLst>
              <a:ext uri="{28A0092B-C50C-407E-A947-70E740481C1C}">
                <a14:useLocalDpi xmlns:a14="http://schemas.microsoft.com/office/drawing/2010/main" val="0"/>
              </a:ext>
            </a:extLst>
          </a:blip>
          <a:srcRect l="20503" t="2918" r="37371" b="1521"/>
          <a:stretch/>
        </p:blipFill>
        <p:spPr>
          <a:xfrm rot="8362415">
            <a:off x="-2149077" y="4870131"/>
            <a:ext cx="1613896" cy="3661191"/>
          </a:xfrm>
          <a:custGeom>
            <a:avLst/>
            <a:gdLst>
              <a:gd name="connsiteX0" fmla="*/ 1158466 w 1645690"/>
              <a:gd name="connsiteY0" fmla="*/ 0 h 3733317"/>
              <a:gd name="connsiteX1" fmla="*/ 900744 w 1645690"/>
              <a:gd name="connsiteY1" fmla="*/ 3733317 h 3733317"/>
              <a:gd name="connsiteX2" fmla="*/ 0 w 1645690"/>
              <a:gd name="connsiteY2" fmla="*/ 2989405 h 3733317"/>
              <a:gd name="connsiteX3" fmla="*/ 105938 w 1645690"/>
              <a:gd name="connsiteY3" fmla="*/ 2852667 h 3733317"/>
              <a:gd name="connsiteX4" fmla="*/ 163375 w 1645690"/>
              <a:gd name="connsiteY4" fmla="*/ 628965 h 37333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690" h="3733317">
                <a:moveTo>
                  <a:pt x="1158466" y="0"/>
                </a:moveTo>
                <a:cubicBezTo>
                  <a:pt x="1893006" y="1162123"/>
                  <a:pt x="1788960" y="2669319"/>
                  <a:pt x="900744" y="3733317"/>
                </a:cubicBezTo>
                <a:lnTo>
                  <a:pt x="0" y="2989405"/>
                </a:lnTo>
                <a:lnTo>
                  <a:pt x="105938" y="2852667"/>
                </a:lnTo>
                <a:cubicBezTo>
                  <a:pt x="557479" y="2206877"/>
                  <a:pt x="607479" y="1331586"/>
                  <a:pt x="163375" y="628965"/>
                </a:cubicBezTo>
                <a:close/>
              </a:path>
            </a:pathLst>
          </a:custGeom>
          <a:ln w="9525" cap="sq" cmpd="sng">
            <a:solidFill>
              <a:srgbClr val="996633"/>
            </a:solidFill>
            <a:prstDash val="solid"/>
            <a:extLst>
              <a:ext uri="{C807C97D-BFC1-408E-A445-0C87EB9F89A2}">
                <ask:lineSketchStyleProps xmlns:ask="http://schemas.microsoft.com/office/drawing/2018/sketchyshapes" sd="1219033472">
                  <a:custGeom>
                    <a:avLst/>
                    <a:gdLst>
                      <a:gd name="connsiteX0" fmla="*/ 1597823 w 2269831"/>
                      <a:gd name="connsiteY0" fmla="*/ 0 h 5149207"/>
                      <a:gd name="connsiteX1" fmla="*/ 1242358 w 2269831"/>
                      <a:gd name="connsiteY1" fmla="*/ 5149207 h 5149207"/>
                      <a:gd name="connsiteX2" fmla="*/ 840662 w 2269831"/>
                      <a:gd name="connsiteY2" fmla="*/ 4817452 h 5149207"/>
                      <a:gd name="connsiteX3" fmla="*/ 438966 w 2269831"/>
                      <a:gd name="connsiteY3" fmla="*/ 4485697 h 5149207"/>
                      <a:gd name="connsiteX4" fmla="*/ 0 w 2269831"/>
                      <a:gd name="connsiteY4" fmla="*/ 4123160 h 5149207"/>
                      <a:gd name="connsiteX5" fmla="*/ 146115 w 2269831"/>
                      <a:gd name="connsiteY5" fmla="*/ 3934563 h 5149207"/>
                      <a:gd name="connsiteX6" fmla="*/ 225336 w 2269831"/>
                      <a:gd name="connsiteY6" fmla="*/ 867504 h 5149207"/>
                      <a:gd name="connsiteX7" fmla="*/ 641657 w 2269831"/>
                      <a:gd name="connsiteY7" fmla="*/ 604361 h 5149207"/>
                      <a:gd name="connsiteX8" fmla="*/ 1071703 w 2269831"/>
                      <a:gd name="connsiteY8" fmla="*/ 332543 h 5149207"/>
                      <a:gd name="connsiteX9" fmla="*/ 1597823 w 2269831"/>
                      <a:gd name="connsiteY9" fmla="*/ 0 h 5149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69831" h="5149207" fill="none" extrusionOk="0">
                        <a:moveTo>
                          <a:pt x="1597823" y="0"/>
                        </a:moveTo>
                        <a:cubicBezTo>
                          <a:pt x="2646685" y="1504854"/>
                          <a:pt x="2620103" y="4155908"/>
                          <a:pt x="1242358" y="5149207"/>
                        </a:cubicBezTo>
                        <a:cubicBezTo>
                          <a:pt x="1076550" y="5068383"/>
                          <a:pt x="979025" y="4884912"/>
                          <a:pt x="840662" y="4817452"/>
                        </a:cubicBezTo>
                        <a:cubicBezTo>
                          <a:pt x="702299" y="4749992"/>
                          <a:pt x="589979" y="4607390"/>
                          <a:pt x="438966" y="4485697"/>
                        </a:cubicBezTo>
                        <a:cubicBezTo>
                          <a:pt x="287953" y="4364004"/>
                          <a:pt x="124789" y="4182560"/>
                          <a:pt x="0" y="4123160"/>
                        </a:cubicBezTo>
                        <a:cubicBezTo>
                          <a:pt x="44685" y="4055732"/>
                          <a:pt x="101251" y="4036088"/>
                          <a:pt x="146115" y="3934563"/>
                        </a:cubicBezTo>
                        <a:cubicBezTo>
                          <a:pt x="751975" y="3107594"/>
                          <a:pt x="818623" y="1778699"/>
                          <a:pt x="225336" y="867504"/>
                        </a:cubicBezTo>
                        <a:cubicBezTo>
                          <a:pt x="405953" y="699342"/>
                          <a:pt x="478152" y="769345"/>
                          <a:pt x="641657" y="604361"/>
                        </a:cubicBezTo>
                        <a:cubicBezTo>
                          <a:pt x="805162" y="439377"/>
                          <a:pt x="973115" y="454970"/>
                          <a:pt x="1071703" y="332543"/>
                        </a:cubicBezTo>
                        <a:cubicBezTo>
                          <a:pt x="1170291" y="210116"/>
                          <a:pt x="1451067" y="121083"/>
                          <a:pt x="1597823" y="0"/>
                        </a:cubicBezTo>
                        <a:close/>
                      </a:path>
                      <a:path w="2269831" h="5149207" stroke="0" extrusionOk="0">
                        <a:moveTo>
                          <a:pt x="1597823" y="0"/>
                        </a:moveTo>
                        <a:cubicBezTo>
                          <a:pt x="2328153" y="1428436"/>
                          <a:pt x="2046869" y="3839525"/>
                          <a:pt x="1242358" y="5149207"/>
                        </a:cubicBezTo>
                        <a:cubicBezTo>
                          <a:pt x="998806" y="5017230"/>
                          <a:pt x="963613" y="4836269"/>
                          <a:pt x="803392" y="4786670"/>
                        </a:cubicBezTo>
                        <a:cubicBezTo>
                          <a:pt x="643171" y="4737071"/>
                          <a:pt x="583726" y="4531889"/>
                          <a:pt x="401696" y="4454915"/>
                        </a:cubicBezTo>
                        <a:cubicBezTo>
                          <a:pt x="219666" y="4377941"/>
                          <a:pt x="190101" y="4205103"/>
                          <a:pt x="0" y="4123160"/>
                        </a:cubicBezTo>
                        <a:cubicBezTo>
                          <a:pt x="49909" y="4030746"/>
                          <a:pt x="106392" y="3987229"/>
                          <a:pt x="146115" y="3934563"/>
                        </a:cubicBezTo>
                        <a:cubicBezTo>
                          <a:pt x="654347" y="3026309"/>
                          <a:pt x="614469" y="2046931"/>
                          <a:pt x="225336" y="867504"/>
                        </a:cubicBezTo>
                        <a:cubicBezTo>
                          <a:pt x="321223" y="758340"/>
                          <a:pt x="497617" y="696651"/>
                          <a:pt x="655382" y="595686"/>
                        </a:cubicBezTo>
                        <a:cubicBezTo>
                          <a:pt x="813147" y="494721"/>
                          <a:pt x="926335" y="443827"/>
                          <a:pt x="1112878" y="306518"/>
                        </a:cubicBezTo>
                        <a:cubicBezTo>
                          <a:pt x="1299421" y="169209"/>
                          <a:pt x="1492990" y="83147"/>
                          <a:pt x="1597823" y="0"/>
                        </a:cubicBezTo>
                        <a:close/>
                      </a:path>
                    </a:pathLst>
                  </a:custGeom>
                  <ask:type>
                    <ask:lineSketchNone/>
                  </ask:type>
                </ask:lineSketchStyleProps>
              </a:ext>
            </a:extLst>
          </a:ln>
        </p:spPr>
      </p:pic>
      <p:pic>
        <p:nvPicPr>
          <p:cNvPr id="30" name="sou_capaz" descr="Two men sitting on a bench&#10;&#10;Description automatically generated">
            <a:extLst>
              <a:ext uri="{FF2B5EF4-FFF2-40B4-BE49-F238E27FC236}">
                <a16:creationId xmlns:a16="http://schemas.microsoft.com/office/drawing/2014/main" id="{ACD59CA4-652A-6C43-C09C-962CCA8CACC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658" t="1041" r="32823" b="-287"/>
          <a:stretch/>
        </p:blipFill>
        <p:spPr>
          <a:xfrm rot="4231246">
            <a:off x="581316" y="5732908"/>
            <a:ext cx="1535196" cy="3669849"/>
          </a:xfrm>
          <a:custGeom>
            <a:avLst/>
            <a:gdLst>
              <a:gd name="connsiteX0" fmla="*/ 966012 w 1565439"/>
              <a:gd name="connsiteY0" fmla="*/ 0 h 3742147"/>
              <a:gd name="connsiteX1" fmla="*/ 945602 w 1565439"/>
              <a:gd name="connsiteY1" fmla="*/ 3742147 h 3742147"/>
              <a:gd name="connsiteX2" fmla="*/ 0 w 1565439"/>
              <a:gd name="connsiteY2" fmla="*/ 3040977 h 3742147"/>
              <a:gd name="connsiteX3" fmla="*/ 107963 w 1565439"/>
              <a:gd name="connsiteY3" fmla="*/ 819155 h 3742147"/>
              <a:gd name="connsiteX4" fmla="*/ 12479 w 1565439"/>
              <a:gd name="connsiteY4" fmla="*/ 674922 h 3742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5439" h="3742147">
                <a:moveTo>
                  <a:pt x="966012" y="0"/>
                </a:moveTo>
                <a:cubicBezTo>
                  <a:pt x="1772707" y="1127059"/>
                  <a:pt x="1764467" y="2637821"/>
                  <a:pt x="945602" y="3742147"/>
                </a:cubicBezTo>
                <a:lnTo>
                  <a:pt x="0" y="3040977"/>
                </a:lnTo>
                <a:cubicBezTo>
                  <a:pt x="495087" y="2373299"/>
                  <a:pt x="510267" y="1496713"/>
                  <a:pt x="107963" y="819155"/>
                </a:cubicBezTo>
                <a:lnTo>
                  <a:pt x="12479" y="674922"/>
                </a:lnTo>
                <a:close/>
              </a:path>
            </a:pathLst>
          </a:custGeom>
          <a:ln w="9525" cap="sq" cmpd="sng">
            <a:solidFill>
              <a:srgbClr val="996633"/>
            </a:solidFill>
            <a:prstDash val="solid"/>
            <a:extLst>
              <a:ext uri="{C807C97D-BFC1-408E-A445-0C87EB9F89A2}">
                <ask:lineSketchStyleProps xmlns:ask="http://schemas.microsoft.com/office/drawing/2018/sketchyshapes" sd="1670402538">
                  <a:custGeom>
                    <a:avLst/>
                    <a:gdLst>
                      <a:gd name="connsiteX0" fmla="*/ 1332379 w 2159144"/>
                      <a:gd name="connsiteY0" fmla="*/ 0 h 5161385"/>
                      <a:gd name="connsiteX1" fmla="*/ 1304228 w 2159144"/>
                      <a:gd name="connsiteY1" fmla="*/ 5161385 h 5161385"/>
                      <a:gd name="connsiteX2" fmla="*/ 882528 w 2159144"/>
                      <a:gd name="connsiteY2" fmla="*/ 4848691 h 5161385"/>
                      <a:gd name="connsiteX3" fmla="*/ 434743 w 2159144"/>
                      <a:gd name="connsiteY3" fmla="*/ 4516655 h 5161385"/>
                      <a:gd name="connsiteX4" fmla="*/ 0 w 2159144"/>
                      <a:gd name="connsiteY4" fmla="*/ 4194290 h 5161385"/>
                      <a:gd name="connsiteX5" fmla="*/ 148908 w 2159144"/>
                      <a:gd name="connsiteY5" fmla="*/ 1129825 h 5161385"/>
                      <a:gd name="connsiteX6" fmla="*/ 17211 w 2159144"/>
                      <a:gd name="connsiteY6" fmla="*/ 930891 h 5161385"/>
                      <a:gd name="connsiteX7" fmla="*/ 455600 w 2159144"/>
                      <a:gd name="connsiteY7" fmla="*/ 620594 h 5161385"/>
                      <a:gd name="connsiteX8" fmla="*/ 907141 w 2159144"/>
                      <a:gd name="connsiteY8" fmla="*/ 300988 h 5161385"/>
                      <a:gd name="connsiteX9" fmla="*/ 1332379 w 2159144"/>
                      <a:gd name="connsiteY9" fmla="*/ 0 h 5161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9144" h="5161385" fill="none" extrusionOk="0">
                        <a:moveTo>
                          <a:pt x="1332379" y="0"/>
                        </a:moveTo>
                        <a:cubicBezTo>
                          <a:pt x="2276772" y="2089535"/>
                          <a:pt x="2310500" y="3596152"/>
                          <a:pt x="1304228" y="5161385"/>
                        </a:cubicBezTo>
                        <a:cubicBezTo>
                          <a:pt x="1182044" y="5102468"/>
                          <a:pt x="1095351" y="4948426"/>
                          <a:pt x="882528" y="4848691"/>
                        </a:cubicBezTo>
                        <a:cubicBezTo>
                          <a:pt x="669705" y="4748956"/>
                          <a:pt x="579417" y="4593834"/>
                          <a:pt x="434743" y="4516655"/>
                        </a:cubicBezTo>
                        <a:cubicBezTo>
                          <a:pt x="290069" y="4439476"/>
                          <a:pt x="232201" y="4332163"/>
                          <a:pt x="0" y="4194290"/>
                        </a:cubicBezTo>
                        <a:cubicBezTo>
                          <a:pt x="517359" y="3299553"/>
                          <a:pt x="815778" y="2220767"/>
                          <a:pt x="148908" y="1129825"/>
                        </a:cubicBezTo>
                        <a:cubicBezTo>
                          <a:pt x="74022" y="1058393"/>
                          <a:pt x="83019" y="998188"/>
                          <a:pt x="17211" y="930891"/>
                        </a:cubicBezTo>
                        <a:cubicBezTo>
                          <a:pt x="193853" y="789455"/>
                          <a:pt x="352171" y="702406"/>
                          <a:pt x="455600" y="620594"/>
                        </a:cubicBezTo>
                        <a:cubicBezTo>
                          <a:pt x="559029" y="538782"/>
                          <a:pt x="786989" y="424277"/>
                          <a:pt x="907141" y="300988"/>
                        </a:cubicBezTo>
                        <a:cubicBezTo>
                          <a:pt x="1027293" y="177699"/>
                          <a:pt x="1212949" y="100976"/>
                          <a:pt x="1332379" y="0"/>
                        </a:cubicBezTo>
                        <a:close/>
                      </a:path>
                      <a:path w="2159144" h="5161385" stroke="0" extrusionOk="0">
                        <a:moveTo>
                          <a:pt x="1332379" y="0"/>
                        </a:moveTo>
                        <a:cubicBezTo>
                          <a:pt x="2273821" y="1560847"/>
                          <a:pt x="2718264" y="3704114"/>
                          <a:pt x="1304228" y="5161385"/>
                        </a:cubicBezTo>
                        <a:cubicBezTo>
                          <a:pt x="1159708" y="5110807"/>
                          <a:pt x="1068975" y="4961709"/>
                          <a:pt x="882528" y="4848691"/>
                        </a:cubicBezTo>
                        <a:cubicBezTo>
                          <a:pt x="696081" y="4735673"/>
                          <a:pt x="694064" y="4650866"/>
                          <a:pt x="486912" y="4555339"/>
                        </a:cubicBezTo>
                        <a:cubicBezTo>
                          <a:pt x="279760" y="4459812"/>
                          <a:pt x="237657" y="4362961"/>
                          <a:pt x="0" y="4194290"/>
                        </a:cubicBezTo>
                        <a:cubicBezTo>
                          <a:pt x="550575" y="3339062"/>
                          <a:pt x="819684" y="2140958"/>
                          <a:pt x="148908" y="1129825"/>
                        </a:cubicBezTo>
                        <a:cubicBezTo>
                          <a:pt x="97114" y="1074727"/>
                          <a:pt x="72575" y="990366"/>
                          <a:pt x="17211" y="930891"/>
                        </a:cubicBezTo>
                        <a:cubicBezTo>
                          <a:pt x="146727" y="780492"/>
                          <a:pt x="315143" y="731647"/>
                          <a:pt x="442449" y="629903"/>
                        </a:cubicBezTo>
                        <a:cubicBezTo>
                          <a:pt x="569755" y="528159"/>
                          <a:pt x="776368" y="436782"/>
                          <a:pt x="867686" y="328915"/>
                        </a:cubicBezTo>
                        <a:cubicBezTo>
                          <a:pt x="959004" y="221048"/>
                          <a:pt x="1243325" y="146246"/>
                          <a:pt x="1332379" y="0"/>
                        </a:cubicBezTo>
                        <a:close/>
                      </a:path>
                    </a:pathLst>
                  </a:custGeom>
                  <ask:type>
                    <ask:lineSketchNone/>
                  </ask:type>
                </ask:lineSketchStyleProps>
              </a:ext>
            </a:extLst>
          </a:ln>
        </p:spPr>
      </p:pic>
      <p:pic>
        <p:nvPicPr>
          <p:cNvPr id="31" name="proposito" descr="A group of men smiling&#10;&#10;Description automatically generated">
            <a:extLst>
              <a:ext uri="{FF2B5EF4-FFF2-40B4-BE49-F238E27FC236}">
                <a16:creationId xmlns:a16="http://schemas.microsoft.com/office/drawing/2014/main" id="{3CF5F0A6-4BD9-9C6E-2848-83603DDC0FB1}"/>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6847" t="3334" r="32873" b="213"/>
          <a:stretch/>
        </p:blipFill>
        <p:spPr>
          <a:xfrm rot="21500508">
            <a:off x="2702715" y="2880000"/>
            <a:ext cx="1954381" cy="4680000"/>
          </a:xfrm>
          <a:custGeom>
            <a:avLst/>
            <a:gdLst>
              <a:gd name="connsiteX0" fmla="*/ 992555 w 1570402"/>
              <a:gd name="connsiteY0" fmla="*/ 0 h 3760516"/>
              <a:gd name="connsiteX1" fmla="*/ 934360 w 1570402"/>
              <a:gd name="connsiteY1" fmla="*/ 3760516 h 3760516"/>
              <a:gd name="connsiteX2" fmla="*/ 0 w 1570402"/>
              <a:gd name="connsiteY2" fmla="*/ 3059293 h 3760516"/>
              <a:gd name="connsiteX3" fmla="*/ 15568 w 1570402"/>
              <a:gd name="connsiteY3" fmla="*/ 3039841 h 3760516"/>
              <a:gd name="connsiteX4" fmla="*/ 294409 w 1570402"/>
              <a:gd name="connsiteY4" fmla="*/ 2498618 h 3760516"/>
              <a:gd name="connsiteX5" fmla="*/ 104717 w 1570402"/>
              <a:gd name="connsiteY5" fmla="*/ 784424 h 3760516"/>
              <a:gd name="connsiteX6" fmla="*/ 35581 w 1570402"/>
              <a:gd name="connsiteY6" fmla="*/ 682802 h 3760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402" h="3760516">
                <a:moveTo>
                  <a:pt x="992555" y="0"/>
                </a:moveTo>
                <a:cubicBezTo>
                  <a:pt x="1783948" y="1129421"/>
                  <a:pt x="1760455" y="2647600"/>
                  <a:pt x="934360" y="3760516"/>
                </a:cubicBezTo>
                <a:lnTo>
                  <a:pt x="0" y="3059293"/>
                </a:lnTo>
                <a:lnTo>
                  <a:pt x="15568" y="3039841"/>
                </a:lnTo>
                <a:cubicBezTo>
                  <a:pt x="132189" y="2878548"/>
                  <a:pt x="227060" y="2697180"/>
                  <a:pt x="294409" y="2498618"/>
                </a:cubicBezTo>
                <a:cubicBezTo>
                  <a:pt x="496457" y="1902931"/>
                  <a:pt x="407780" y="1279375"/>
                  <a:pt x="104717" y="784424"/>
                </a:cubicBezTo>
                <a:lnTo>
                  <a:pt x="35581" y="682802"/>
                </a:lnTo>
                <a:close/>
              </a:path>
            </a:pathLst>
          </a:custGeom>
          <a:ln w="9525" cap="sq" cmpd="sng">
            <a:solidFill>
              <a:srgbClr val="996633"/>
            </a:solidFill>
            <a:prstDash val="solid"/>
            <a:extLst>
              <a:ext uri="{C807C97D-BFC1-408E-A445-0C87EB9F89A2}">
                <ask:lineSketchStyleProps xmlns:ask="http://schemas.microsoft.com/office/drawing/2018/sketchyshapes" sd="1927782525">
                  <a:custGeom>
                    <a:avLst/>
                    <a:gdLst>
                      <a:gd name="connsiteX0" fmla="*/ 1368989 w 2165989"/>
                      <a:gd name="connsiteY0" fmla="*/ 0 h 5186721"/>
                      <a:gd name="connsiteX1" fmla="*/ 1288723 w 2165989"/>
                      <a:gd name="connsiteY1" fmla="*/ 5186721 h 5186721"/>
                      <a:gd name="connsiteX2" fmla="*/ 846261 w 2165989"/>
                      <a:gd name="connsiteY2" fmla="*/ 4854660 h 5186721"/>
                      <a:gd name="connsiteX3" fmla="*/ 403800 w 2165989"/>
                      <a:gd name="connsiteY3" fmla="*/ 4522599 h 5186721"/>
                      <a:gd name="connsiteX4" fmla="*/ 0 w 2165989"/>
                      <a:gd name="connsiteY4" fmla="*/ 4219553 h 5186721"/>
                      <a:gd name="connsiteX5" fmla="*/ 21472 w 2165989"/>
                      <a:gd name="connsiteY5" fmla="*/ 4192724 h 5186721"/>
                      <a:gd name="connsiteX6" fmla="*/ 406065 w 2165989"/>
                      <a:gd name="connsiteY6" fmla="*/ 3446238 h 5186721"/>
                      <a:gd name="connsiteX7" fmla="*/ 144431 w 2165989"/>
                      <a:gd name="connsiteY7" fmla="*/ 1081922 h 5186721"/>
                      <a:gd name="connsiteX8" fmla="*/ 49075 w 2165989"/>
                      <a:gd name="connsiteY8" fmla="*/ 941759 h 5186721"/>
                      <a:gd name="connsiteX9" fmla="*/ 449449 w 2165989"/>
                      <a:gd name="connsiteY9" fmla="*/ 656092 h 5186721"/>
                      <a:gd name="connsiteX10" fmla="*/ 863022 w 2165989"/>
                      <a:gd name="connsiteY10" fmla="*/ 361008 h 5186721"/>
                      <a:gd name="connsiteX11" fmla="*/ 1368989 w 2165989"/>
                      <a:gd name="connsiteY11" fmla="*/ 0 h 5186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5989" h="5186721" fill="none" extrusionOk="0">
                        <a:moveTo>
                          <a:pt x="1368989" y="0"/>
                        </a:moveTo>
                        <a:cubicBezTo>
                          <a:pt x="2607287" y="1567033"/>
                          <a:pt x="2631399" y="3399292"/>
                          <a:pt x="1288723" y="5186721"/>
                        </a:cubicBezTo>
                        <a:cubicBezTo>
                          <a:pt x="1065671" y="5088301"/>
                          <a:pt x="1100389" y="4964059"/>
                          <a:pt x="846261" y="4854660"/>
                        </a:cubicBezTo>
                        <a:cubicBezTo>
                          <a:pt x="592133" y="4745261"/>
                          <a:pt x="618498" y="4635872"/>
                          <a:pt x="403800" y="4522599"/>
                        </a:cubicBezTo>
                        <a:cubicBezTo>
                          <a:pt x="189102" y="4409326"/>
                          <a:pt x="149596" y="4310851"/>
                          <a:pt x="0" y="4219553"/>
                        </a:cubicBezTo>
                        <a:cubicBezTo>
                          <a:pt x="10292" y="4206665"/>
                          <a:pt x="16126" y="4203417"/>
                          <a:pt x="21472" y="4192724"/>
                        </a:cubicBezTo>
                        <a:cubicBezTo>
                          <a:pt x="255738" y="3936190"/>
                          <a:pt x="345512" y="3691394"/>
                          <a:pt x="406065" y="3446238"/>
                        </a:cubicBezTo>
                        <a:cubicBezTo>
                          <a:pt x="496593" y="2684060"/>
                          <a:pt x="625522" y="1847090"/>
                          <a:pt x="144431" y="1081922"/>
                        </a:cubicBezTo>
                        <a:cubicBezTo>
                          <a:pt x="89316" y="1019451"/>
                          <a:pt x="98273" y="984479"/>
                          <a:pt x="49075" y="941759"/>
                        </a:cubicBezTo>
                        <a:cubicBezTo>
                          <a:pt x="138150" y="865845"/>
                          <a:pt x="282181" y="804277"/>
                          <a:pt x="449449" y="656092"/>
                        </a:cubicBezTo>
                        <a:cubicBezTo>
                          <a:pt x="616717" y="507907"/>
                          <a:pt x="687482" y="516193"/>
                          <a:pt x="863022" y="361008"/>
                        </a:cubicBezTo>
                        <a:cubicBezTo>
                          <a:pt x="1038561" y="205823"/>
                          <a:pt x="1177699" y="184060"/>
                          <a:pt x="1368989" y="0"/>
                        </a:cubicBezTo>
                        <a:close/>
                      </a:path>
                      <a:path w="2165989" h="5186721" stroke="0" extrusionOk="0">
                        <a:moveTo>
                          <a:pt x="1368989" y="0"/>
                        </a:moveTo>
                        <a:cubicBezTo>
                          <a:pt x="2677455" y="1605025"/>
                          <a:pt x="2420264" y="3956902"/>
                          <a:pt x="1288723" y="5186721"/>
                        </a:cubicBezTo>
                        <a:cubicBezTo>
                          <a:pt x="1126003" y="5069533"/>
                          <a:pt x="1006382" y="4921309"/>
                          <a:pt x="884923" y="4883675"/>
                        </a:cubicBezTo>
                        <a:cubicBezTo>
                          <a:pt x="763464" y="4846041"/>
                          <a:pt x="677803" y="4664218"/>
                          <a:pt x="429574" y="4541942"/>
                        </a:cubicBezTo>
                        <a:cubicBezTo>
                          <a:pt x="181345" y="4419666"/>
                          <a:pt x="209538" y="4334954"/>
                          <a:pt x="0" y="4219553"/>
                        </a:cubicBezTo>
                        <a:cubicBezTo>
                          <a:pt x="4536" y="4213312"/>
                          <a:pt x="17283" y="4198450"/>
                          <a:pt x="21472" y="4192724"/>
                        </a:cubicBezTo>
                        <a:cubicBezTo>
                          <a:pt x="184340" y="3951611"/>
                          <a:pt x="271170" y="3652862"/>
                          <a:pt x="406065" y="3446238"/>
                        </a:cubicBezTo>
                        <a:cubicBezTo>
                          <a:pt x="790897" y="2725754"/>
                          <a:pt x="645991" y="1562419"/>
                          <a:pt x="144431" y="1081922"/>
                        </a:cubicBezTo>
                        <a:cubicBezTo>
                          <a:pt x="84029" y="1022680"/>
                          <a:pt x="89315" y="969186"/>
                          <a:pt x="49075" y="941759"/>
                        </a:cubicBezTo>
                        <a:cubicBezTo>
                          <a:pt x="128063" y="847936"/>
                          <a:pt x="413573" y="728338"/>
                          <a:pt x="489046" y="627839"/>
                        </a:cubicBezTo>
                        <a:cubicBezTo>
                          <a:pt x="564519" y="527340"/>
                          <a:pt x="759248" y="504073"/>
                          <a:pt x="889420" y="342172"/>
                        </a:cubicBezTo>
                        <a:cubicBezTo>
                          <a:pt x="1019592" y="180271"/>
                          <a:pt x="1233727" y="111911"/>
                          <a:pt x="1368989" y="0"/>
                        </a:cubicBezTo>
                        <a:close/>
                      </a:path>
                    </a:pathLst>
                  </a:custGeom>
                  <ask:type>
                    <ask:lineSketchNone/>
                  </ask:type>
                </ask:lineSketchStyleProps>
              </a:ext>
            </a:extLst>
          </a:ln>
        </p:spPr>
      </p:pic>
      <p:pic>
        <p:nvPicPr>
          <p:cNvPr id="32" name="onde_vou" descr="Two men walking down a street&#10;&#10;Description automatically generated">
            <a:extLst>
              <a:ext uri="{FF2B5EF4-FFF2-40B4-BE49-F238E27FC236}">
                <a16:creationId xmlns:a16="http://schemas.microsoft.com/office/drawing/2014/main" id="{EBEBA6B5-DC23-8C20-0D64-186C3BC59354}"/>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1993" t="2220" r="37822" b="2817"/>
          <a:stretch/>
        </p:blipFill>
        <p:spPr>
          <a:xfrm rot="17187042">
            <a:off x="512069" y="1119669"/>
            <a:ext cx="1548032" cy="3658265"/>
          </a:xfrm>
          <a:custGeom>
            <a:avLst/>
            <a:gdLst>
              <a:gd name="connsiteX0" fmla="*/ 987270 w 1578528"/>
              <a:gd name="connsiteY0" fmla="*/ 0 h 3730334"/>
              <a:gd name="connsiteX1" fmla="*/ 946431 w 1578528"/>
              <a:gd name="connsiteY1" fmla="*/ 3730334 h 3730334"/>
              <a:gd name="connsiteX2" fmla="*/ 0 w 1578528"/>
              <a:gd name="connsiteY2" fmla="*/ 3032992 h 3730334"/>
              <a:gd name="connsiteX3" fmla="*/ 43145 w 1578528"/>
              <a:gd name="connsiteY3" fmla="*/ 2977092 h 3730334"/>
              <a:gd name="connsiteX4" fmla="*/ 401209 w 1578528"/>
              <a:gd name="connsiteY4" fmla="*/ 1858975 h 3730334"/>
              <a:gd name="connsiteX5" fmla="*/ 67710 w 1578528"/>
              <a:gd name="connsiteY5" fmla="*/ 733285 h 3730334"/>
              <a:gd name="connsiteX6" fmla="*/ 25798 w 1578528"/>
              <a:gd name="connsiteY6" fmla="*/ 676455 h 373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8528" h="3730334">
                <a:moveTo>
                  <a:pt x="987270" y="0"/>
                </a:moveTo>
                <a:cubicBezTo>
                  <a:pt x="1790413" y="1121097"/>
                  <a:pt x="1773926" y="2627089"/>
                  <a:pt x="946431" y="3730334"/>
                </a:cubicBezTo>
                <a:lnTo>
                  <a:pt x="0" y="3032992"/>
                </a:lnTo>
                <a:lnTo>
                  <a:pt x="43145" y="2977092"/>
                </a:lnTo>
                <a:cubicBezTo>
                  <a:pt x="264960" y="2659229"/>
                  <a:pt x="396659" y="2274553"/>
                  <a:pt x="401209" y="1858975"/>
                </a:cubicBezTo>
                <a:cubicBezTo>
                  <a:pt x="405758" y="1443396"/>
                  <a:pt x="282512" y="1055929"/>
                  <a:pt x="67710" y="733285"/>
                </a:cubicBezTo>
                <a:lnTo>
                  <a:pt x="25798" y="676455"/>
                </a:lnTo>
                <a:close/>
              </a:path>
            </a:pathLst>
          </a:custGeom>
          <a:ln w="9525" cap="sq" cmpd="sng">
            <a:solidFill>
              <a:srgbClr val="996633"/>
            </a:solidFill>
            <a:prstDash val="solid"/>
            <a:extLst>
              <a:ext uri="{C807C97D-BFC1-408E-A445-0C87EB9F89A2}">
                <ask:lineSketchStyleProps xmlns:ask="http://schemas.microsoft.com/office/drawing/2018/sketchyshapes" sd="3761857064">
                  <a:custGeom>
                    <a:avLst/>
                    <a:gdLst>
                      <a:gd name="connsiteX0" fmla="*/ 1361699 w 2177197"/>
                      <a:gd name="connsiteY0" fmla="*/ 0 h 5145092"/>
                      <a:gd name="connsiteX1" fmla="*/ 1305372 w 2177197"/>
                      <a:gd name="connsiteY1" fmla="*/ 5145092 h 5145092"/>
                      <a:gd name="connsiteX2" fmla="*/ 857194 w 2177197"/>
                      <a:gd name="connsiteY2" fmla="*/ 4814869 h 5145092"/>
                      <a:gd name="connsiteX3" fmla="*/ 409017 w 2177197"/>
                      <a:gd name="connsiteY3" fmla="*/ 4484646 h 5145092"/>
                      <a:gd name="connsiteX4" fmla="*/ 0 w 2177197"/>
                      <a:gd name="connsiteY4" fmla="*/ 4183277 h 5145092"/>
                      <a:gd name="connsiteX5" fmla="*/ 59508 w 2177197"/>
                      <a:gd name="connsiteY5" fmla="*/ 4106177 h 5145092"/>
                      <a:gd name="connsiteX6" fmla="*/ 553370 w 2177197"/>
                      <a:gd name="connsiteY6" fmla="*/ 2564005 h 5145092"/>
                      <a:gd name="connsiteX7" fmla="*/ 93389 w 2177197"/>
                      <a:gd name="connsiteY7" fmla="*/ 1011389 h 5145092"/>
                      <a:gd name="connsiteX8" fmla="*/ 35582 w 2177197"/>
                      <a:gd name="connsiteY8" fmla="*/ 933005 h 5145092"/>
                      <a:gd name="connsiteX9" fmla="*/ 451099 w 2177197"/>
                      <a:gd name="connsiteY9" fmla="*/ 640663 h 5145092"/>
                      <a:gd name="connsiteX10" fmla="*/ 906399 w 2177197"/>
                      <a:gd name="connsiteY10" fmla="*/ 320332 h 5145092"/>
                      <a:gd name="connsiteX11" fmla="*/ 1361699 w 2177197"/>
                      <a:gd name="connsiteY11" fmla="*/ 0 h 514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7197" h="5145092" fill="none" extrusionOk="0">
                        <a:moveTo>
                          <a:pt x="1361699" y="0"/>
                        </a:moveTo>
                        <a:cubicBezTo>
                          <a:pt x="2516532" y="1565721"/>
                          <a:pt x="2154255" y="3629507"/>
                          <a:pt x="1305372" y="5145092"/>
                        </a:cubicBezTo>
                        <a:cubicBezTo>
                          <a:pt x="1162981" y="5111231"/>
                          <a:pt x="967577" y="4876586"/>
                          <a:pt x="857194" y="4814869"/>
                        </a:cubicBezTo>
                        <a:cubicBezTo>
                          <a:pt x="746811" y="4753152"/>
                          <a:pt x="614408" y="4607878"/>
                          <a:pt x="409017" y="4484646"/>
                        </a:cubicBezTo>
                        <a:cubicBezTo>
                          <a:pt x="203625" y="4361414"/>
                          <a:pt x="137144" y="4211805"/>
                          <a:pt x="0" y="4183277"/>
                        </a:cubicBezTo>
                        <a:cubicBezTo>
                          <a:pt x="25486" y="4141586"/>
                          <a:pt x="37436" y="4150648"/>
                          <a:pt x="59508" y="4106177"/>
                        </a:cubicBezTo>
                        <a:cubicBezTo>
                          <a:pt x="439645" y="3727858"/>
                          <a:pt x="539749" y="3080847"/>
                          <a:pt x="553370" y="2564005"/>
                        </a:cubicBezTo>
                        <a:cubicBezTo>
                          <a:pt x="530493" y="2000413"/>
                          <a:pt x="437736" y="1532829"/>
                          <a:pt x="93389" y="1011389"/>
                        </a:cubicBezTo>
                        <a:cubicBezTo>
                          <a:pt x="73462" y="1000193"/>
                          <a:pt x="56574" y="953758"/>
                          <a:pt x="35582" y="933005"/>
                        </a:cubicBezTo>
                        <a:cubicBezTo>
                          <a:pt x="99885" y="842503"/>
                          <a:pt x="375574" y="764221"/>
                          <a:pt x="451099" y="640663"/>
                        </a:cubicBezTo>
                        <a:cubicBezTo>
                          <a:pt x="526624" y="517105"/>
                          <a:pt x="748131" y="450936"/>
                          <a:pt x="906399" y="320332"/>
                        </a:cubicBezTo>
                        <a:cubicBezTo>
                          <a:pt x="1064667" y="189727"/>
                          <a:pt x="1170199" y="192199"/>
                          <a:pt x="1361699" y="0"/>
                        </a:cubicBezTo>
                        <a:close/>
                      </a:path>
                      <a:path w="2177197" h="5145092" stroke="0" extrusionOk="0">
                        <a:moveTo>
                          <a:pt x="1361699" y="0"/>
                        </a:moveTo>
                        <a:cubicBezTo>
                          <a:pt x="2523032" y="1669640"/>
                          <a:pt x="2622099" y="3647763"/>
                          <a:pt x="1305372" y="5145092"/>
                        </a:cubicBezTo>
                        <a:cubicBezTo>
                          <a:pt x="1173120" y="5100210"/>
                          <a:pt x="1126946" y="4949751"/>
                          <a:pt x="909409" y="4853341"/>
                        </a:cubicBezTo>
                        <a:cubicBezTo>
                          <a:pt x="691872" y="4756931"/>
                          <a:pt x="585033" y="4554998"/>
                          <a:pt x="461231" y="4523118"/>
                        </a:cubicBezTo>
                        <a:cubicBezTo>
                          <a:pt x="337429" y="4491237"/>
                          <a:pt x="180749" y="4287197"/>
                          <a:pt x="0" y="4183277"/>
                        </a:cubicBezTo>
                        <a:cubicBezTo>
                          <a:pt x="24147" y="4143708"/>
                          <a:pt x="38841" y="4137827"/>
                          <a:pt x="59508" y="4106177"/>
                        </a:cubicBezTo>
                        <a:cubicBezTo>
                          <a:pt x="408421" y="3720000"/>
                          <a:pt x="587363" y="3122867"/>
                          <a:pt x="553370" y="2564005"/>
                        </a:cubicBezTo>
                        <a:cubicBezTo>
                          <a:pt x="427385" y="2021468"/>
                          <a:pt x="395699" y="1398292"/>
                          <a:pt x="93389" y="1011389"/>
                        </a:cubicBezTo>
                        <a:cubicBezTo>
                          <a:pt x="68564" y="995852"/>
                          <a:pt x="60396" y="960422"/>
                          <a:pt x="35582" y="933005"/>
                        </a:cubicBezTo>
                        <a:cubicBezTo>
                          <a:pt x="107974" y="812006"/>
                          <a:pt x="346659" y="755162"/>
                          <a:pt x="451099" y="640663"/>
                        </a:cubicBezTo>
                        <a:cubicBezTo>
                          <a:pt x="555539" y="526164"/>
                          <a:pt x="777920" y="449791"/>
                          <a:pt x="866615" y="348322"/>
                        </a:cubicBezTo>
                        <a:cubicBezTo>
                          <a:pt x="955310" y="246853"/>
                          <a:pt x="1212545" y="133173"/>
                          <a:pt x="1361699" y="0"/>
                        </a:cubicBezTo>
                        <a:close/>
                      </a:path>
                    </a:pathLst>
                  </a:custGeom>
                  <ask:type>
                    <ask:lineSketchNone/>
                  </ask:type>
                </ask:lineSketchStyleProps>
              </a:ext>
            </a:extLst>
          </a:ln>
        </p:spPr>
      </p:pic>
      <p:pic>
        <p:nvPicPr>
          <p:cNvPr id="34" name="acolhimento" descr="A group of people standing in a room&#10;&#10;Description automatically generated">
            <a:extLst>
              <a:ext uri="{FF2B5EF4-FFF2-40B4-BE49-F238E27FC236}">
                <a16:creationId xmlns:a16="http://schemas.microsoft.com/office/drawing/2014/main" id="{C2D38C4F-CF05-EFBA-486F-7A2AA79D461D}"/>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44954" t="4661" r="16417" b="2005"/>
          <a:stretch/>
        </p:blipFill>
        <p:spPr>
          <a:xfrm rot="12884724">
            <a:off x="-2155787" y="2026549"/>
            <a:ext cx="1526558" cy="3688288"/>
          </a:xfrm>
          <a:custGeom>
            <a:avLst/>
            <a:gdLst>
              <a:gd name="connsiteX0" fmla="*/ 956025 w 1556632"/>
              <a:gd name="connsiteY0" fmla="*/ 0 h 3760947"/>
              <a:gd name="connsiteX1" fmla="*/ 944074 w 1556632"/>
              <a:gd name="connsiteY1" fmla="*/ 3760947 h 3760947"/>
              <a:gd name="connsiteX2" fmla="*/ 0 w 1556632"/>
              <a:gd name="connsiteY2" fmla="*/ 3060416 h 3760947"/>
              <a:gd name="connsiteX3" fmla="*/ 71020 w 1556632"/>
              <a:gd name="connsiteY3" fmla="*/ 2960101 h 3760947"/>
              <a:gd name="connsiteX4" fmla="*/ 292649 w 1556632"/>
              <a:gd name="connsiteY4" fmla="*/ 1249743 h 3760947"/>
              <a:gd name="connsiteX5" fmla="*/ 23952 w 1556632"/>
              <a:gd name="connsiteY5" fmla="*/ 703413 h 3760947"/>
              <a:gd name="connsiteX6" fmla="*/ 8749 w 1556632"/>
              <a:gd name="connsiteY6" fmla="*/ 683675 h 3760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6632" h="3760947">
                <a:moveTo>
                  <a:pt x="956025" y="0"/>
                </a:moveTo>
                <a:cubicBezTo>
                  <a:pt x="1761217" y="1128133"/>
                  <a:pt x="1756394" y="2646483"/>
                  <a:pt x="944074" y="3760947"/>
                </a:cubicBezTo>
                <a:lnTo>
                  <a:pt x="0" y="3060416"/>
                </a:lnTo>
                <a:lnTo>
                  <a:pt x="71020" y="2960101"/>
                </a:lnTo>
                <a:cubicBezTo>
                  <a:pt x="383260" y="2470889"/>
                  <a:pt x="483552" y="1849095"/>
                  <a:pt x="292649" y="1249743"/>
                </a:cubicBezTo>
                <a:cubicBezTo>
                  <a:pt x="229015" y="1049960"/>
                  <a:pt x="137545" y="866854"/>
                  <a:pt x="23952" y="703413"/>
                </a:cubicBezTo>
                <a:lnTo>
                  <a:pt x="8749" y="683675"/>
                </a:lnTo>
                <a:close/>
              </a:path>
            </a:pathLst>
          </a:custGeom>
          <a:ln w="9525" cap="sq" cmpd="sng">
            <a:solidFill>
              <a:srgbClr val="996633"/>
            </a:solidFill>
            <a:prstDash val="solid"/>
            <a:extLst>
              <a:ext uri="{C807C97D-BFC1-408E-A445-0C87EB9F89A2}">
                <ask:lineSketchStyleProps xmlns:ask="http://schemas.microsoft.com/office/drawing/2018/sketchyshapes" sd="1434351486">
                  <a:custGeom>
                    <a:avLst/>
                    <a:gdLst>
                      <a:gd name="connsiteX0" fmla="*/ 1318605 w 2146997"/>
                      <a:gd name="connsiteY0" fmla="*/ 0 h 5187316"/>
                      <a:gd name="connsiteX1" fmla="*/ 1302121 w 2146997"/>
                      <a:gd name="connsiteY1" fmla="*/ 5187316 h 5187316"/>
                      <a:gd name="connsiteX2" fmla="*/ 881102 w 2146997"/>
                      <a:gd name="connsiteY2" fmla="*/ 4874907 h 5187316"/>
                      <a:gd name="connsiteX3" fmla="*/ 447062 w 2146997"/>
                      <a:gd name="connsiteY3" fmla="*/ 4552836 h 5187316"/>
                      <a:gd name="connsiteX4" fmla="*/ 0 w 2146997"/>
                      <a:gd name="connsiteY4" fmla="*/ 4221103 h 5187316"/>
                      <a:gd name="connsiteX5" fmla="*/ 97954 w 2146997"/>
                      <a:gd name="connsiteY5" fmla="*/ 4082742 h 5187316"/>
                      <a:gd name="connsiteX6" fmla="*/ 403638 w 2146997"/>
                      <a:gd name="connsiteY6" fmla="*/ 1723717 h 5187316"/>
                      <a:gd name="connsiteX7" fmla="*/ 33035 w 2146997"/>
                      <a:gd name="connsiteY7" fmla="*/ 970187 h 5187316"/>
                      <a:gd name="connsiteX8" fmla="*/ 12067 w 2146997"/>
                      <a:gd name="connsiteY8" fmla="*/ 942964 h 5187316"/>
                      <a:gd name="connsiteX9" fmla="*/ 434514 w 2146997"/>
                      <a:gd name="connsiteY9" fmla="*/ 638072 h 5187316"/>
                      <a:gd name="connsiteX10" fmla="*/ 843896 w 2146997"/>
                      <a:gd name="connsiteY10" fmla="*/ 342610 h 5187316"/>
                      <a:gd name="connsiteX11" fmla="*/ 1318605 w 2146997"/>
                      <a:gd name="connsiteY11" fmla="*/ 0 h 5187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46997" h="5187316" fill="none" extrusionOk="0">
                        <a:moveTo>
                          <a:pt x="1318605" y="0"/>
                        </a:moveTo>
                        <a:cubicBezTo>
                          <a:pt x="2321243" y="2026336"/>
                          <a:pt x="2250402" y="3496751"/>
                          <a:pt x="1302121" y="5187316"/>
                        </a:cubicBezTo>
                        <a:cubicBezTo>
                          <a:pt x="1198177" y="5112178"/>
                          <a:pt x="1077903" y="4994581"/>
                          <a:pt x="881102" y="4874907"/>
                        </a:cubicBezTo>
                        <a:cubicBezTo>
                          <a:pt x="684301" y="4755233"/>
                          <a:pt x="671840" y="4703395"/>
                          <a:pt x="447062" y="4552836"/>
                        </a:cubicBezTo>
                        <a:cubicBezTo>
                          <a:pt x="222284" y="4402277"/>
                          <a:pt x="156497" y="4317710"/>
                          <a:pt x="0" y="4221103"/>
                        </a:cubicBezTo>
                        <a:cubicBezTo>
                          <a:pt x="29640" y="4150478"/>
                          <a:pt x="81079" y="4121311"/>
                          <a:pt x="97954" y="4082742"/>
                        </a:cubicBezTo>
                        <a:cubicBezTo>
                          <a:pt x="519103" y="3428062"/>
                          <a:pt x="469845" y="2499521"/>
                          <a:pt x="403638" y="1723717"/>
                        </a:cubicBezTo>
                        <a:cubicBezTo>
                          <a:pt x="324735" y="1431173"/>
                          <a:pt x="223660" y="1232078"/>
                          <a:pt x="33035" y="970187"/>
                        </a:cubicBezTo>
                        <a:cubicBezTo>
                          <a:pt x="23704" y="959036"/>
                          <a:pt x="17391" y="949628"/>
                          <a:pt x="12067" y="942964"/>
                        </a:cubicBezTo>
                        <a:cubicBezTo>
                          <a:pt x="125587" y="798901"/>
                          <a:pt x="328618" y="728214"/>
                          <a:pt x="434514" y="638072"/>
                        </a:cubicBezTo>
                        <a:cubicBezTo>
                          <a:pt x="540410" y="547930"/>
                          <a:pt x="676587" y="477159"/>
                          <a:pt x="843896" y="342610"/>
                        </a:cubicBezTo>
                        <a:cubicBezTo>
                          <a:pt x="1011205" y="208061"/>
                          <a:pt x="1207354" y="108189"/>
                          <a:pt x="1318605" y="0"/>
                        </a:cubicBezTo>
                        <a:close/>
                      </a:path>
                      <a:path w="2146997" h="5187316" stroke="0" extrusionOk="0">
                        <a:moveTo>
                          <a:pt x="1318605" y="0"/>
                        </a:moveTo>
                        <a:cubicBezTo>
                          <a:pt x="2357597" y="1509001"/>
                          <a:pt x="2276468" y="4006129"/>
                          <a:pt x="1302121" y="5187316"/>
                        </a:cubicBezTo>
                        <a:cubicBezTo>
                          <a:pt x="1041490" y="5062666"/>
                          <a:pt x="1080491" y="4969389"/>
                          <a:pt x="842038" y="4845921"/>
                        </a:cubicBezTo>
                        <a:cubicBezTo>
                          <a:pt x="603585" y="4722452"/>
                          <a:pt x="664537" y="4638906"/>
                          <a:pt x="421019" y="4533512"/>
                        </a:cubicBezTo>
                        <a:cubicBezTo>
                          <a:pt x="177501" y="4428118"/>
                          <a:pt x="199062" y="4356768"/>
                          <a:pt x="0" y="4221103"/>
                        </a:cubicBezTo>
                        <a:cubicBezTo>
                          <a:pt x="24910" y="4161796"/>
                          <a:pt x="66009" y="4154718"/>
                          <a:pt x="97954" y="4082742"/>
                        </a:cubicBezTo>
                        <a:cubicBezTo>
                          <a:pt x="658204" y="3455444"/>
                          <a:pt x="460623" y="2568519"/>
                          <a:pt x="403638" y="1723717"/>
                        </a:cubicBezTo>
                        <a:cubicBezTo>
                          <a:pt x="344376" y="1453967"/>
                          <a:pt x="154637" y="1162074"/>
                          <a:pt x="33035" y="970187"/>
                        </a:cubicBezTo>
                        <a:cubicBezTo>
                          <a:pt x="24664" y="960514"/>
                          <a:pt x="22102" y="953603"/>
                          <a:pt x="12067" y="942964"/>
                        </a:cubicBezTo>
                        <a:cubicBezTo>
                          <a:pt x="110257" y="850865"/>
                          <a:pt x="268912" y="765380"/>
                          <a:pt x="408384" y="656932"/>
                        </a:cubicBezTo>
                        <a:cubicBezTo>
                          <a:pt x="547856" y="548484"/>
                          <a:pt x="680131" y="504910"/>
                          <a:pt x="856962" y="333181"/>
                        </a:cubicBezTo>
                        <a:cubicBezTo>
                          <a:pt x="1033793" y="161452"/>
                          <a:pt x="1192242" y="166341"/>
                          <a:pt x="1318605" y="0"/>
                        </a:cubicBezTo>
                        <a:close/>
                      </a:path>
                    </a:pathLst>
                  </a:custGeom>
                  <ask:type>
                    <ask:lineSketchNone/>
                  </ask:type>
                </ask:lineSketchStyleProps>
              </a:ext>
            </a:extLst>
          </a:ln>
        </p:spPr>
      </p:pic>
    </p:spTree>
    <p:extLst>
      <p:ext uri="{BB962C8B-B14F-4D97-AF65-F5344CB8AC3E}">
        <p14:creationId xmlns:p14="http://schemas.microsoft.com/office/powerpoint/2010/main" val="368993641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aphicFrame>
        <p:nvGraphicFramePr>
          <p:cNvPr id="39" name="!!sessao_9_14_i">
            <a:extLst>
              <a:ext uri="{FF2B5EF4-FFF2-40B4-BE49-F238E27FC236}">
                <a16:creationId xmlns:a16="http://schemas.microsoft.com/office/drawing/2014/main" id="{97F171F0-E16D-1A3D-1F8C-F59C2E98184C}"/>
              </a:ext>
            </a:extLst>
          </p:cNvPr>
          <p:cNvGraphicFramePr>
            <a:graphicFrameLocks noGrp="1"/>
          </p:cNvGraphicFramePr>
          <p:nvPr>
            <p:extLst>
              <p:ext uri="{D42A27DB-BD31-4B8C-83A1-F6EECF244321}">
                <p14:modId xmlns:p14="http://schemas.microsoft.com/office/powerpoint/2010/main" val="775504514"/>
              </p:ext>
            </p:extLst>
          </p:nvPr>
        </p:nvGraphicFramePr>
        <p:xfrm>
          <a:off x="-10573200" y="5752800"/>
          <a:ext cx="12037812" cy="4380170"/>
        </p:xfrm>
        <a:graphic>
          <a:graphicData uri="http://schemas.openxmlformats.org/drawingml/2006/table">
            <a:tbl>
              <a:tblPr firstRow="1" bandRow="1">
                <a:tableStyleId>{5C22544A-7EE6-4342-B048-85BDC9FD1C3A}</a:tableStyleId>
              </a:tblPr>
              <a:tblGrid>
                <a:gridCol w="3146223">
                  <a:extLst>
                    <a:ext uri="{9D8B030D-6E8A-4147-A177-3AD203B41FA5}">
                      <a16:colId xmlns:a16="http://schemas.microsoft.com/office/drawing/2014/main" val="1042611969"/>
                    </a:ext>
                  </a:extLst>
                </a:gridCol>
                <a:gridCol w="3352800">
                  <a:extLst>
                    <a:ext uri="{9D8B030D-6E8A-4147-A177-3AD203B41FA5}">
                      <a16:colId xmlns:a16="http://schemas.microsoft.com/office/drawing/2014/main" val="1972421895"/>
                    </a:ext>
                  </a:extLst>
                </a:gridCol>
                <a:gridCol w="3505200">
                  <a:extLst>
                    <a:ext uri="{9D8B030D-6E8A-4147-A177-3AD203B41FA5}">
                      <a16:colId xmlns:a16="http://schemas.microsoft.com/office/drawing/2014/main" val="962624468"/>
                    </a:ext>
                  </a:extLst>
                </a:gridCol>
                <a:gridCol w="2033589">
                  <a:extLst>
                    <a:ext uri="{9D8B030D-6E8A-4147-A177-3AD203B41FA5}">
                      <a16:colId xmlns:a16="http://schemas.microsoft.com/office/drawing/2014/main" val="2087318690"/>
                    </a:ext>
                  </a:extLst>
                </a:gridCol>
              </a:tblGrid>
              <a:tr h="4380170">
                <a:tc>
                  <a:txBody>
                    <a:bodyPr/>
                    <a:lstStyle/>
                    <a:p>
                      <a:pPr marL="0" lvl="0" indent="0">
                        <a:lnSpc>
                          <a:spcPct val="100000"/>
                        </a:lnSpc>
                        <a:buSzPct val="100000"/>
                        <a:buFont typeface="Arial" pitchFamily="34"/>
                        <a:buNone/>
                      </a:pPr>
                      <a:r>
                        <a:rPr lang="pt-BR" sz="1800" b="0" dirty="0">
                          <a:solidFill>
                            <a:schemeClr val="tx1"/>
                          </a:solidFill>
                          <a:latin typeface="Inter" panose="020B0604020202020204" charset="0"/>
                          <a:ea typeface="Inter" panose="020B0604020202020204" charset="0"/>
                        </a:rPr>
                        <a:t>Orientar a pessoa a encontrar estratégias de mudança e a comprometer-se.</a:t>
                      </a:r>
                    </a:p>
                    <a:p>
                      <a:pPr marL="0" lvl="0" indent="0">
                        <a:lnSpc>
                          <a:spcPct val="100000"/>
                        </a:lnSpc>
                        <a:buSzPct val="100000"/>
                        <a:buFont typeface="Arial" pitchFamily="34"/>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SzPct val="100000"/>
                        <a:buFont typeface="Arial" pitchFamily="34"/>
                        <a:buNone/>
                      </a:pPr>
                      <a:r>
                        <a:rPr lang="pt-BR" sz="1800" b="0" dirty="0">
                          <a:solidFill>
                            <a:schemeClr val="tx1"/>
                          </a:solidFill>
                          <a:latin typeface="Inter" panose="020B0604020202020204" charset="0"/>
                          <a:ea typeface="Inter" panose="020B0604020202020204" charset="0"/>
                        </a:rPr>
                        <a:t>Avaliar os progressos individuais.</a:t>
                      </a:r>
                    </a:p>
                    <a:p>
                      <a:pPr marL="0" lvl="0" indent="0">
                        <a:lnSpc>
                          <a:spcPct val="100000"/>
                        </a:lnSpc>
                        <a:buSzPct val="100000"/>
                        <a:buFont typeface="Arial" pitchFamily="34"/>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SzPct val="100000"/>
                        <a:buFont typeface="Arial" pitchFamily="34"/>
                        <a:buNone/>
                      </a:pPr>
                      <a:r>
                        <a:rPr lang="pt-BR" sz="1800" b="0" dirty="0">
                          <a:solidFill>
                            <a:schemeClr val="tx1"/>
                          </a:solidFill>
                          <a:latin typeface="Inter" panose="020B0604020202020204" charset="0"/>
                          <a:ea typeface="Inter" panose="020B0604020202020204" charset="0"/>
                        </a:rPr>
                        <a:t>Avaliar os progressos do programa (sessões 11 e 14). </a:t>
                      </a:r>
                    </a:p>
                  </a:txBody>
                  <a:tcPr anchor="ctr">
                    <a:lnL w="12700" cmpd="sng">
                      <a:noFill/>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lvl="0" indent="0">
                        <a:lnSpc>
                          <a:spcPct val="100000"/>
                        </a:lnSpc>
                        <a:buNone/>
                      </a:pPr>
                      <a:r>
                        <a:rPr lang="pt-BR" sz="1800" b="0" dirty="0">
                          <a:solidFill>
                            <a:schemeClr val="tx1"/>
                          </a:solidFill>
                          <a:latin typeface="Inter" panose="020B0604020202020204" charset="0"/>
                          <a:ea typeface="Inter" panose="020B0604020202020204" charset="0"/>
                        </a:rPr>
                        <a:t>Entrevista motivacional.</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Aplicação de instrumento de avaliação (sessão 14).</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ICAC (sessão 14).</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lnSpc>
                          <a:spcPct val="100000"/>
                        </a:lnSpc>
                      </a:pPr>
                      <a:r>
                        <a:rPr lang="pt-PT" sz="1800" b="0" dirty="0">
                          <a:solidFill>
                            <a:schemeClr val="tx1"/>
                          </a:solidFill>
                          <a:latin typeface="Inter" panose="020B0604020202020204" charset="0"/>
                          <a:ea typeface="Inter" panose="020B0604020202020204" charset="0"/>
                        </a:rPr>
                        <a:t>60</a:t>
                      </a:r>
                      <a:endParaRPr lang="en-GB" sz="1800" b="0" dirty="0">
                        <a:solidFill>
                          <a:schemeClr val="tx1"/>
                        </a:solidFill>
                        <a:latin typeface="Inter" panose="020B0604020202020204" charset="0"/>
                        <a:ea typeface="Inter" panose="020B0604020202020204" charset="0"/>
                      </a:endParaRPr>
                    </a:p>
                  </a:txBody>
                  <a:tcPr anchor="ctr">
                    <a:lnL w="38100" cap="flat" cmpd="sng" algn="ctr">
                      <a:solidFill>
                        <a:srgbClr val="97745A"/>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7120096"/>
                  </a:ext>
                </a:extLst>
              </a:tr>
            </a:tbl>
          </a:graphicData>
        </a:graphic>
      </p:graphicFrame>
      <p:graphicFrame>
        <p:nvGraphicFramePr>
          <p:cNvPr id="40" name="!!sessao_9_14_g">
            <a:extLst>
              <a:ext uri="{FF2B5EF4-FFF2-40B4-BE49-F238E27FC236}">
                <a16:creationId xmlns:a16="http://schemas.microsoft.com/office/drawing/2014/main" id="{7CC7B23D-08E9-A04A-752F-CD6F83FDC5F3}"/>
              </a:ext>
            </a:extLst>
          </p:cNvPr>
          <p:cNvGraphicFramePr>
            <a:graphicFrameLocks noGrp="1"/>
          </p:cNvGraphicFramePr>
          <p:nvPr>
            <p:extLst>
              <p:ext uri="{D42A27DB-BD31-4B8C-83A1-F6EECF244321}">
                <p14:modId xmlns:p14="http://schemas.microsoft.com/office/powerpoint/2010/main" val="1569109967"/>
              </p:ext>
            </p:extLst>
          </p:nvPr>
        </p:nvGraphicFramePr>
        <p:xfrm>
          <a:off x="-10573200" y="1440000"/>
          <a:ext cx="12037812" cy="3958512"/>
        </p:xfrm>
        <a:graphic>
          <a:graphicData uri="http://schemas.openxmlformats.org/drawingml/2006/table">
            <a:tbl>
              <a:tblPr firstRow="1" bandRow="1">
                <a:tableStyleId>{5C22544A-7EE6-4342-B048-85BDC9FD1C3A}</a:tableStyleId>
              </a:tblPr>
              <a:tblGrid>
                <a:gridCol w="3146223">
                  <a:extLst>
                    <a:ext uri="{9D8B030D-6E8A-4147-A177-3AD203B41FA5}">
                      <a16:colId xmlns:a16="http://schemas.microsoft.com/office/drawing/2014/main" val="1042611969"/>
                    </a:ext>
                  </a:extLst>
                </a:gridCol>
                <a:gridCol w="3352800">
                  <a:extLst>
                    <a:ext uri="{9D8B030D-6E8A-4147-A177-3AD203B41FA5}">
                      <a16:colId xmlns:a16="http://schemas.microsoft.com/office/drawing/2014/main" val="1972421895"/>
                    </a:ext>
                  </a:extLst>
                </a:gridCol>
                <a:gridCol w="3505200">
                  <a:extLst>
                    <a:ext uri="{9D8B030D-6E8A-4147-A177-3AD203B41FA5}">
                      <a16:colId xmlns:a16="http://schemas.microsoft.com/office/drawing/2014/main" val="962624468"/>
                    </a:ext>
                  </a:extLst>
                </a:gridCol>
                <a:gridCol w="2033589">
                  <a:extLst>
                    <a:ext uri="{9D8B030D-6E8A-4147-A177-3AD203B41FA5}">
                      <a16:colId xmlns:a16="http://schemas.microsoft.com/office/drawing/2014/main" val="2087318690"/>
                    </a:ext>
                  </a:extLst>
                </a:gridCol>
              </a:tblGrid>
              <a:tr h="3958512">
                <a:tc>
                  <a:txBody>
                    <a:bodyPr/>
                    <a:lstStyle/>
                    <a:p>
                      <a:pPr marL="0" lvl="0" indent="0">
                        <a:lnSpc>
                          <a:spcPct val="100000"/>
                        </a:lnSpc>
                        <a:buSzPct val="100000"/>
                        <a:buFont typeface="Arial" pitchFamily="34"/>
                        <a:buNone/>
                      </a:pPr>
                      <a:r>
                        <a:rPr lang="pt-BR" sz="1800" b="0" i="0" dirty="0">
                          <a:solidFill>
                            <a:schemeClr val="tx1"/>
                          </a:solidFill>
                          <a:latin typeface="Inter" panose="020B0604020202020204" charset="0"/>
                          <a:ea typeface="Inter" panose="020B0604020202020204" charset="0"/>
                        </a:rPr>
                        <a:t>Promover comportamentos para a mudança.</a:t>
                      </a:r>
                    </a:p>
                    <a:p>
                      <a:pPr marL="0" lvl="0" indent="0">
                        <a:lnSpc>
                          <a:spcPct val="100000"/>
                        </a:lnSpc>
                        <a:buSzPct val="100000"/>
                        <a:buFont typeface="Arial" pitchFamily="34"/>
                        <a:buNone/>
                      </a:pPr>
                      <a:endParaRPr lang="pt-BR" sz="1800" b="0" i="0" dirty="0">
                        <a:solidFill>
                          <a:schemeClr val="tx1"/>
                        </a:solidFill>
                        <a:latin typeface="Inter" panose="020B0604020202020204" charset="0"/>
                        <a:ea typeface="Inter" panose="020B0604020202020204" charset="0"/>
                      </a:endParaRPr>
                    </a:p>
                    <a:p>
                      <a:pPr marL="0" lvl="0" indent="0">
                        <a:lnSpc>
                          <a:spcPct val="100000"/>
                        </a:lnSpc>
                        <a:buSzPct val="100000"/>
                        <a:buFont typeface="Arial" pitchFamily="34"/>
                        <a:buNone/>
                      </a:pPr>
                      <a:r>
                        <a:rPr lang="pt-BR" sz="1800" b="0" i="0" dirty="0">
                          <a:solidFill>
                            <a:schemeClr val="tx1"/>
                          </a:solidFill>
                          <a:latin typeface="Inter" panose="020B0604020202020204" charset="0"/>
                          <a:ea typeface="Inter" panose="020B0604020202020204" charset="0"/>
                        </a:rPr>
                        <a:t>Promover a autoeficácia, autoestima e autoconceito.</a:t>
                      </a:r>
                    </a:p>
                    <a:p>
                      <a:pPr marL="0" lvl="0" indent="0">
                        <a:lnSpc>
                          <a:spcPct val="100000"/>
                        </a:lnSpc>
                        <a:buSzPct val="100000"/>
                        <a:buFont typeface="Arial" pitchFamily="34"/>
                        <a:buNone/>
                      </a:pPr>
                      <a:endParaRPr lang="pt-BR" sz="1800" b="0" i="0" dirty="0">
                        <a:solidFill>
                          <a:schemeClr val="tx1"/>
                        </a:solidFill>
                        <a:latin typeface="Inter" panose="020B0604020202020204" charset="0"/>
                        <a:ea typeface="Inter" panose="020B0604020202020204" charset="0"/>
                      </a:endParaRPr>
                    </a:p>
                    <a:p>
                      <a:pPr marL="0" lvl="0" indent="0">
                        <a:lnSpc>
                          <a:spcPct val="100000"/>
                        </a:lnSpc>
                        <a:buSzPct val="100000"/>
                        <a:buFont typeface="Arial" pitchFamily="34"/>
                        <a:buNone/>
                      </a:pPr>
                      <a:r>
                        <a:rPr lang="pt-BR" sz="1800" b="0" i="0" dirty="0">
                          <a:solidFill>
                            <a:schemeClr val="tx1"/>
                          </a:solidFill>
                          <a:latin typeface="Inter" panose="020B0604020202020204" charset="0"/>
                          <a:ea typeface="Inter" panose="020B0604020202020204" charset="0"/>
                        </a:rPr>
                        <a:t>Promover a resiliência.</a:t>
                      </a:r>
                    </a:p>
                  </a:txBody>
                  <a:tcPr anchor="ctr">
                    <a:lnL w="12700" cmpd="sng">
                      <a:noFill/>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lvl="0" indent="0">
                        <a:lnSpc>
                          <a:spcPts val="2160"/>
                        </a:lnSpc>
                        <a:spcAft>
                          <a:spcPts val="1200"/>
                        </a:spcAft>
                        <a:buNone/>
                      </a:pPr>
                      <a:r>
                        <a:rPr lang="pt-BR" sz="1800" b="0" dirty="0">
                          <a:solidFill>
                            <a:schemeClr val="tx1"/>
                          </a:solidFill>
                          <a:latin typeface="Inter" panose="020B0604020202020204" charset="0"/>
                          <a:ea typeface="Inter" panose="020B0604020202020204" charset="0"/>
                        </a:rPr>
                        <a:t>Atividade 8 - Workshop TIC</a:t>
                      </a:r>
                    </a:p>
                    <a:p>
                      <a:pPr marL="0" lvl="0" indent="0">
                        <a:lnSpc>
                          <a:spcPts val="2160"/>
                        </a:lnSpc>
                        <a:spcAft>
                          <a:spcPts val="1200"/>
                        </a:spcAft>
                        <a:buNone/>
                      </a:pPr>
                      <a:r>
                        <a:rPr lang="pt-BR" sz="1800" b="0" dirty="0">
                          <a:solidFill>
                            <a:schemeClr val="tx1"/>
                          </a:solidFill>
                          <a:latin typeface="Inter" panose="020B0604020202020204" charset="0"/>
                          <a:ea typeface="Inter" panose="020B0604020202020204" charset="0"/>
                        </a:rPr>
                        <a:t>Atividade 9 –  “Os meus valores”</a:t>
                      </a:r>
                    </a:p>
                    <a:p>
                      <a:pPr marL="0" lvl="0" indent="0">
                        <a:lnSpc>
                          <a:spcPts val="2160"/>
                        </a:lnSpc>
                        <a:spcAft>
                          <a:spcPts val="1200"/>
                        </a:spcAft>
                        <a:buNone/>
                      </a:pPr>
                      <a:r>
                        <a:rPr lang="pt-BR" sz="1800" b="0" dirty="0">
                          <a:solidFill>
                            <a:schemeClr val="tx1"/>
                          </a:solidFill>
                          <a:latin typeface="Inter" panose="020B0604020202020204" charset="0"/>
                          <a:ea typeface="Inter" panose="020B0604020202020204" charset="0"/>
                        </a:rPr>
                        <a:t>Atividade 10 – “Crenças limitantes”</a:t>
                      </a:r>
                    </a:p>
                    <a:p>
                      <a:pPr marL="0" lvl="0" indent="0">
                        <a:lnSpc>
                          <a:spcPts val="2160"/>
                        </a:lnSpc>
                        <a:spcAft>
                          <a:spcPts val="1200"/>
                        </a:spcAft>
                        <a:buNone/>
                      </a:pPr>
                      <a:r>
                        <a:rPr lang="pt-BR" sz="1800" b="0" dirty="0">
                          <a:solidFill>
                            <a:schemeClr val="tx1"/>
                          </a:solidFill>
                          <a:latin typeface="Inter" panose="020B0604020202020204" charset="0"/>
                          <a:ea typeface="Inter" panose="020B0604020202020204" charset="0"/>
                        </a:rPr>
                        <a:t>Atividade 11 – “Rótulos”</a:t>
                      </a:r>
                    </a:p>
                    <a:p>
                      <a:pPr marL="0" lvl="0" indent="0">
                        <a:lnSpc>
                          <a:spcPts val="2160"/>
                        </a:lnSpc>
                        <a:spcAft>
                          <a:spcPts val="1200"/>
                        </a:spcAft>
                        <a:buNone/>
                      </a:pPr>
                      <a:r>
                        <a:rPr lang="pt-BR" sz="1800" b="0" dirty="0">
                          <a:solidFill>
                            <a:schemeClr val="tx1"/>
                          </a:solidFill>
                          <a:latin typeface="Inter" panose="020B0604020202020204" charset="0"/>
                          <a:ea typeface="Inter" panose="020B0604020202020204" charset="0"/>
                        </a:rPr>
                        <a:t>Atividade 12 – “Forças de Caráter – VIA”</a:t>
                      </a:r>
                    </a:p>
                    <a:p>
                      <a:pPr marL="0" lvl="0" indent="0">
                        <a:lnSpc>
                          <a:spcPts val="2160"/>
                        </a:lnSpc>
                        <a:spcAft>
                          <a:spcPts val="1200"/>
                        </a:spcAft>
                        <a:buNone/>
                      </a:pPr>
                      <a:r>
                        <a:rPr lang="pt-BR" sz="1800" b="0" dirty="0">
                          <a:solidFill>
                            <a:schemeClr val="tx1"/>
                          </a:solidFill>
                          <a:latin typeface="Inter" panose="020B0604020202020204" charset="0"/>
                          <a:ea typeface="Inter" panose="020B0604020202020204" charset="0"/>
                        </a:rPr>
                        <a:t>Atividade 13 – “Janela de Johari”.</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lvl="0">
                        <a:lnSpc>
                          <a:spcPct val="100000"/>
                        </a:lnSpc>
                        <a:spcBef>
                          <a:spcPts val="0"/>
                        </a:spcBef>
                        <a:spcAft>
                          <a:spcPts val="1200"/>
                        </a:spcAft>
                      </a:pPr>
                      <a:r>
                        <a:rPr lang="pt-PT" sz="1800" b="0" dirty="0">
                          <a:solidFill>
                            <a:schemeClr val="tx1"/>
                          </a:solidFill>
                          <a:latin typeface="Inter" panose="020B0604020202020204" charset="0"/>
                          <a:ea typeface="Inter" panose="020B0604020202020204" charset="0"/>
                        </a:rPr>
                        <a:t>Computador;</a:t>
                      </a:r>
                    </a:p>
                    <a:p>
                      <a:pPr lvl="0">
                        <a:lnSpc>
                          <a:spcPct val="100000"/>
                        </a:lnSpc>
                        <a:spcBef>
                          <a:spcPts val="0"/>
                        </a:spcBef>
                        <a:spcAft>
                          <a:spcPts val="1200"/>
                        </a:spcAft>
                      </a:pPr>
                      <a:r>
                        <a:rPr lang="pt-PT" sz="1800" b="0" dirty="0">
                          <a:solidFill>
                            <a:schemeClr val="tx1"/>
                          </a:solidFill>
                          <a:latin typeface="Inter" panose="020B0604020202020204" charset="0"/>
                          <a:ea typeface="Inter" panose="020B0604020202020204" charset="0"/>
                        </a:rPr>
                        <a:t>Ficha de atividade “os meus valores”;</a:t>
                      </a:r>
                    </a:p>
                    <a:p>
                      <a:pPr lvl="0">
                        <a:lnSpc>
                          <a:spcPct val="100000"/>
                        </a:lnSpc>
                        <a:spcBef>
                          <a:spcPts val="0"/>
                        </a:spcBef>
                        <a:spcAft>
                          <a:spcPts val="1200"/>
                        </a:spcAft>
                      </a:pPr>
                      <a:r>
                        <a:rPr lang="pt-PT" sz="1800" b="0" dirty="0">
                          <a:solidFill>
                            <a:schemeClr val="tx1"/>
                          </a:solidFill>
                          <a:latin typeface="Inter" panose="020B0604020202020204" charset="0"/>
                          <a:ea typeface="Inter" panose="020B0604020202020204" charset="0"/>
                        </a:rPr>
                        <a:t>Ficha da atividade “crenças limitantes”;</a:t>
                      </a:r>
                    </a:p>
                    <a:p>
                      <a:pPr marL="0" marR="0" lvl="0" indent="0" algn="l" defTabSz="914400" rtl="0" eaLnBrk="1" fontAlgn="auto" latinLnBrk="0" hangingPunct="1">
                        <a:lnSpc>
                          <a:spcPct val="100000"/>
                        </a:lnSpc>
                        <a:spcBef>
                          <a:spcPts val="0"/>
                        </a:spcBef>
                        <a:spcAft>
                          <a:spcPts val="1200"/>
                        </a:spcAft>
                        <a:buClrTx/>
                        <a:buSzTx/>
                        <a:buFontTx/>
                        <a:buNone/>
                        <a:tabLst/>
                        <a:defRPr/>
                      </a:pPr>
                      <a:r>
                        <a:rPr lang="pt-PT" sz="1800" b="0" dirty="0">
                          <a:solidFill>
                            <a:schemeClr val="tx1"/>
                          </a:solidFill>
                          <a:latin typeface="Inter" panose="020B0604020202020204" charset="0"/>
                          <a:ea typeface="Inter" panose="020B0604020202020204" charset="0"/>
                        </a:rPr>
                        <a:t>Etiquetas autocolantes com rótulos escritos;</a:t>
                      </a:r>
                    </a:p>
                    <a:p>
                      <a:pPr marL="0" marR="0" lvl="0" indent="0" algn="l" defTabSz="914400" rtl="0" eaLnBrk="1" fontAlgn="auto" latinLnBrk="0" hangingPunct="1">
                        <a:lnSpc>
                          <a:spcPct val="100000"/>
                        </a:lnSpc>
                        <a:spcBef>
                          <a:spcPts val="0"/>
                        </a:spcBef>
                        <a:spcAft>
                          <a:spcPts val="1200"/>
                        </a:spcAft>
                        <a:buClrTx/>
                        <a:buSzTx/>
                        <a:buFontTx/>
                        <a:buNone/>
                        <a:tabLst/>
                        <a:defRPr/>
                      </a:pPr>
                      <a:r>
                        <a:rPr lang="pt-PT" sz="1800" b="0" dirty="0">
                          <a:solidFill>
                            <a:schemeClr val="tx1"/>
                          </a:solidFill>
                          <a:latin typeface="Inter" panose="020B0604020202020204" charset="0"/>
                          <a:ea typeface="Inter" panose="020B0604020202020204" charset="0"/>
                        </a:rPr>
                        <a:t>Dispositivo com acesso à internet;  Ficha de atividade “Janela de Johari”</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lnSpc>
                          <a:spcPct val="150000"/>
                        </a:lnSpc>
                      </a:pPr>
                      <a:r>
                        <a:rPr lang="pt-PT" sz="1800" b="0" dirty="0">
                          <a:solidFill>
                            <a:schemeClr val="tx1"/>
                          </a:solidFill>
                          <a:latin typeface="Inter" panose="020B0604020202020204" charset="0"/>
                          <a:ea typeface="Inter" panose="020B0604020202020204" charset="0"/>
                        </a:rPr>
                        <a:t>120</a:t>
                      </a:r>
                      <a:endParaRPr lang="en-GB" sz="1800" b="0" dirty="0">
                        <a:solidFill>
                          <a:schemeClr val="tx1"/>
                        </a:solidFill>
                        <a:latin typeface="Inter" panose="020B0604020202020204" charset="0"/>
                        <a:ea typeface="Inter" panose="020B0604020202020204" charset="0"/>
                      </a:endParaRPr>
                    </a:p>
                  </a:txBody>
                  <a:tcPr anchor="ctr">
                    <a:lnL w="38100" cap="flat" cmpd="sng" algn="ctr">
                      <a:solidFill>
                        <a:srgbClr val="97745A"/>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7120096"/>
                  </a:ext>
                </a:extLst>
              </a:tr>
            </a:tbl>
          </a:graphicData>
        </a:graphic>
      </p:graphicFrame>
      <p:sp>
        <p:nvSpPr>
          <p:cNvPr id="42" name="!!session_n_next">
            <a:extLst>
              <a:ext uri="{FF2B5EF4-FFF2-40B4-BE49-F238E27FC236}">
                <a16:creationId xmlns:a16="http://schemas.microsoft.com/office/drawing/2014/main" id="{182B9EE0-57A2-4C4A-FB7F-888397A9768A}"/>
              </a:ext>
            </a:extLst>
          </p:cNvPr>
          <p:cNvSpPr txBox="1"/>
          <p:nvPr/>
        </p:nvSpPr>
        <p:spPr>
          <a:xfrm>
            <a:off x="-11664000" y="1036800"/>
            <a:ext cx="13272556" cy="246221"/>
          </a:xfrm>
          <a:prstGeom prst="rect">
            <a:avLst/>
          </a:prstGeom>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SESSÃO 9 A </a:t>
            </a:r>
            <a:r>
              <a:rPr lang="en-US" sz="1600" b="1" dirty="0">
                <a:solidFill>
                  <a:srgbClr val="000000"/>
                </a:solidFill>
                <a:latin typeface="Inter" panose="020B0604020202020204" charset="0"/>
                <a:ea typeface="Inter" panose="020B0604020202020204" charset="0"/>
              </a:rPr>
              <a:t>14</a:t>
            </a:r>
            <a:endParaRPr kumimoji="0" lang="en-US" sz="1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endParaRPr>
          </a:p>
        </p:txBody>
      </p:sp>
      <p:sp>
        <p:nvSpPr>
          <p:cNvPr id="3" name="!!titulo_2">
            <a:extLst>
              <a:ext uri="{FF2B5EF4-FFF2-40B4-BE49-F238E27FC236}">
                <a16:creationId xmlns:a16="http://schemas.microsoft.com/office/drawing/2014/main" id="{E92DF08B-1315-A637-FD4D-3C882FA0B9B9}"/>
              </a:ext>
            </a:extLst>
          </p:cNvPr>
          <p:cNvSpPr txBox="1"/>
          <p:nvPr/>
        </p:nvSpPr>
        <p:spPr>
          <a:xfrm>
            <a:off x="3315600" y="4068000"/>
            <a:ext cx="14209061" cy="1477328"/>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SOU CAPAZ</a:t>
            </a:r>
          </a:p>
        </p:txBody>
      </p:sp>
      <p:sp>
        <p:nvSpPr>
          <p:cNvPr id="21" name="!!session_n_next">
            <a:extLst>
              <a:ext uri="{FF2B5EF4-FFF2-40B4-BE49-F238E27FC236}">
                <a16:creationId xmlns:a16="http://schemas.microsoft.com/office/drawing/2014/main" id="{0506A317-2F1B-6E5F-50A5-D90F5D163902}"/>
              </a:ext>
            </a:extLst>
          </p:cNvPr>
          <p:cNvSpPr txBox="1"/>
          <p:nvPr/>
        </p:nvSpPr>
        <p:spPr>
          <a:xfrm>
            <a:off x="19440000" y="1036800"/>
            <a:ext cx="13272556" cy="246221"/>
          </a:xfrm>
          <a:prstGeom prst="rect">
            <a:avLst/>
          </a:prstGeom>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SESSÃO 15 A 2</a:t>
            </a:r>
            <a:r>
              <a:rPr lang="en-US" sz="1600" b="1" dirty="0">
                <a:solidFill>
                  <a:srgbClr val="000000"/>
                </a:solidFill>
                <a:latin typeface="Inter" panose="020B0604020202020204" charset="0"/>
                <a:ea typeface="Inter" panose="020B0604020202020204" charset="0"/>
              </a:rPr>
              <a:t>4</a:t>
            </a:r>
            <a:endParaRPr kumimoji="0" lang="en-US" sz="1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endParaRPr>
          </a:p>
        </p:txBody>
      </p:sp>
      <p:sp>
        <p:nvSpPr>
          <p:cNvPr id="55" name="mask_right">
            <a:extLst>
              <a:ext uri="{FF2B5EF4-FFF2-40B4-BE49-F238E27FC236}">
                <a16:creationId xmlns:a16="http://schemas.microsoft.com/office/drawing/2014/main" id="{4CBA2AEE-E0CE-6EA1-3252-58E2BC8307CC}"/>
              </a:ext>
            </a:extLst>
          </p:cNvPr>
          <p:cNvSpPr/>
          <p:nvPr/>
        </p:nvSpPr>
        <p:spPr>
          <a:xfrm>
            <a:off x="17044989" y="-23102"/>
            <a:ext cx="1243012" cy="10287000"/>
          </a:xfrm>
          <a:prstGeom prst="rect">
            <a:avLst/>
          </a:prstGeom>
          <a:solidFill>
            <a:srgbClr val="DDD1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 name="header_splitter_top">
            <a:extLst>
              <a:ext uri="{FF2B5EF4-FFF2-40B4-BE49-F238E27FC236}">
                <a16:creationId xmlns:a16="http://schemas.microsoft.com/office/drawing/2014/main" id="{E1BD7D60-9216-14DC-D101-61B8A950EC87}"/>
              </a:ext>
            </a:extLst>
          </p:cNvPr>
          <p:cNvCxnSpPr>
            <a:cxnSpLocks/>
          </p:cNvCxnSpPr>
          <p:nvPr/>
        </p:nvCxnSpPr>
        <p:spPr>
          <a:xfrm>
            <a:off x="3474000" y="952500"/>
            <a:ext cx="14051157" cy="0"/>
          </a:xfrm>
          <a:prstGeom prst="line">
            <a:avLst/>
          </a:prstGeom>
          <a:ln w="38100">
            <a:solidFill>
              <a:srgbClr val="97745A"/>
            </a:solidFill>
          </a:ln>
        </p:spPr>
        <p:style>
          <a:lnRef idx="1">
            <a:schemeClr val="accent1"/>
          </a:lnRef>
          <a:fillRef idx="0">
            <a:schemeClr val="accent1"/>
          </a:fillRef>
          <a:effectRef idx="0">
            <a:schemeClr val="accent1"/>
          </a:effectRef>
          <a:fontRef idx="minor">
            <a:schemeClr val="tx1"/>
          </a:fontRef>
        </p:style>
      </p:cxnSp>
      <p:sp>
        <p:nvSpPr>
          <p:cNvPr id="56" name="mask_left">
            <a:extLst>
              <a:ext uri="{FF2B5EF4-FFF2-40B4-BE49-F238E27FC236}">
                <a16:creationId xmlns:a16="http://schemas.microsoft.com/office/drawing/2014/main" id="{54D989FB-728A-0F6C-FD20-5C910EF5F794}"/>
              </a:ext>
            </a:extLst>
          </p:cNvPr>
          <p:cNvSpPr/>
          <p:nvPr/>
        </p:nvSpPr>
        <p:spPr>
          <a:xfrm>
            <a:off x="0" y="0"/>
            <a:ext cx="3764165" cy="10287000"/>
          </a:xfrm>
          <a:prstGeom prst="rect">
            <a:avLst/>
          </a:prstGeom>
          <a:solidFill>
            <a:srgbClr val="DDD1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 name="header_splitter_bottom">
            <a:extLst>
              <a:ext uri="{FF2B5EF4-FFF2-40B4-BE49-F238E27FC236}">
                <a16:creationId xmlns:a16="http://schemas.microsoft.com/office/drawing/2014/main" id="{A0FD6016-F7CD-844F-EFF9-A31A6D5D8886}"/>
              </a:ext>
            </a:extLst>
          </p:cNvPr>
          <p:cNvCxnSpPr>
            <a:cxnSpLocks/>
          </p:cNvCxnSpPr>
          <p:nvPr/>
        </p:nvCxnSpPr>
        <p:spPr>
          <a:xfrm>
            <a:off x="2695291" y="1306800"/>
            <a:ext cx="14829866" cy="0"/>
          </a:xfrm>
          <a:prstGeom prst="line">
            <a:avLst/>
          </a:prstGeom>
          <a:ln w="38100">
            <a:solidFill>
              <a:srgbClr val="97745A"/>
            </a:solidFill>
          </a:ln>
        </p:spPr>
        <p:style>
          <a:lnRef idx="1">
            <a:schemeClr val="accent1"/>
          </a:lnRef>
          <a:fillRef idx="0">
            <a:schemeClr val="accent1"/>
          </a:fillRef>
          <a:effectRef idx="0">
            <a:schemeClr val="accent1"/>
          </a:effectRef>
          <a:fontRef idx="minor">
            <a:schemeClr val="tx1"/>
          </a:fontRef>
        </p:style>
      </p:cxnSp>
      <p:sp>
        <p:nvSpPr>
          <p:cNvPr id="11" name="Freeform 11"/>
          <p:cNvSpPr/>
          <p:nvPr/>
        </p:nvSpPr>
        <p:spPr>
          <a:xfrm>
            <a:off x="618803" y="8863050"/>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12" name="Group 12"/>
          <p:cNvGrpSpPr/>
          <p:nvPr/>
        </p:nvGrpSpPr>
        <p:grpSpPr>
          <a:xfrm>
            <a:off x="1243012" y="-1794853"/>
            <a:ext cx="3086100" cy="308610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TextBox 14"/>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15" name="Group 15"/>
          <p:cNvGrpSpPr/>
          <p:nvPr/>
        </p:nvGrpSpPr>
        <p:grpSpPr>
          <a:xfrm>
            <a:off x="-1343025" y="6690703"/>
            <a:ext cx="3086100" cy="30861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DDD1C2"/>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TextBox 17"/>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28" name="individual">
            <a:extLst>
              <a:ext uri="{FF2B5EF4-FFF2-40B4-BE49-F238E27FC236}">
                <a16:creationId xmlns:a16="http://schemas.microsoft.com/office/drawing/2014/main" id="{A9C227B7-845C-4E03-AD90-3FDB2862C6FE}"/>
              </a:ext>
            </a:extLst>
          </p:cNvPr>
          <p:cNvSpPr txBox="1"/>
          <p:nvPr/>
        </p:nvSpPr>
        <p:spPr>
          <a:xfrm>
            <a:off x="17188991" y="5237162"/>
            <a:ext cx="357918" cy="4894259"/>
          </a:xfrm>
          <a:prstGeom prst="rect">
            <a:avLst/>
          </a:prstGeom>
        </p:spPr>
        <p:txBody>
          <a:bodyPr vert="wordArtVert"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INDIVIDUAL</a:t>
            </a:r>
          </a:p>
        </p:txBody>
      </p:sp>
      <p:sp>
        <p:nvSpPr>
          <p:cNvPr id="27" name="grupo">
            <a:extLst>
              <a:ext uri="{FF2B5EF4-FFF2-40B4-BE49-F238E27FC236}">
                <a16:creationId xmlns:a16="http://schemas.microsoft.com/office/drawing/2014/main" id="{B0AD9811-3908-EA7D-222F-3297932F0019}"/>
              </a:ext>
            </a:extLst>
          </p:cNvPr>
          <p:cNvSpPr txBox="1"/>
          <p:nvPr/>
        </p:nvSpPr>
        <p:spPr>
          <a:xfrm>
            <a:off x="17153244" y="1333500"/>
            <a:ext cx="429413" cy="3882531"/>
          </a:xfrm>
          <a:prstGeom prst="rect">
            <a:avLst/>
          </a:prstGeom>
        </p:spPr>
        <p:txBody>
          <a:bodyPr vert="wordArtVert"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GRUPO</a:t>
            </a:r>
          </a:p>
        </p:txBody>
      </p:sp>
      <p:sp>
        <p:nvSpPr>
          <p:cNvPr id="26" name="duracao">
            <a:extLst>
              <a:ext uri="{FF2B5EF4-FFF2-40B4-BE49-F238E27FC236}">
                <a16:creationId xmlns:a16="http://schemas.microsoft.com/office/drawing/2014/main" id="{9F347AF6-B78B-D8A6-9B0B-304E0F182F86}"/>
              </a:ext>
            </a:extLst>
          </p:cNvPr>
          <p:cNvSpPr txBox="1"/>
          <p:nvPr/>
        </p:nvSpPr>
        <p:spPr>
          <a:xfrm>
            <a:off x="15216132" y="579121"/>
            <a:ext cx="1972860" cy="307777"/>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DURAÇÃO</a:t>
            </a:r>
          </a:p>
        </p:txBody>
      </p:sp>
      <p:sp>
        <p:nvSpPr>
          <p:cNvPr id="25" name="material">
            <a:extLst>
              <a:ext uri="{FF2B5EF4-FFF2-40B4-BE49-F238E27FC236}">
                <a16:creationId xmlns:a16="http://schemas.microsoft.com/office/drawing/2014/main" id="{A542FA0A-2768-E460-60D7-D5F2AE955173}"/>
              </a:ext>
            </a:extLst>
          </p:cNvPr>
          <p:cNvSpPr txBox="1"/>
          <p:nvPr/>
        </p:nvSpPr>
        <p:spPr>
          <a:xfrm>
            <a:off x="11614786" y="574477"/>
            <a:ext cx="3435874" cy="307777"/>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MATERIAL</a:t>
            </a:r>
          </a:p>
        </p:txBody>
      </p:sp>
      <p:sp>
        <p:nvSpPr>
          <p:cNvPr id="24" name="atividade">
            <a:extLst>
              <a:ext uri="{FF2B5EF4-FFF2-40B4-BE49-F238E27FC236}">
                <a16:creationId xmlns:a16="http://schemas.microsoft.com/office/drawing/2014/main" id="{BBBC928B-EDE1-7878-9F0B-FEE7D3185CDA}"/>
              </a:ext>
            </a:extLst>
          </p:cNvPr>
          <p:cNvSpPr txBox="1"/>
          <p:nvPr/>
        </p:nvSpPr>
        <p:spPr>
          <a:xfrm>
            <a:off x="8178912" y="266700"/>
            <a:ext cx="3435874" cy="615553"/>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ATIVIDADES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ESTRATÉGIAS</a:t>
            </a:r>
          </a:p>
        </p:txBody>
      </p:sp>
      <p:sp>
        <p:nvSpPr>
          <p:cNvPr id="23" name="objectivo">
            <a:extLst>
              <a:ext uri="{FF2B5EF4-FFF2-40B4-BE49-F238E27FC236}">
                <a16:creationId xmlns:a16="http://schemas.microsoft.com/office/drawing/2014/main" id="{C090B29E-1630-032E-4FA4-E39EA9BABE95}"/>
              </a:ext>
            </a:extLst>
          </p:cNvPr>
          <p:cNvSpPr txBox="1"/>
          <p:nvPr/>
        </p:nvSpPr>
        <p:spPr>
          <a:xfrm>
            <a:off x="5007177" y="523506"/>
            <a:ext cx="3171735" cy="307777"/>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OBJETIVOS</a:t>
            </a:r>
          </a:p>
        </p:txBody>
      </p:sp>
      <p:cxnSp>
        <p:nvCxnSpPr>
          <p:cNvPr id="33" name="splitter">
            <a:extLst>
              <a:ext uri="{FF2B5EF4-FFF2-40B4-BE49-F238E27FC236}">
                <a16:creationId xmlns:a16="http://schemas.microsoft.com/office/drawing/2014/main" id="{20F4722E-B3EE-B81D-9527-B2868EACF5E7}"/>
              </a:ext>
            </a:extLst>
          </p:cNvPr>
          <p:cNvCxnSpPr>
            <a:cxnSpLocks/>
          </p:cNvCxnSpPr>
          <p:nvPr/>
        </p:nvCxnSpPr>
        <p:spPr>
          <a:xfrm>
            <a:off x="3474843" y="5524500"/>
            <a:ext cx="14051157" cy="0"/>
          </a:xfrm>
          <a:prstGeom prst="line">
            <a:avLst/>
          </a:prstGeom>
          <a:ln w="57150">
            <a:solidFill>
              <a:srgbClr val="97745A"/>
            </a:solidFill>
          </a:ln>
        </p:spPr>
        <p:style>
          <a:lnRef idx="1">
            <a:schemeClr val="accent1"/>
          </a:lnRef>
          <a:fillRef idx="0">
            <a:schemeClr val="accent1"/>
          </a:fillRef>
          <a:effectRef idx="0">
            <a:schemeClr val="accent1"/>
          </a:effectRef>
          <a:fontRef idx="minor">
            <a:schemeClr val="tx1"/>
          </a:fontRef>
        </p:style>
      </p:cxnSp>
      <p:sp>
        <p:nvSpPr>
          <p:cNvPr id="41" name="plano_sessao">
            <a:extLst>
              <a:ext uri="{FF2B5EF4-FFF2-40B4-BE49-F238E27FC236}">
                <a16:creationId xmlns:a16="http://schemas.microsoft.com/office/drawing/2014/main" id="{52907BCA-4AB1-E337-EE05-FBAA32594560}"/>
              </a:ext>
            </a:extLst>
          </p:cNvPr>
          <p:cNvSpPr txBox="1"/>
          <p:nvPr/>
        </p:nvSpPr>
        <p:spPr>
          <a:xfrm>
            <a:off x="-1295925" y="4178975"/>
            <a:ext cx="5200181" cy="2031325"/>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Plano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000000"/>
                </a:solidFill>
                <a:effectLst/>
                <a:uLnTx/>
                <a:uFillTx/>
                <a:latin typeface="Inter" panose="020B0604020202020204" charset="0"/>
                <a:ea typeface="Inter" panose="020B0604020202020204" charset="0"/>
                <a:cs typeface="+mn-cs"/>
              </a:rPr>
              <a:t>Sessão</a:t>
            </a:r>
            <a:r>
              <a:rPr kumimoji="0" lang="en-US" sz="4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 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000000"/>
                </a:solidFill>
                <a:effectLst/>
                <a:uLnTx/>
                <a:uFillTx/>
                <a:latin typeface="Inter" panose="020B0604020202020204" charset="0"/>
                <a:ea typeface="Inter" panose="020B0604020202020204" charset="0"/>
                <a:cs typeface="+mn-cs"/>
              </a:rPr>
              <a:t>Sessão</a:t>
            </a:r>
            <a:endParaRPr kumimoji="0" lang="en-US" sz="4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endParaRPr>
          </a:p>
        </p:txBody>
      </p:sp>
      <p:sp>
        <p:nvSpPr>
          <p:cNvPr id="7" name="!!clip_box">
            <a:extLst>
              <a:ext uri="{FF2B5EF4-FFF2-40B4-BE49-F238E27FC236}">
                <a16:creationId xmlns:a16="http://schemas.microsoft.com/office/drawing/2014/main" id="{139DF7DF-3B1F-3B0C-5C01-75768A02E7ED}"/>
              </a:ext>
            </a:extLst>
          </p:cNvPr>
          <p:cNvSpPr/>
          <p:nvPr/>
        </p:nvSpPr>
        <p:spPr>
          <a:xfrm rot="17279142">
            <a:off x="-2560921" y="2030813"/>
            <a:ext cx="6394063" cy="6393212"/>
          </a:xfrm>
          <a:prstGeom prst="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4" name="rumo_futuro" descr="A group of men walking on a road&#10;&#10;Description automatically generated">
            <a:extLst>
              <a:ext uri="{FF2B5EF4-FFF2-40B4-BE49-F238E27FC236}">
                <a16:creationId xmlns:a16="http://schemas.microsoft.com/office/drawing/2014/main" id="{70F3CF57-9059-92AF-B763-74A8AFAFFAAA}"/>
              </a:ext>
            </a:extLst>
          </p:cNvPr>
          <p:cNvPicPr preferRelativeResize="0">
            <a:picLocks/>
          </p:cNvPicPr>
          <p:nvPr/>
        </p:nvPicPr>
        <p:blipFill rotWithShape="1">
          <a:blip r:embed="rId5" cstate="print">
            <a:extLst>
              <a:ext uri="{28A0092B-C50C-407E-A947-70E740481C1C}">
                <a14:useLocalDpi xmlns:a14="http://schemas.microsoft.com/office/drawing/2010/main" val="0"/>
              </a:ext>
            </a:extLst>
          </a:blip>
          <a:srcRect l="20503" t="2918" r="37371" b="1521"/>
          <a:stretch/>
        </p:blipFill>
        <p:spPr>
          <a:xfrm rot="3972928">
            <a:off x="660469" y="5727686"/>
            <a:ext cx="1613896" cy="3661191"/>
          </a:xfrm>
          <a:custGeom>
            <a:avLst/>
            <a:gdLst>
              <a:gd name="connsiteX0" fmla="*/ 1158466 w 1645690"/>
              <a:gd name="connsiteY0" fmla="*/ 0 h 3733317"/>
              <a:gd name="connsiteX1" fmla="*/ 900744 w 1645690"/>
              <a:gd name="connsiteY1" fmla="*/ 3733317 h 3733317"/>
              <a:gd name="connsiteX2" fmla="*/ 0 w 1645690"/>
              <a:gd name="connsiteY2" fmla="*/ 2989405 h 3733317"/>
              <a:gd name="connsiteX3" fmla="*/ 105938 w 1645690"/>
              <a:gd name="connsiteY3" fmla="*/ 2852667 h 3733317"/>
              <a:gd name="connsiteX4" fmla="*/ 163375 w 1645690"/>
              <a:gd name="connsiteY4" fmla="*/ 628965 h 37333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690" h="3733317">
                <a:moveTo>
                  <a:pt x="1158466" y="0"/>
                </a:moveTo>
                <a:cubicBezTo>
                  <a:pt x="1893006" y="1162123"/>
                  <a:pt x="1788960" y="2669319"/>
                  <a:pt x="900744" y="3733317"/>
                </a:cubicBezTo>
                <a:lnTo>
                  <a:pt x="0" y="2989405"/>
                </a:lnTo>
                <a:lnTo>
                  <a:pt x="105938" y="2852667"/>
                </a:lnTo>
                <a:cubicBezTo>
                  <a:pt x="557479" y="2206877"/>
                  <a:pt x="607479" y="1331586"/>
                  <a:pt x="163375" y="628965"/>
                </a:cubicBezTo>
                <a:close/>
              </a:path>
            </a:pathLst>
          </a:custGeom>
          <a:ln w="9525" cap="sq" cmpd="sng">
            <a:solidFill>
              <a:srgbClr val="996633"/>
            </a:solidFill>
            <a:prstDash val="solid"/>
            <a:extLst>
              <a:ext uri="{C807C97D-BFC1-408E-A445-0C87EB9F89A2}">
                <ask:lineSketchStyleProps xmlns:ask="http://schemas.microsoft.com/office/drawing/2018/sketchyshapes" sd="1219033472">
                  <a:custGeom>
                    <a:avLst/>
                    <a:gdLst>
                      <a:gd name="connsiteX0" fmla="*/ 1597823 w 2269831"/>
                      <a:gd name="connsiteY0" fmla="*/ 0 h 5149207"/>
                      <a:gd name="connsiteX1" fmla="*/ 1242358 w 2269831"/>
                      <a:gd name="connsiteY1" fmla="*/ 5149207 h 5149207"/>
                      <a:gd name="connsiteX2" fmla="*/ 840662 w 2269831"/>
                      <a:gd name="connsiteY2" fmla="*/ 4817452 h 5149207"/>
                      <a:gd name="connsiteX3" fmla="*/ 438966 w 2269831"/>
                      <a:gd name="connsiteY3" fmla="*/ 4485697 h 5149207"/>
                      <a:gd name="connsiteX4" fmla="*/ 0 w 2269831"/>
                      <a:gd name="connsiteY4" fmla="*/ 4123160 h 5149207"/>
                      <a:gd name="connsiteX5" fmla="*/ 146115 w 2269831"/>
                      <a:gd name="connsiteY5" fmla="*/ 3934563 h 5149207"/>
                      <a:gd name="connsiteX6" fmla="*/ 225336 w 2269831"/>
                      <a:gd name="connsiteY6" fmla="*/ 867504 h 5149207"/>
                      <a:gd name="connsiteX7" fmla="*/ 641657 w 2269831"/>
                      <a:gd name="connsiteY7" fmla="*/ 604361 h 5149207"/>
                      <a:gd name="connsiteX8" fmla="*/ 1071703 w 2269831"/>
                      <a:gd name="connsiteY8" fmla="*/ 332543 h 5149207"/>
                      <a:gd name="connsiteX9" fmla="*/ 1597823 w 2269831"/>
                      <a:gd name="connsiteY9" fmla="*/ 0 h 5149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69831" h="5149207" fill="none" extrusionOk="0">
                        <a:moveTo>
                          <a:pt x="1597823" y="0"/>
                        </a:moveTo>
                        <a:cubicBezTo>
                          <a:pt x="2646685" y="1504854"/>
                          <a:pt x="2620103" y="4155908"/>
                          <a:pt x="1242358" y="5149207"/>
                        </a:cubicBezTo>
                        <a:cubicBezTo>
                          <a:pt x="1076550" y="5068383"/>
                          <a:pt x="979025" y="4884912"/>
                          <a:pt x="840662" y="4817452"/>
                        </a:cubicBezTo>
                        <a:cubicBezTo>
                          <a:pt x="702299" y="4749992"/>
                          <a:pt x="589979" y="4607390"/>
                          <a:pt x="438966" y="4485697"/>
                        </a:cubicBezTo>
                        <a:cubicBezTo>
                          <a:pt x="287953" y="4364004"/>
                          <a:pt x="124789" y="4182560"/>
                          <a:pt x="0" y="4123160"/>
                        </a:cubicBezTo>
                        <a:cubicBezTo>
                          <a:pt x="44685" y="4055732"/>
                          <a:pt x="101251" y="4036088"/>
                          <a:pt x="146115" y="3934563"/>
                        </a:cubicBezTo>
                        <a:cubicBezTo>
                          <a:pt x="751975" y="3107594"/>
                          <a:pt x="818623" y="1778699"/>
                          <a:pt x="225336" y="867504"/>
                        </a:cubicBezTo>
                        <a:cubicBezTo>
                          <a:pt x="405953" y="699342"/>
                          <a:pt x="478152" y="769345"/>
                          <a:pt x="641657" y="604361"/>
                        </a:cubicBezTo>
                        <a:cubicBezTo>
                          <a:pt x="805162" y="439377"/>
                          <a:pt x="973115" y="454970"/>
                          <a:pt x="1071703" y="332543"/>
                        </a:cubicBezTo>
                        <a:cubicBezTo>
                          <a:pt x="1170291" y="210116"/>
                          <a:pt x="1451067" y="121083"/>
                          <a:pt x="1597823" y="0"/>
                        </a:cubicBezTo>
                        <a:close/>
                      </a:path>
                      <a:path w="2269831" h="5149207" stroke="0" extrusionOk="0">
                        <a:moveTo>
                          <a:pt x="1597823" y="0"/>
                        </a:moveTo>
                        <a:cubicBezTo>
                          <a:pt x="2328153" y="1428436"/>
                          <a:pt x="2046869" y="3839525"/>
                          <a:pt x="1242358" y="5149207"/>
                        </a:cubicBezTo>
                        <a:cubicBezTo>
                          <a:pt x="998806" y="5017230"/>
                          <a:pt x="963613" y="4836269"/>
                          <a:pt x="803392" y="4786670"/>
                        </a:cubicBezTo>
                        <a:cubicBezTo>
                          <a:pt x="643171" y="4737071"/>
                          <a:pt x="583726" y="4531889"/>
                          <a:pt x="401696" y="4454915"/>
                        </a:cubicBezTo>
                        <a:cubicBezTo>
                          <a:pt x="219666" y="4377941"/>
                          <a:pt x="190101" y="4205103"/>
                          <a:pt x="0" y="4123160"/>
                        </a:cubicBezTo>
                        <a:cubicBezTo>
                          <a:pt x="49909" y="4030746"/>
                          <a:pt x="106392" y="3987229"/>
                          <a:pt x="146115" y="3934563"/>
                        </a:cubicBezTo>
                        <a:cubicBezTo>
                          <a:pt x="654347" y="3026309"/>
                          <a:pt x="614469" y="2046931"/>
                          <a:pt x="225336" y="867504"/>
                        </a:cubicBezTo>
                        <a:cubicBezTo>
                          <a:pt x="321223" y="758340"/>
                          <a:pt x="497617" y="696651"/>
                          <a:pt x="655382" y="595686"/>
                        </a:cubicBezTo>
                        <a:cubicBezTo>
                          <a:pt x="813147" y="494721"/>
                          <a:pt x="926335" y="443827"/>
                          <a:pt x="1112878" y="306518"/>
                        </a:cubicBezTo>
                        <a:cubicBezTo>
                          <a:pt x="1299421" y="169209"/>
                          <a:pt x="1492990" y="83147"/>
                          <a:pt x="1597823" y="0"/>
                        </a:cubicBezTo>
                        <a:close/>
                      </a:path>
                    </a:pathLst>
                  </a:custGeom>
                  <ask:type>
                    <ask:lineSketchNone/>
                  </ask:type>
                </ask:lineSketchStyleProps>
              </a:ext>
            </a:extLst>
          </a:ln>
        </p:spPr>
      </p:pic>
      <p:pic>
        <p:nvPicPr>
          <p:cNvPr id="6" name="sou_capaz" descr="Two men sitting on a bench&#10;&#10;Description automatically generated">
            <a:extLst>
              <a:ext uri="{FF2B5EF4-FFF2-40B4-BE49-F238E27FC236}">
                <a16:creationId xmlns:a16="http://schemas.microsoft.com/office/drawing/2014/main" id="{894B8F56-C5A5-8853-093D-51D9092285D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658" t="1041" r="32823" b="-287"/>
          <a:stretch/>
        </p:blipFill>
        <p:spPr>
          <a:xfrm rot="21441759">
            <a:off x="2771094" y="2899050"/>
            <a:ext cx="1911084" cy="4568400"/>
          </a:xfrm>
          <a:custGeom>
            <a:avLst/>
            <a:gdLst>
              <a:gd name="connsiteX0" fmla="*/ 966012 w 1565439"/>
              <a:gd name="connsiteY0" fmla="*/ 0 h 3742147"/>
              <a:gd name="connsiteX1" fmla="*/ 945602 w 1565439"/>
              <a:gd name="connsiteY1" fmla="*/ 3742147 h 3742147"/>
              <a:gd name="connsiteX2" fmla="*/ 0 w 1565439"/>
              <a:gd name="connsiteY2" fmla="*/ 3040977 h 3742147"/>
              <a:gd name="connsiteX3" fmla="*/ 107963 w 1565439"/>
              <a:gd name="connsiteY3" fmla="*/ 819155 h 3742147"/>
              <a:gd name="connsiteX4" fmla="*/ 12479 w 1565439"/>
              <a:gd name="connsiteY4" fmla="*/ 674922 h 3742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5439" h="3742147">
                <a:moveTo>
                  <a:pt x="966012" y="0"/>
                </a:moveTo>
                <a:cubicBezTo>
                  <a:pt x="1772707" y="1127059"/>
                  <a:pt x="1764467" y="2637821"/>
                  <a:pt x="945602" y="3742147"/>
                </a:cubicBezTo>
                <a:lnTo>
                  <a:pt x="0" y="3040977"/>
                </a:lnTo>
                <a:cubicBezTo>
                  <a:pt x="495087" y="2373299"/>
                  <a:pt x="510267" y="1496713"/>
                  <a:pt x="107963" y="819155"/>
                </a:cubicBezTo>
                <a:lnTo>
                  <a:pt x="12479" y="674922"/>
                </a:lnTo>
                <a:close/>
              </a:path>
            </a:pathLst>
          </a:custGeom>
          <a:ln w="9525" cap="sq" cmpd="sng">
            <a:solidFill>
              <a:srgbClr val="996633"/>
            </a:solidFill>
            <a:prstDash val="solid"/>
            <a:extLst>
              <a:ext uri="{C807C97D-BFC1-408E-A445-0C87EB9F89A2}">
                <ask:lineSketchStyleProps xmlns:ask="http://schemas.microsoft.com/office/drawing/2018/sketchyshapes" sd="1670402538">
                  <a:custGeom>
                    <a:avLst/>
                    <a:gdLst>
                      <a:gd name="connsiteX0" fmla="*/ 1332379 w 2159144"/>
                      <a:gd name="connsiteY0" fmla="*/ 0 h 5161385"/>
                      <a:gd name="connsiteX1" fmla="*/ 1304228 w 2159144"/>
                      <a:gd name="connsiteY1" fmla="*/ 5161385 h 5161385"/>
                      <a:gd name="connsiteX2" fmla="*/ 882528 w 2159144"/>
                      <a:gd name="connsiteY2" fmla="*/ 4848691 h 5161385"/>
                      <a:gd name="connsiteX3" fmla="*/ 434743 w 2159144"/>
                      <a:gd name="connsiteY3" fmla="*/ 4516655 h 5161385"/>
                      <a:gd name="connsiteX4" fmla="*/ 0 w 2159144"/>
                      <a:gd name="connsiteY4" fmla="*/ 4194290 h 5161385"/>
                      <a:gd name="connsiteX5" fmla="*/ 148908 w 2159144"/>
                      <a:gd name="connsiteY5" fmla="*/ 1129825 h 5161385"/>
                      <a:gd name="connsiteX6" fmla="*/ 17211 w 2159144"/>
                      <a:gd name="connsiteY6" fmla="*/ 930891 h 5161385"/>
                      <a:gd name="connsiteX7" fmla="*/ 455600 w 2159144"/>
                      <a:gd name="connsiteY7" fmla="*/ 620594 h 5161385"/>
                      <a:gd name="connsiteX8" fmla="*/ 907141 w 2159144"/>
                      <a:gd name="connsiteY8" fmla="*/ 300988 h 5161385"/>
                      <a:gd name="connsiteX9" fmla="*/ 1332379 w 2159144"/>
                      <a:gd name="connsiteY9" fmla="*/ 0 h 5161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9144" h="5161385" fill="none" extrusionOk="0">
                        <a:moveTo>
                          <a:pt x="1332379" y="0"/>
                        </a:moveTo>
                        <a:cubicBezTo>
                          <a:pt x="2276772" y="2089535"/>
                          <a:pt x="2310500" y="3596152"/>
                          <a:pt x="1304228" y="5161385"/>
                        </a:cubicBezTo>
                        <a:cubicBezTo>
                          <a:pt x="1182044" y="5102468"/>
                          <a:pt x="1095351" y="4948426"/>
                          <a:pt x="882528" y="4848691"/>
                        </a:cubicBezTo>
                        <a:cubicBezTo>
                          <a:pt x="669705" y="4748956"/>
                          <a:pt x="579417" y="4593834"/>
                          <a:pt x="434743" y="4516655"/>
                        </a:cubicBezTo>
                        <a:cubicBezTo>
                          <a:pt x="290069" y="4439476"/>
                          <a:pt x="232201" y="4332163"/>
                          <a:pt x="0" y="4194290"/>
                        </a:cubicBezTo>
                        <a:cubicBezTo>
                          <a:pt x="517359" y="3299553"/>
                          <a:pt x="815778" y="2220767"/>
                          <a:pt x="148908" y="1129825"/>
                        </a:cubicBezTo>
                        <a:cubicBezTo>
                          <a:pt x="74022" y="1058393"/>
                          <a:pt x="83019" y="998188"/>
                          <a:pt x="17211" y="930891"/>
                        </a:cubicBezTo>
                        <a:cubicBezTo>
                          <a:pt x="193853" y="789455"/>
                          <a:pt x="352171" y="702406"/>
                          <a:pt x="455600" y="620594"/>
                        </a:cubicBezTo>
                        <a:cubicBezTo>
                          <a:pt x="559029" y="538782"/>
                          <a:pt x="786989" y="424277"/>
                          <a:pt x="907141" y="300988"/>
                        </a:cubicBezTo>
                        <a:cubicBezTo>
                          <a:pt x="1027293" y="177699"/>
                          <a:pt x="1212949" y="100976"/>
                          <a:pt x="1332379" y="0"/>
                        </a:cubicBezTo>
                        <a:close/>
                      </a:path>
                      <a:path w="2159144" h="5161385" stroke="0" extrusionOk="0">
                        <a:moveTo>
                          <a:pt x="1332379" y="0"/>
                        </a:moveTo>
                        <a:cubicBezTo>
                          <a:pt x="2273821" y="1560847"/>
                          <a:pt x="2718264" y="3704114"/>
                          <a:pt x="1304228" y="5161385"/>
                        </a:cubicBezTo>
                        <a:cubicBezTo>
                          <a:pt x="1159708" y="5110807"/>
                          <a:pt x="1068975" y="4961709"/>
                          <a:pt x="882528" y="4848691"/>
                        </a:cubicBezTo>
                        <a:cubicBezTo>
                          <a:pt x="696081" y="4735673"/>
                          <a:pt x="694064" y="4650866"/>
                          <a:pt x="486912" y="4555339"/>
                        </a:cubicBezTo>
                        <a:cubicBezTo>
                          <a:pt x="279760" y="4459812"/>
                          <a:pt x="237657" y="4362961"/>
                          <a:pt x="0" y="4194290"/>
                        </a:cubicBezTo>
                        <a:cubicBezTo>
                          <a:pt x="550575" y="3339062"/>
                          <a:pt x="819684" y="2140958"/>
                          <a:pt x="148908" y="1129825"/>
                        </a:cubicBezTo>
                        <a:cubicBezTo>
                          <a:pt x="97114" y="1074727"/>
                          <a:pt x="72575" y="990366"/>
                          <a:pt x="17211" y="930891"/>
                        </a:cubicBezTo>
                        <a:cubicBezTo>
                          <a:pt x="146727" y="780492"/>
                          <a:pt x="315143" y="731647"/>
                          <a:pt x="442449" y="629903"/>
                        </a:cubicBezTo>
                        <a:cubicBezTo>
                          <a:pt x="569755" y="528159"/>
                          <a:pt x="776368" y="436782"/>
                          <a:pt x="867686" y="328915"/>
                        </a:cubicBezTo>
                        <a:cubicBezTo>
                          <a:pt x="959004" y="221048"/>
                          <a:pt x="1243325" y="146246"/>
                          <a:pt x="1332379" y="0"/>
                        </a:cubicBezTo>
                        <a:close/>
                      </a:path>
                    </a:pathLst>
                  </a:custGeom>
                  <ask:type>
                    <ask:lineSketchNone/>
                  </ask:type>
                </ask:lineSketchStyleProps>
              </a:ext>
            </a:extLst>
          </a:ln>
        </p:spPr>
      </p:pic>
      <p:pic>
        <p:nvPicPr>
          <p:cNvPr id="8" name="proposito" descr="A group of men smiling&#10;&#10;Description automatically generated">
            <a:extLst>
              <a:ext uri="{FF2B5EF4-FFF2-40B4-BE49-F238E27FC236}">
                <a16:creationId xmlns:a16="http://schemas.microsoft.com/office/drawing/2014/main" id="{6A69E602-E7D3-F1A5-295A-CA228981C6B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6847" t="3334" r="32873" b="213"/>
          <a:stretch/>
        </p:blipFill>
        <p:spPr>
          <a:xfrm rot="17111021">
            <a:off x="537955" y="1154488"/>
            <a:ext cx="1540062" cy="3687865"/>
          </a:xfrm>
          <a:custGeom>
            <a:avLst/>
            <a:gdLst>
              <a:gd name="connsiteX0" fmla="*/ 992555 w 1570402"/>
              <a:gd name="connsiteY0" fmla="*/ 0 h 3760516"/>
              <a:gd name="connsiteX1" fmla="*/ 934360 w 1570402"/>
              <a:gd name="connsiteY1" fmla="*/ 3760516 h 3760516"/>
              <a:gd name="connsiteX2" fmla="*/ 0 w 1570402"/>
              <a:gd name="connsiteY2" fmla="*/ 3059293 h 3760516"/>
              <a:gd name="connsiteX3" fmla="*/ 15568 w 1570402"/>
              <a:gd name="connsiteY3" fmla="*/ 3039841 h 3760516"/>
              <a:gd name="connsiteX4" fmla="*/ 294409 w 1570402"/>
              <a:gd name="connsiteY4" fmla="*/ 2498618 h 3760516"/>
              <a:gd name="connsiteX5" fmla="*/ 104717 w 1570402"/>
              <a:gd name="connsiteY5" fmla="*/ 784424 h 3760516"/>
              <a:gd name="connsiteX6" fmla="*/ 35581 w 1570402"/>
              <a:gd name="connsiteY6" fmla="*/ 682802 h 3760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402" h="3760516">
                <a:moveTo>
                  <a:pt x="992555" y="0"/>
                </a:moveTo>
                <a:cubicBezTo>
                  <a:pt x="1783948" y="1129421"/>
                  <a:pt x="1760455" y="2647600"/>
                  <a:pt x="934360" y="3760516"/>
                </a:cubicBezTo>
                <a:lnTo>
                  <a:pt x="0" y="3059293"/>
                </a:lnTo>
                <a:lnTo>
                  <a:pt x="15568" y="3039841"/>
                </a:lnTo>
                <a:cubicBezTo>
                  <a:pt x="132189" y="2878548"/>
                  <a:pt x="227060" y="2697180"/>
                  <a:pt x="294409" y="2498618"/>
                </a:cubicBezTo>
                <a:cubicBezTo>
                  <a:pt x="496457" y="1902931"/>
                  <a:pt x="407780" y="1279375"/>
                  <a:pt x="104717" y="784424"/>
                </a:cubicBezTo>
                <a:lnTo>
                  <a:pt x="35581" y="682802"/>
                </a:lnTo>
                <a:close/>
              </a:path>
            </a:pathLst>
          </a:custGeom>
          <a:ln w="9525" cap="sq" cmpd="sng">
            <a:solidFill>
              <a:srgbClr val="996633"/>
            </a:solidFill>
            <a:prstDash val="solid"/>
            <a:extLst>
              <a:ext uri="{C807C97D-BFC1-408E-A445-0C87EB9F89A2}">
                <ask:lineSketchStyleProps xmlns:ask="http://schemas.microsoft.com/office/drawing/2018/sketchyshapes" sd="1927782525">
                  <a:custGeom>
                    <a:avLst/>
                    <a:gdLst>
                      <a:gd name="connsiteX0" fmla="*/ 1368989 w 2165989"/>
                      <a:gd name="connsiteY0" fmla="*/ 0 h 5186721"/>
                      <a:gd name="connsiteX1" fmla="*/ 1288723 w 2165989"/>
                      <a:gd name="connsiteY1" fmla="*/ 5186721 h 5186721"/>
                      <a:gd name="connsiteX2" fmla="*/ 846261 w 2165989"/>
                      <a:gd name="connsiteY2" fmla="*/ 4854660 h 5186721"/>
                      <a:gd name="connsiteX3" fmla="*/ 403800 w 2165989"/>
                      <a:gd name="connsiteY3" fmla="*/ 4522599 h 5186721"/>
                      <a:gd name="connsiteX4" fmla="*/ 0 w 2165989"/>
                      <a:gd name="connsiteY4" fmla="*/ 4219553 h 5186721"/>
                      <a:gd name="connsiteX5" fmla="*/ 21472 w 2165989"/>
                      <a:gd name="connsiteY5" fmla="*/ 4192724 h 5186721"/>
                      <a:gd name="connsiteX6" fmla="*/ 406065 w 2165989"/>
                      <a:gd name="connsiteY6" fmla="*/ 3446238 h 5186721"/>
                      <a:gd name="connsiteX7" fmla="*/ 144431 w 2165989"/>
                      <a:gd name="connsiteY7" fmla="*/ 1081922 h 5186721"/>
                      <a:gd name="connsiteX8" fmla="*/ 49075 w 2165989"/>
                      <a:gd name="connsiteY8" fmla="*/ 941759 h 5186721"/>
                      <a:gd name="connsiteX9" fmla="*/ 449449 w 2165989"/>
                      <a:gd name="connsiteY9" fmla="*/ 656092 h 5186721"/>
                      <a:gd name="connsiteX10" fmla="*/ 863022 w 2165989"/>
                      <a:gd name="connsiteY10" fmla="*/ 361008 h 5186721"/>
                      <a:gd name="connsiteX11" fmla="*/ 1368989 w 2165989"/>
                      <a:gd name="connsiteY11" fmla="*/ 0 h 5186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5989" h="5186721" fill="none" extrusionOk="0">
                        <a:moveTo>
                          <a:pt x="1368989" y="0"/>
                        </a:moveTo>
                        <a:cubicBezTo>
                          <a:pt x="2607287" y="1567033"/>
                          <a:pt x="2631399" y="3399292"/>
                          <a:pt x="1288723" y="5186721"/>
                        </a:cubicBezTo>
                        <a:cubicBezTo>
                          <a:pt x="1065671" y="5088301"/>
                          <a:pt x="1100389" y="4964059"/>
                          <a:pt x="846261" y="4854660"/>
                        </a:cubicBezTo>
                        <a:cubicBezTo>
                          <a:pt x="592133" y="4745261"/>
                          <a:pt x="618498" y="4635872"/>
                          <a:pt x="403800" y="4522599"/>
                        </a:cubicBezTo>
                        <a:cubicBezTo>
                          <a:pt x="189102" y="4409326"/>
                          <a:pt x="149596" y="4310851"/>
                          <a:pt x="0" y="4219553"/>
                        </a:cubicBezTo>
                        <a:cubicBezTo>
                          <a:pt x="10292" y="4206665"/>
                          <a:pt x="16126" y="4203417"/>
                          <a:pt x="21472" y="4192724"/>
                        </a:cubicBezTo>
                        <a:cubicBezTo>
                          <a:pt x="255738" y="3936190"/>
                          <a:pt x="345512" y="3691394"/>
                          <a:pt x="406065" y="3446238"/>
                        </a:cubicBezTo>
                        <a:cubicBezTo>
                          <a:pt x="496593" y="2684060"/>
                          <a:pt x="625522" y="1847090"/>
                          <a:pt x="144431" y="1081922"/>
                        </a:cubicBezTo>
                        <a:cubicBezTo>
                          <a:pt x="89316" y="1019451"/>
                          <a:pt x="98273" y="984479"/>
                          <a:pt x="49075" y="941759"/>
                        </a:cubicBezTo>
                        <a:cubicBezTo>
                          <a:pt x="138150" y="865845"/>
                          <a:pt x="282181" y="804277"/>
                          <a:pt x="449449" y="656092"/>
                        </a:cubicBezTo>
                        <a:cubicBezTo>
                          <a:pt x="616717" y="507907"/>
                          <a:pt x="687482" y="516193"/>
                          <a:pt x="863022" y="361008"/>
                        </a:cubicBezTo>
                        <a:cubicBezTo>
                          <a:pt x="1038561" y="205823"/>
                          <a:pt x="1177699" y="184060"/>
                          <a:pt x="1368989" y="0"/>
                        </a:cubicBezTo>
                        <a:close/>
                      </a:path>
                      <a:path w="2165989" h="5186721" stroke="0" extrusionOk="0">
                        <a:moveTo>
                          <a:pt x="1368989" y="0"/>
                        </a:moveTo>
                        <a:cubicBezTo>
                          <a:pt x="2677455" y="1605025"/>
                          <a:pt x="2420264" y="3956902"/>
                          <a:pt x="1288723" y="5186721"/>
                        </a:cubicBezTo>
                        <a:cubicBezTo>
                          <a:pt x="1126003" y="5069533"/>
                          <a:pt x="1006382" y="4921309"/>
                          <a:pt x="884923" y="4883675"/>
                        </a:cubicBezTo>
                        <a:cubicBezTo>
                          <a:pt x="763464" y="4846041"/>
                          <a:pt x="677803" y="4664218"/>
                          <a:pt x="429574" y="4541942"/>
                        </a:cubicBezTo>
                        <a:cubicBezTo>
                          <a:pt x="181345" y="4419666"/>
                          <a:pt x="209538" y="4334954"/>
                          <a:pt x="0" y="4219553"/>
                        </a:cubicBezTo>
                        <a:cubicBezTo>
                          <a:pt x="4536" y="4213312"/>
                          <a:pt x="17283" y="4198450"/>
                          <a:pt x="21472" y="4192724"/>
                        </a:cubicBezTo>
                        <a:cubicBezTo>
                          <a:pt x="184340" y="3951611"/>
                          <a:pt x="271170" y="3652862"/>
                          <a:pt x="406065" y="3446238"/>
                        </a:cubicBezTo>
                        <a:cubicBezTo>
                          <a:pt x="790897" y="2725754"/>
                          <a:pt x="645991" y="1562419"/>
                          <a:pt x="144431" y="1081922"/>
                        </a:cubicBezTo>
                        <a:cubicBezTo>
                          <a:pt x="84029" y="1022680"/>
                          <a:pt x="89315" y="969186"/>
                          <a:pt x="49075" y="941759"/>
                        </a:cubicBezTo>
                        <a:cubicBezTo>
                          <a:pt x="128063" y="847936"/>
                          <a:pt x="413573" y="728338"/>
                          <a:pt x="489046" y="627839"/>
                        </a:cubicBezTo>
                        <a:cubicBezTo>
                          <a:pt x="564519" y="527340"/>
                          <a:pt x="759248" y="504073"/>
                          <a:pt x="889420" y="342172"/>
                        </a:cubicBezTo>
                        <a:cubicBezTo>
                          <a:pt x="1019592" y="180271"/>
                          <a:pt x="1233727" y="111911"/>
                          <a:pt x="1368989" y="0"/>
                        </a:cubicBezTo>
                        <a:close/>
                      </a:path>
                    </a:pathLst>
                  </a:custGeom>
                  <ask:type>
                    <ask:lineSketchNone/>
                  </ask:type>
                </ask:lineSketchStyleProps>
              </a:ext>
            </a:extLst>
          </a:ln>
        </p:spPr>
      </p:pic>
      <p:pic>
        <p:nvPicPr>
          <p:cNvPr id="9" name="onde_vou" descr="Two men walking down a street&#10;&#10;Description automatically generated">
            <a:extLst>
              <a:ext uri="{FF2B5EF4-FFF2-40B4-BE49-F238E27FC236}">
                <a16:creationId xmlns:a16="http://schemas.microsoft.com/office/drawing/2014/main" id="{8F4C764B-BFA1-3110-7BEE-2D727D034CE1}"/>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1993" t="2220" r="37822" b="2817"/>
          <a:stretch/>
        </p:blipFill>
        <p:spPr>
          <a:xfrm rot="12797555">
            <a:off x="-2136121" y="2126613"/>
            <a:ext cx="1548032" cy="3658265"/>
          </a:xfrm>
          <a:custGeom>
            <a:avLst/>
            <a:gdLst>
              <a:gd name="connsiteX0" fmla="*/ 987270 w 1578528"/>
              <a:gd name="connsiteY0" fmla="*/ 0 h 3730334"/>
              <a:gd name="connsiteX1" fmla="*/ 946431 w 1578528"/>
              <a:gd name="connsiteY1" fmla="*/ 3730334 h 3730334"/>
              <a:gd name="connsiteX2" fmla="*/ 0 w 1578528"/>
              <a:gd name="connsiteY2" fmla="*/ 3032992 h 3730334"/>
              <a:gd name="connsiteX3" fmla="*/ 43145 w 1578528"/>
              <a:gd name="connsiteY3" fmla="*/ 2977092 h 3730334"/>
              <a:gd name="connsiteX4" fmla="*/ 401209 w 1578528"/>
              <a:gd name="connsiteY4" fmla="*/ 1858975 h 3730334"/>
              <a:gd name="connsiteX5" fmla="*/ 67710 w 1578528"/>
              <a:gd name="connsiteY5" fmla="*/ 733285 h 3730334"/>
              <a:gd name="connsiteX6" fmla="*/ 25798 w 1578528"/>
              <a:gd name="connsiteY6" fmla="*/ 676455 h 373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8528" h="3730334">
                <a:moveTo>
                  <a:pt x="987270" y="0"/>
                </a:moveTo>
                <a:cubicBezTo>
                  <a:pt x="1790413" y="1121097"/>
                  <a:pt x="1773926" y="2627089"/>
                  <a:pt x="946431" y="3730334"/>
                </a:cubicBezTo>
                <a:lnTo>
                  <a:pt x="0" y="3032992"/>
                </a:lnTo>
                <a:lnTo>
                  <a:pt x="43145" y="2977092"/>
                </a:lnTo>
                <a:cubicBezTo>
                  <a:pt x="264960" y="2659229"/>
                  <a:pt x="396659" y="2274553"/>
                  <a:pt x="401209" y="1858975"/>
                </a:cubicBezTo>
                <a:cubicBezTo>
                  <a:pt x="405758" y="1443396"/>
                  <a:pt x="282512" y="1055929"/>
                  <a:pt x="67710" y="733285"/>
                </a:cubicBezTo>
                <a:lnTo>
                  <a:pt x="25798" y="676455"/>
                </a:lnTo>
                <a:close/>
              </a:path>
            </a:pathLst>
          </a:custGeom>
          <a:ln w="9525" cap="sq" cmpd="sng">
            <a:solidFill>
              <a:srgbClr val="996633"/>
            </a:solidFill>
            <a:prstDash val="solid"/>
            <a:extLst>
              <a:ext uri="{C807C97D-BFC1-408E-A445-0C87EB9F89A2}">
                <ask:lineSketchStyleProps xmlns:ask="http://schemas.microsoft.com/office/drawing/2018/sketchyshapes" sd="3761857064">
                  <a:custGeom>
                    <a:avLst/>
                    <a:gdLst>
                      <a:gd name="connsiteX0" fmla="*/ 1361699 w 2177197"/>
                      <a:gd name="connsiteY0" fmla="*/ 0 h 5145092"/>
                      <a:gd name="connsiteX1" fmla="*/ 1305372 w 2177197"/>
                      <a:gd name="connsiteY1" fmla="*/ 5145092 h 5145092"/>
                      <a:gd name="connsiteX2" fmla="*/ 857194 w 2177197"/>
                      <a:gd name="connsiteY2" fmla="*/ 4814869 h 5145092"/>
                      <a:gd name="connsiteX3" fmla="*/ 409017 w 2177197"/>
                      <a:gd name="connsiteY3" fmla="*/ 4484646 h 5145092"/>
                      <a:gd name="connsiteX4" fmla="*/ 0 w 2177197"/>
                      <a:gd name="connsiteY4" fmla="*/ 4183277 h 5145092"/>
                      <a:gd name="connsiteX5" fmla="*/ 59508 w 2177197"/>
                      <a:gd name="connsiteY5" fmla="*/ 4106177 h 5145092"/>
                      <a:gd name="connsiteX6" fmla="*/ 553370 w 2177197"/>
                      <a:gd name="connsiteY6" fmla="*/ 2564005 h 5145092"/>
                      <a:gd name="connsiteX7" fmla="*/ 93389 w 2177197"/>
                      <a:gd name="connsiteY7" fmla="*/ 1011389 h 5145092"/>
                      <a:gd name="connsiteX8" fmla="*/ 35582 w 2177197"/>
                      <a:gd name="connsiteY8" fmla="*/ 933005 h 5145092"/>
                      <a:gd name="connsiteX9" fmla="*/ 451099 w 2177197"/>
                      <a:gd name="connsiteY9" fmla="*/ 640663 h 5145092"/>
                      <a:gd name="connsiteX10" fmla="*/ 906399 w 2177197"/>
                      <a:gd name="connsiteY10" fmla="*/ 320332 h 5145092"/>
                      <a:gd name="connsiteX11" fmla="*/ 1361699 w 2177197"/>
                      <a:gd name="connsiteY11" fmla="*/ 0 h 514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7197" h="5145092" fill="none" extrusionOk="0">
                        <a:moveTo>
                          <a:pt x="1361699" y="0"/>
                        </a:moveTo>
                        <a:cubicBezTo>
                          <a:pt x="2516532" y="1565721"/>
                          <a:pt x="2154255" y="3629507"/>
                          <a:pt x="1305372" y="5145092"/>
                        </a:cubicBezTo>
                        <a:cubicBezTo>
                          <a:pt x="1162981" y="5111231"/>
                          <a:pt x="967577" y="4876586"/>
                          <a:pt x="857194" y="4814869"/>
                        </a:cubicBezTo>
                        <a:cubicBezTo>
                          <a:pt x="746811" y="4753152"/>
                          <a:pt x="614408" y="4607878"/>
                          <a:pt x="409017" y="4484646"/>
                        </a:cubicBezTo>
                        <a:cubicBezTo>
                          <a:pt x="203625" y="4361414"/>
                          <a:pt x="137144" y="4211805"/>
                          <a:pt x="0" y="4183277"/>
                        </a:cubicBezTo>
                        <a:cubicBezTo>
                          <a:pt x="25486" y="4141586"/>
                          <a:pt x="37436" y="4150648"/>
                          <a:pt x="59508" y="4106177"/>
                        </a:cubicBezTo>
                        <a:cubicBezTo>
                          <a:pt x="439645" y="3727858"/>
                          <a:pt x="539749" y="3080847"/>
                          <a:pt x="553370" y="2564005"/>
                        </a:cubicBezTo>
                        <a:cubicBezTo>
                          <a:pt x="530493" y="2000413"/>
                          <a:pt x="437736" y="1532829"/>
                          <a:pt x="93389" y="1011389"/>
                        </a:cubicBezTo>
                        <a:cubicBezTo>
                          <a:pt x="73462" y="1000193"/>
                          <a:pt x="56574" y="953758"/>
                          <a:pt x="35582" y="933005"/>
                        </a:cubicBezTo>
                        <a:cubicBezTo>
                          <a:pt x="99885" y="842503"/>
                          <a:pt x="375574" y="764221"/>
                          <a:pt x="451099" y="640663"/>
                        </a:cubicBezTo>
                        <a:cubicBezTo>
                          <a:pt x="526624" y="517105"/>
                          <a:pt x="748131" y="450936"/>
                          <a:pt x="906399" y="320332"/>
                        </a:cubicBezTo>
                        <a:cubicBezTo>
                          <a:pt x="1064667" y="189727"/>
                          <a:pt x="1170199" y="192199"/>
                          <a:pt x="1361699" y="0"/>
                        </a:cubicBezTo>
                        <a:close/>
                      </a:path>
                      <a:path w="2177197" h="5145092" stroke="0" extrusionOk="0">
                        <a:moveTo>
                          <a:pt x="1361699" y="0"/>
                        </a:moveTo>
                        <a:cubicBezTo>
                          <a:pt x="2523032" y="1669640"/>
                          <a:pt x="2622099" y="3647763"/>
                          <a:pt x="1305372" y="5145092"/>
                        </a:cubicBezTo>
                        <a:cubicBezTo>
                          <a:pt x="1173120" y="5100210"/>
                          <a:pt x="1126946" y="4949751"/>
                          <a:pt x="909409" y="4853341"/>
                        </a:cubicBezTo>
                        <a:cubicBezTo>
                          <a:pt x="691872" y="4756931"/>
                          <a:pt x="585033" y="4554998"/>
                          <a:pt x="461231" y="4523118"/>
                        </a:cubicBezTo>
                        <a:cubicBezTo>
                          <a:pt x="337429" y="4491237"/>
                          <a:pt x="180749" y="4287197"/>
                          <a:pt x="0" y="4183277"/>
                        </a:cubicBezTo>
                        <a:cubicBezTo>
                          <a:pt x="24147" y="4143708"/>
                          <a:pt x="38841" y="4137827"/>
                          <a:pt x="59508" y="4106177"/>
                        </a:cubicBezTo>
                        <a:cubicBezTo>
                          <a:pt x="408421" y="3720000"/>
                          <a:pt x="587363" y="3122867"/>
                          <a:pt x="553370" y="2564005"/>
                        </a:cubicBezTo>
                        <a:cubicBezTo>
                          <a:pt x="427385" y="2021468"/>
                          <a:pt x="395699" y="1398292"/>
                          <a:pt x="93389" y="1011389"/>
                        </a:cubicBezTo>
                        <a:cubicBezTo>
                          <a:pt x="68564" y="995852"/>
                          <a:pt x="60396" y="960422"/>
                          <a:pt x="35582" y="933005"/>
                        </a:cubicBezTo>
                        <a:cubicBezTo>
                          <a:pt x="107974" y="812006"/>
                          <a:pt x="346659" y="755162"/>
                          <a:pt x="451099" y="640663"/>
                        </a:cubicBezTo>
                        <a:cubicBezTo>
                          <a:pt x="555539" y="526164"/>
                          <a:pt x="777920" y="449791"/>
                          <a:pt x="866615" y="348322"/>
                        </a:cubicBezTo>
                        <a:cubicBezTo>
                          <a:pt x="955310" y="246853"/>
                          <a:pt x="1212545" y="133173"/>
                          <a:pt x="1361699" y="0"/>
                        </a:cubicBezTo>
                        <a:close/>
                      </a:path>
                    </a:pathLst>
                  </a:custGeom>
                  <ask:type>
                    <ask:lineSketchNone/>
                  </ask:type>
                </ask:lineSketchStyleProps>
              </a:ext>
            </a:extLst>
          </a:ln>
        </p:spPr>
      </p:pic>
      <p:pic>
        <p:nvPicPr>
          <p:cNvPr id="10" name="acolhimento" descr="A group of people standing in a room&#10;&#10;Description automatically generated">
            <a:extLst>
              <a:ext uri="{FF2B5EF4-FFF2-40B4-BE49-F238E27FC236}">
                <a16:creationId xmlns:a16="http://schemas.microsoft.com/office/drawing/2014/main" id="{E1D0B84E-005C-94AE-1C2C-6598D1B418C6}"/>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44954" t="4661" r="16417" b="2005"/>
          <a:stretch/>
        </p:blipFill>
        <p:spPr>
          <a:xfrm rot="8495237">
            <a:off x="-2019107" y="4942406"/>
            <a:ext cx="1526558" cy="3688288"/>
          </a:xfrm>
          <a:custGeom>
            <a:avLst/>
            <a:gdLst>
              <a:gd name="connsiteX0" fmla="*/ 956025 w 1556632"/>
              <a:gd name="connsiteY0" fmla="*/ 0 h 3760947"/>
              <a:gd name="connsiteX1" fmla="*/ 944074 w 1556632"/>
              <a:gd name="connsiteY1" fmla="*/ 3760947 h 3760947"/>
              <a:gd name="connsiteX2" fmla="*/ 0 w 1556632"/>
              <a:gd name="connsiteY2" fmla="*/ 3060416 h 3760947"/>
              <a:gd name="connsiteX3" fmla="*/ 71020 w 1556632"/>
              <a:gd name="connsiteY3" fmla="*/ 2960101 h 3760947"/>
              <a:gd name="connsiteX4" fmla="*/ 292649 w 1556632"/>
              <a:gd name="connsiteY4" fmla="*/ 1249743 h 3760947"/>
              <a:gd name="connsiteX5" fmla="*/ 23952 w 1556632"/>
              <a:gd name="connsiteY5" fmla="*/ 703413 h 3760947"/>
              <a:gd name="connsiteX6" fmla="*/ 8749 w 1556632"/>
              <a:gd name="connsiteY6" fmla="*/ 683675 h 3760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6632" h="3760947">
                <a:moveTo>
                  <a:pt x="956025" y="0"/>
                </a:moveTo>
                <a:cubicBezTo>
                  <a:pt x="1761217" y="1128133"/>
                  <a:pt x="1756394" y="2646483"/>
                  <a:pt x="944074" y="3760947"/>
                </a:cubicBezTo>
                <a:lnTo>
                  <a:pt x="0" y="3060416"/>
                </a:lnTo>
                <a:lnTo>
                  <a:pt x="71020" y="2960101"/>
                </a:lnTo>
                <a:cubicBezTo>
                  <a:pt x="383260" y="2470889"/>
                  <a:pt x="483552" y="1849095"/>
                  <a:pt x="292649" y="1249743"/>
                </a:cubicBezTo>
                <a:cubicBezTo>
                  <a:pt x="229015" y="1049960"/>
                  <a:pt x="137545" y="866854"/>
                  <a:pt x="23952" y="703413"/>
                </a:cubicBezTo>
                <a:lnTo>
                  <a:pt x="8749" y="683675"/>
                </a:lnTo>
                <a:close/>
              </a:path>
            </a:pathLst>
          </a:custGeom>
          <a:ln w="9525" cap="sq" cmpd="sng">
            <a:solidFill>
              <a:srgbClr val="996633"/>
            </a:solidFill>
            <a:prstDash val="solid"/>
            <a:extLst>
              <a:ext uri="{C807C97D-BFC1-408E-A445-0C87EB9F89A2}">
                <ask:lineSketchStyleProps xmlns:ask="http://schemas.microsoft.com/office/drawing/2018/sketchyshapes" sd="1434351486">
                  <a:custGeom>
                    <a:avLst/>
                    <a:gdLst>
                      <a:gd name="connsiteX0" fmla="*/ 1318605 w 2146997"/>
                      <a:gd name="connsiteY0" fmla="*/ 0 h 5187316"/>
                      <a:gd name="connsiteX1" fmla="*/ 1302121 w 2146997"/>
                      <a:gd name="connsiteY1" fmla="*/ 5187316 h 5187316"/>
                      <a:gd name="connsiteX2" fmla="*/ 881102 w 2146997"/>
                      <a:gd name="connsiteY2" fmla="*/ 4874907 h 5187316"/>
                      <a:gd name="connsiteX3" fmla="*/ 447062 w 2146997"/>
                      <a:gd name="connsiteY3" fmla="*/ 4552836 h 5187316"/>
                      <a:gd name="connsiteX4" fmla="*/ 0 w 2146997"/>
                      <a:gd name="connsiteY4" fmla="*/ 4221103 h 5187316"/>
                      <a:gd name="connsiteX5" fmla="*/ 97954 w 2146997"/>
                      <a:gd name="connsiteY5" fmla="*/ 4082742 h 5187316"/>
                      <a:gd name="connsiteX6" fmla="*/ 403638 w 2146997"/>
                      <a:gd name="connsiteY6" fmla="*/ 1723717 h 5187316"/>
                      <a:gd name="connsiteX7" fmla="*/ 33035 w 2146997"/>
                      <a:gd name="connsiteY7" fmla="*/ 970187 h 5187316"/>
                      <a:gd name="connsiteX8" fmla="*/ 12067 w 2146997"/>
                      <a:gd name="connsiteY8" fmla="*/ 942964 h 5187316"/>
                      <a:gd name="connsiteX9" fmla="*/ 434514 w 2146997"/>
                      <a:gd name="connsiteY9" fmla="*/ 638072 h 5187316"/>
                      <a:gd name="connsiteX10" fmla="*/ 843896 w 2146997"/>
                      <a:gd name="connsiteY10" fmla="*/ 342610 h 5187316"/>
                      <a:gd name="connsiteX11" fmla="*/ 1318605 w 2146997"/>
                      <a:gd name="connsiteY11" fmla="*/ 0 h 5187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46997" h="5187316" fill="none" extrusionOk="0">
                        <a:moveTo>
                          <a:pt x="1318605" y="0"/>
                        </a:moveTo>
                        <a:cubicBezTo>
                          <a:pt x="2321243" y="2026336"/>
                          <a:pt x="2250402" y="3496751"/>
                          <a:pt x="1302121" y="5187316"/>
                        </a:cubicBezTo>
                        <a:cubicBezTo>
                          <a:pt x="1198177" y="5112178"/>
                          <a:pt x="1077903" y="4994581"/>
                          <a:pt x="881102" y="4874907"/>
                        </a:cubicBezTo>
                        <a:cubicBezTo>
                          <a:pt x="684301" y="4755233"/>
                          <a:pt x="671840" y="4703395"/>
                          <a:pt x="447062" y="4552836"/>
                        </a:cubicBezTo>
                        <a:cubicBezTo>
                          <a:pt x="222284" y="4402277"/>
                          <a:pt x="156497" y="4317710"/>
                          <a:pt x="0" y="4221103"/>
                        </a:cubicBezTo>
                        <a:cubicBezTo>
                          <a:pt x="29640" y="4150478"/>
                          <a:pt x="81079" y="4121311"/>
                          <a:pt x="97954" y="4082742"/>
                        </a:cubicBezTo>
                        <a:cubicBezTo>
                          <a:pt x="519103" y="3428062"/>
                          <a:pt x="469845" y="2499521"/>
                          <a:pt x="403638" y="1723717"/>
                        </a:cubicBezTo>
                        <a:cubicBezTo>
                          <a:pt x="324735" y="1431173"/>
                          <a:pt x="223660" y="1232078"/>
                          <a:pt x="33035" y="970187"/>
                        </a:cubicBezTo>
                        <a:cubicBezTo>
                          <a:pt x="23704" y="959036"/>
                          <a:pt x="17391" y="949628"/>
                          <a:pt x="12067" y="942964"/>
                        </a:cubicBezTo>
                        <a:cubicBezTo>
                          <a:pt x="125587" y="798901"/>
                          <a:pt x="328618" y="728214"/>
                          <a:pt x="434514" y="638072"/>
                        </a:cubicBezTo>
                        <a:cubicBezTo>
                          <a:pt x="540410" y="547930"/>
                          <a:pt x="676587" y="477159"/>
                          <a:pt x="843896" y="342610"/>
                        </a:cubicBezTo>
                        <a:cubicBezTo>
                          <a:pt x="1011205" y="208061"/>
                          <a:pt x="1207354" y="108189"/>
                          <a:pt x="1318605" y="0"/>
                        </a:cubicBezTo>
                        <a:close/>
                      </a:path>
                      <a:path w="2146997" h="5187316" stroke="0" extrusionOk="0">
                        <a:moveTo>
                          <a:pt x="1318605" y="0"/>
                        </a:moveTo>
                        <a:cubicBezTo>
                          <a:pt x="2357597" y="1509001"/>
                          <a:pt x="2276468" y="4006129"/>
                          <a:pt x="1302121" y="5187316"/>
                        </a:cubicBezTo>
                        <a:cubicBezTo>
                          <a:pt x="1041490" y="5062666"/>
                          <a:pt x="1080491" y="4969389"/>
                          <a:pt x="842038" y="4845921"/>
                        </a:cubicBezTo>
                        <a:cubicBezTo>
                          <a:pt x="603585" y="4722452"/>
                          <a:pt x="664537" y="4638906"/>
                          <a:pt x="421019" y="4533512"/>
                        </a:cubicBezTo>
                        <a:cubicBezTo>
                          <a:pt x="177501" y="4428118"/>
                          <a:pt x="199062" y="4356768"/>
                          <a:pt x="0" y="4221103"/>
                        </a:cubicBezTo>
                        <a:cubicBezTo>
                          <a:pt x="24910" y="4161796"/>
                          <a:pt x="66009" y="4154718"/>
                          <a:pt x="97954" y="4082742"/>
                        </a:cubicBezTo>
                        <a:cubicBezTo>
                          <a:pt x="658204" y="3455444"/>
                          <a:pt x="460623" y="2568519"/>
                          <a:pt x="403638" y="1723717"/>
                        </a:cubicBezTo>
                        <a:cubicBezTo>
                          <a:pt x="344376" y="1453967"/>
                          <a:pt x="154637" y="1162074"/>
                          <a:pt x="33035" y="970187"/>
                        </a:cubicBezTo>
                        <a:cubicBezTo>
                          <a:pt x="24664" y="960514"/>
                          <a:pt x="22102" y="953603"/>
                          <a:pt x="12067" y="942964"/>
                        </a:cubicBezTo>
                        <a:cubicBezTo>
                          <a:pt x="110257" y="850865"/>
                          <a:pt x="268912" y="765380"/>
                          <a:pt x="408384" y="656932"/>
                        </a:cubicBezTo>
                        <a:cubicBezTo>
                          <a:pt x="547856" y="548484"/>
                          <a:pt x="680131" y="504910"/>
                          <a:pt x="856962" y="333181"/>
                        </a:cubicBezTo>
                        <a:cubicBezTo>
                          <a:pt x="1033793" y="161452"/>
                          <a:pt x="1192242" y="166341"/>
                          <a:pt x="1318605" y="0"/>
                        </a:cubicBezTo>
                        <a:close/>
                      </a:path>
                    </a:pathLst>
                  </a:custGeom>
                  <ask:type>
                    <ask:lineSketchNone/>
                  </ask:type>
                </ask:lineSketchStyleProps>
              </a:ext>
            </a:extLst>
          </a:ln>
        </p:spPr>
      </p:pic>
      <p:graphicFrame>
        <p:nvGraphicFramePr>
          <p:cNvPr id="35" name="!!sessao_15_24_i">
            <a:extLst>
              <a:ext uri="{FF2B5EF4-FFF2-40B4-BE49-F238E27FC236}">
                <a16:creationId xmlns:a16="http://schemas.microsoft.com/office/drawing/2014/main" id="{801EF3AE-B0BB-0114-A940-5DB6E9F3670C}"/>
              </a:ext>
            </a:extLst>
          </p:cNvPr>
          <p:cNvGraphicFramePr>
            <a:graphicFrameLocks noGrp="1"/>
          </p:cNvGraphicFramePr>
          <p:nvPr>
            <p:extLst>
              <p:ext uri="{D42A27DB-BD31-4B8C-83A1-F6EECF244321}">
                <p14:modId xmlns:p14="http://schemas.microsoft.com/office/powerpoint/2010/main" val="3298491590"/>
              </p:ext>
            </p:extLst>
          </p:nvPr>
        </p:nvGraphicFramePr>
        <p:xfrm>
          <a:off x="20530800" y="5752800"/>
          <a:ext cx="12227544" cy="4450080"/>
        </p:xfrm>
        <a:graphic>
          <a:graphicData uri="http://schemas.openxmlformats.org/drawingml/2006/table">
            <a:tbl>
              <a:tblPr firstRow="1" bandRow="1">
                <a:tableStyleId>{5C22544A-7EE6-4342-B048-85BDC9FD1C3A}</a:tableStyleId>
              </a:tblPr>
              <a:tblGrid>
                <a:gridCol w="3195812">
                  <a:extLst>
                    <a:ext uri="{9D8B030D-6E8A-4147-A177-3AD203B41FA5}">
                      <a16:colId xmlns:a16="http://schemas.microsoft.com/office/drawing/2014/main" val="1042611969"/>
                    </a:ext>
                  </a:extLst>
                </a:gridCol>
                <a:gridCol w="3949720">
                  <a:extLst>
                    <a:ext uri="{9D8B030D-6E8A-4147-A177-3AD203B41FA5}">
                      <a16:colId xmlns:a16="http://schemas.microsoft.com/office/drawing/2014/main" val="1972421895"/>
                    </a:ext>
                  </a:extLst>
                </a:gridCol>
                <a:gridCol w="3581400">
                  <a:extLst>
                    <a:ext uri="{9D8B030D-6E8A-4147-A177-3AD203B41FA5}">
                      <a16:colId xmlns:a16="http://schemas.microsoft.com/office/drawing/2014/main" val="962624468"/>
                    </a:ext>
                  </a:extLst>
                </a:gridCol>
                <a:gridCol w="1500612">
                  <a:extLst>
                    <a:ext uri="{9D8B030D-6E8A-4147-A177-3AD203B41FA5}">
                      <a16:colId xmlns:a16="http://schemas.microsoft.com/office/drawing/2014/main" val="2087318690"/>
                    </a:ext>
                  </a:extLst>
                </a:gridCol>
              </a:tblGrid>
              <a:tr h="4380170">
                <a:tc>
                  <a:txBody>
                    <a:bodyPr/>
                    <a:lstStyle/>
                    <a:p>
                      <a:pPr marL="0" lvl="0" indent="0">
                        <a:lnSpc>
                          <a:spcPct val="100000"/>
                        </a:lnSpc>
                        <a:spcBef>
                          <a:spcPts val="0"/>
                        </a:spcBef>
                        <a:spcAft>
                          <a:spcPts val="1200"/>
                        </a:spcAft>
                        <a:buSzPct val="100000"/>
                        <a:buFont typeface="Arial" pitchFamily="34"/>
                        <a:buNone/>
                      </a:pPr>
                      <a:r>
                        <a:rPr lang="pt-BR" sz="1800" b="0" dirty="0">
                          <a:solidFill>
                            <a:schemeClr val="tx1"/>
                          </a:solidFill>
                          <a:latin typeface="Inter" panose="020B0604020202020204" charset="0"/>
                          <a:ea typeface="Inter" panose="020B0604020202020204" charset="0"/>
                        </a:rPr>
                        <a:t>Orientar o cliente rumo à mudança.</a:t>
                      </a:r>
                    </a:p>
                    <a:p>
                      <a:pPr marL="0" lvl="0" indent="0">
                        <a:lnSpc>
                          <a:spcPct val="100000"/>
                        </a:lnSpc>
                        <a:spcBef>
                          <a:spcPts val="0"/>
                        </a:spcBef>
                        <a:spcAft>
                          <a:spcPts val="1200"/>
                        </a:spcAft>
                        <a:buSzPct val="100000"/>
                        <a:buFont typeface="Arial" pitchFamily="34"/>
                        <a:buNone/>
                      </a:pPr>
                      <a:r>
                        <a:rPr lang="pt-BR" sz="1800" b="0" dirty="0">
                          <a:solidFill>
                            <a:schemeClr val="tx1"/>
                          </a:solidFill>
                          <a:latin typeface="Inter" panose="020B0604020202020204" charset="0"/>
                          <a:ea typeface="Inter" panose="020B0604020202020204" charset="0"/>
                        </a:rPr>
                        <a:t>Estimular o cliente a atingir os seus objetivos.</a:t>
                      </a:r>
                    </a:p>
                    <a:p>
                      <a:pPr marL="0" lvl="0" indent="0">
                        <a:lnSpc>
                          <a:spcPct val="100000"/>
                        </a:lnSpc>
                        <a:spcBef>
                          <a:spcPts val="0"/>
                        </a:spcBef>
                        <a:spcAft>
                          <a:spcPts val="1200"/>
                        </a:spcAft>
                        <a:buSzPct val="100000"/>
                        <a:buFont typeface="Arial" pitchFamily="34"/>
                        <a:buNone/>
                      </a:pPr>
                      <a:r>
                        <a:rPr lang="pt-BR" sz="1800" b="0" dirty="0">
                          <a:solidFill>
                            <a:schemeClr val="tx1"/>
                          </a:solidFill>
                          <a:latin typeface="Inter" panose="020B0604020202020204" charset="0"/>
                          <a:ea typeface="Inter" panose="020B0604020202020204" charset="0"/>
                        </a:rPr>
                        <a:t>Avaliar os progressos individuais.</a:t>
                      </a:r>
                    </a:p>
                    <a:p>
                      <a:pPr marL="0" lvl="0" indent="0">
                        <a:lnSpc>
                          <a:spcPct val="100000"/>
                        </a:lnSpc>
                        <a:spcBef>
                          <a:spcPts val="0"/>
                        </a:spcBef>
                        <a:spcAft>
                          <a:spcPts val="1200"/>
                        </a:spcAft>
                        <a:buSzPct val="100000"/>
                        <a:buFont typeface="Arial" pitchFamily="34"/>
                        <a:buNone/>
                      </a:pPr>
                      <a:r>
                        <a:rPr lang="pt-BR" sz="1800" b="0" dirty="0">
                          <a:solidFill>
                            <a:schemeClr val="tx1"/>
                          </a:solidFill>
                          <a:latin typeface="Inter" panose="020B0604020202020204" charset="0"/>
                          <a:ea typeface="Inter" panose="020B0604020202020204" charset="0"/>
                        </a:rPr>
                        <a:t>Avaliar os progressos do programa (sessões 17, 20, 23).</a:t>
                      </a:r>
                    </a:p>
                    <a:p>
                      <a:pPr marL="0" marR="0" lvl="0" indent="0" algn="l" defTabSz="914400" rtl="0" eaLnBrk="1" fontAlgn="auto" latinLnBrk="0" hangingPunct="1">
                        <a:lnSpc>
                          <a:spcPct val="100000"/>
                        </a:lnSpc>
                        <a:spcBef>
                          <a:spcPts val="0"/>
                        </a:spcBef>
                        <a:spcAft>
                          <a:spcPts val="1200"/>
                        </a:spcAft>
                        <a:buClrTx/>
                        <a:buSzPct val="100000"/>
                        <a:buFont typeface="Arial" pitchFamily="34"/>
                        <a:buNone/>
                        <a:tabLst/>
                        <a:defRPr/>
                      </a:pPr>
                      <a:r>
                        <a:rPr kumimoji="0" lang="pt-PT" sz="1400" b="1" i="0" u="none" strike="noStrike" kern="1200" cap="none" spc="0" normalizeH="0" baseline="0" noProof="0" dirty="0">
                          <a:ln>
                            <a:noFill/>
                          </a:ln>
                          <a:solidFill>
                            <a:prstClr val="black"/>
                          </a:solidFill>
                          <a:effectLst/>
                          <a:uLnTx/>
                          <a:uFillTx/>
                          <a:latin typeface="Inter" panose="020B0604020202020204" charset="0"/>
                          <a:ea typeface="Inter" panose="020B0604020202020204" charset="0"/>
                          <a:cs typeface="+mn-cs"/>
                        </a:rPr>
                        <a:t>Nota</a:t>
                      </a:r>
                      <a:r>
                        <a:rPr kumimoji="0" lang="pt-PT" sz="1400" b="0" i="0" u="none" strike="noStrike" kern="1200" cap="none" spc="0" normalizeH="0" baseline="0" noProof="0" dirty="0">
                          <a:ln>
                            <a:noFill/>
                          </a:ln>
                          <a:solidFill>
                            <a:prstClr val="black"/>
                          </a:solidFill>
                          <a:effectLst/>
                          <a:uLnTx/>
                          <a:uFillTx/>
                          <a:latin typeface="Inter" panose="020B0604020202020204" charset="0"/>
                          <a:ea typeface="Inter" panose="020B0604020202020204" charset="0"/>
                          <a:cs typeface="+mn-cs"/>
                        </a:rPr>
                        <a:t>: na sessão 17 será realizada a avaliação intermédia do processo, daí a aplicação do QAP, PQ e HCR-20 antes da reunião de avaliação, de forma a reunir-se os dados necessários.</a:t>
                      </a:r>
                    </a:p>
                  </a:txBody>
                  <a:tcPr anchor="ctr">
                    <a:lnL w="12700" cmpd="sng">
                      <a:noFill/>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lvl="0" indent="0">
                        <a:lnSpc>
                          <a:spcPct val="100000"/>
                        </a:lnSpc>
                        <a:buNone/>
                      </a:pPr>
                      <a:r>
                        <a:rPr lang="pt-BR" sz="1800" b="0" dirty="0">
                          <a:solidFill>
                            <a:schemeClr val="tx1"/>
                          </a:solidFill>
                          <a:latin typeface="Inter" panose="020B0604020202020204" charset="0"/>
                          <a:ea typeface="Inter" panose="020B0604020202020204" charset="0"/>
                        </a:rPr>
                        <a:t>Entrevista motivacional </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Aplicação do QAP (sessão 15)</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Aplicação do PQ (sessão 16)</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Aplicação da escala HCR-20V2 (sessão 17)</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QAP</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Questionário Pessoal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800" b="0" dirty="0">
                        <a:solidFill>
                          <a:schemeClr val="tx1"/>
                        </a:solidFill>
                        <a:latin typeface="Inter" panose="020B0604020202020204" charset="0"/>
                        <a:ea typeface="Inter" panose="020B060402020202020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HCR-20V2</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lnSpc>
                          <a:spcPct val="100000"/>
                        </a:lnSpc>
                      </a:pPr>
                      <a:r>
                        <a:rPr lang="pt-PT" sz="1800" b="0" dirty="0">
                          <a:solidFill>
                            <a:schemeClr val="tx1"/>
                          </a:solidFill>
                          <a:latin typeface="Inter" panose="020B0604020202020204" charset="0"/>
                          <a:ea typeface="Inter" panose="020B0604020202020204" charset="0"/>
                        </a:rPr>
                        <a:t>60</a:t>
                      </a:r>
                      <a:endParaRPr lang="en-GB" sz="1800" b="0" dirty="0">
                        <a:solidFill>
                          <a:schemeClr val="tx1"/>
                        </a:solidFill>
                        <a:latin typeface="Inter" panose="020B0604020202020204" charset="0"/>
                        <a:ea typeface="Inter" panose="020B0604020202020204" charset="0"/>
                      </a:endParaRPr>
                    </a:p>
                  </a:txBody>
                  <a:tcPr anchor="ctr">
                    <a:lnL w="38100" cap="flat" cmpd="sng" algn="ctr">
                      <a:solidFill>
                        <a:srgbClr val="97745A"/>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7120096"/>
                  </a:ext>
                </a:extLst>
              </a:tr>
            </a:tbl>
          </a:graphicData>
        </a:graphic>
      </p:graphicFrame>
      <p:graphicFrame>
        <p:nvGraphicFramePr>
          <p:cNvPr id="36" name="!!sessao_15_24_g">
            <a:extLst>
              <a:ext uri="{FF2B5EF4-FFF2-40B4-BE49-F238E27FC236}">
                <a16:creationId xmlns:a16="http://schemas.microsoft.com/office/drawing/2014/main" id="{0A438082-357A-9D1C-BA3C-8EB8229FB64B}"/>
              </a:ext>
            </a:extLst>
          </p:cNvPr>
          <p:cNvGraphicFramePr>
            <a:graphicFrameLocks noGrp="1"/>
          </p:cNvGraphicFramePr>
          <p:nvPr>
            <p:extLst>
              <p:ext uri="{D42A27DB-BD31-4B8C-83A1-F6EECF244321}">
                <p14:modId xmlns:p14="http://schemas.microsoft.com/office/powerpoint/2010/main" val="1189536472"/>
              </p:ext>
            </p:extLst>
          </p:nvPr>
        </p:nvGraphicFramePr>
        <p:xfrm>
          <a:off x="20530800" y="1363980"/>
          <a:ext cx="12238144" cy="3977640"/>
        </p:xfrm>
        <a:graphic>
          <a:graphicData uri="http://schemas.openxmlformats.org/drawingml/2006/table">
            <a:tbl>
              <a:tblPr firstRow="1" bandRow="1">
                <a:tableStyleId>{5C22544A-7EE6-4342-B048-85BDC9FD1C3A}</a:tableStyleId>
              </a:tblPr>
              <a:tblGrid>
                <a:gridCol w="3198582">
                  <a:extLst>
                    <a:ext uri="{9D8B030D-6E8A-4147-A177-3AD203B41FA5}">
                      <a16:colId xmlns:a16="http://schemas.microsoft.com/office/drawing/2014/main" val="1042611969"/>
                    </a:ext>
                  </a:extLst>
                </a:gridCol>
                <a:gridCol w="3957550">
                  <a:extLst>
                    <a:ext uri="{9D8B030D-6E8A-4147-A177-3AD203B41FA5}">
                      <a16:colId xmlns:a16="http://schemas.microsoft.com/office/drawing/2014/main" val="1972421895"/>
                    </a:ext>
                  </a:extLst>
                </a:gridCol>
                <a:gridCol w="3581400">
                  <a:extLst>
                    <a:ext uri="{9D8B030D-6E8A-4147-A177-3AD203B41FA5}">
                      <a16:colId xmlns:a16="http://schemas.microsoft.com/office/drawing/2014/main" val="962624468"/>
                    </a:ext>
                  </a:extLst>
                </a:gridCol>
                <a:gridCol w="1500612">
                  <a:extLst>
                    <a:ext uri="{9D8B030D-6E8A-4147-A177-3AD203B41FA5}">
                      <a16:colId xmlns:a16="http://schemas.microsoft.com/office/drawing/2014/main" val="2087318690"/>
                    </a:ext>
                  </a:extLst>
                </a:gridCol>
              </a:tblGrid>
              <a:tr h="3958512">
                <a:tc>
                  <a:txBody>
                    <a:bodyPr/>
                    <a:lstStyle/>
                    <a:p>
                      <a:pPr marL="0" lvl="0" indent="0">
                        <a:lnSpc>
                          <a:spcPct val="100000"/>
                        </a:lnSpc>
                        <a:spcAft>
                          <a:spcPts val="1200"/>
                        </a:spcAft>
                        <a:buSzPct val="100000"/>
                        <a:buFont typeface="Arial" pitchFamily="34"/>
                        <a:buNone/>
                      </a:pPr>
                      <a:r>
                        <a:rPr lang="pt-BR" sz="1800" b="0" i="0" dirty="0">
                          <a:solidFill>
                            <a:schemeClr val="tx1"/>
                          </a:solidFill>
                          <a:latin typeface="Inter" panose="020B0604020202020204" charset="0"/>
                          <a:ea typeface="Inter" panose="020B0604020202020204" charset="0"/>
                        </a:rPr>
                        <a:t>Promover comportamentos para a mudança.</a:t>
                      </a:r>
                    </a:p>
                    <a:p>
                      <a:pPr marL="0" lvl="0" indent="0">
                        <a:lnSpc>
                          <a:spcPct val="100000"/>
                        </a:lnSpc>
                        <a:spcAft>
                          <a:spcPts val="1200"/>
                        </a:spcAft>
                        <a:buSzPct val="100000"/>
                        <a:buFont typeface="Arial" pitchFamily="34"/>
                        <a:buNone/>
                      </a:pPr>
                      <a:r>
                        <a:rPr lang="pt-BR" sz="1800" b="0" i="0" dirty="0">
                          <a:solidFill>
                            <a:schemeClr val="tx1"/>
                          </a:solidFill>
                          <a:latin typeface="Inter" panose="020B0604020202020204" charset="0"/>
                          <a:ea typeface="Inter" panose="020B0604020202020204" charset="0"/>
                        </a:rPr>
                        <a:t>Estimular a crença na capacidade de mudança.</a:t>
                      </a:r>
                    </a:p>
                    <a:p>
                      <a:pPr marL="0" lvl="0" indent="0">
                        <a:lnSpc>
                          <a:spcPct val="100000"/>
                        </a:lnSpc>
                        <a:spcAft>
                          <a:spcPts val="1200"/>
                        </a:spcAft>
                        <a:buSzPct val="100000"/>
                        <a:buFont typeface="Arial" pitchFamily="34"/>
                        <a:buNone/>
                      </a:pPr>
                      <a:r>
                        <a:rPr lang="pt-BR" sz="1800" b="0" i="0" dirty="0">
                          <a:solidFill>
                            <a:schemeClr val="tx1"/>
                          </a:solidFill>
                          <a:latin typeface="Inter" panose="020B0604020202020204" charset="0"/>
                          <a:ea typeface="Inter" panose="020B0604020202020204" charset="0"/>
                        </a:rPr>
                        <a:t>Sugerir estratégias para a mudança.</a:t>
                      </a:r>
                    </a:p>
                    <a:p>
                      <a:pPr marL="0" lvl="0" indent="0">
                        <a:lnSpc>
                          <a:spcPct val="100000"/>
                        </a:lnSpc>
                        <a:spcAft>
                          <a:spcPts val="1200"/>
                        </a:spcAft>
                        <a:buSzPct val="100000"/>
                        <a:buFont typeface="Arial" pitchFamily="34"/>
                        <a:buNone/>
                      </a:pPr>
                      <a:r>
                        <a:rPr lang="pt-BR" sz="1800" b="0" i="0" dirty="0">
                          <a:solidFill>
                            <a:schemeClr val="tx1"/>
                          </a:solidFill>
                          <a:latin typeface="Inter" panose="020B0604020202020204" charset="0"/>
                          <a:ea typeface="Inter" panose="020B0604020202020204" charset="0"/>
                        </a:rPr>
                        <a:t>Negociar objetivos e metas para a mudança.</a:t>
                      </a:r>
                    </a:p>
                    <a:p>
                      <a:pPr marL="0" lvl="0" indent="0">
                        <a:lnSpc>
                          <a:spcPct val="100000"/>
                        </a:lnSpc>
                        <a:spcAft>
                          <a:spcPts val="1200"/>
                        </a:spcAft>
                        <a:buSzPct val="100000"/>
                        <a:buFont typeface="Arial" pitchFamily="34"/>
                        <a:buNone/>
                      </a:pPr>
                      <a:r>
                        <a:rPr lang="pt-BR" sz="1800" b="0" i="0" dirty="0">
                          <a:solidFill>
                            <a:schemeClr val="tx1"/>
                          </a:solidFill>
                          <a:latin typeface="Inter" panose="020B0604020202020204" charset="0"/>
                          <a:ea typeface="Inter" panose="020B0604020202020204" charset="0"/>
                        </a:rPr>
                        <a:t>Promover a comunicação verbal e não-verbal.</a:t>
                      </a:r>
                    </a:p>
                  </a:txBody>
                  <a:tcPr anchor="ctr">
                    <a:lnL w="12700" cmpd="sng">
                      <a:noFill/>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lvl="0">
                        <a:lnSpc>
                          <a:spcPct val="100000"/>
                        </a:lnSpc>
                        <a:spcBef>
                          <a:spcPts val="0"/>
                        </a:spcBef>
                        <a:spcAft>
                          <a:spcPts val="600"/>
                        </a:spcAft>
                      </a:pPr>
                      <a:r>
                        <a:rPr lang="pt-PT" sz="1500" b="0" dirty="0">
                          <a:solidFill>
                            <a:schemeClr val="tx1"/>
                          </a:solidFill>
                          <a:latin typeface="Inter" panose="020B0604020202020204" charset="0"/>
                          <a:ea typeface="Inter" panose="020B0604020202020204" charset="0"/>
                        </a:rPr>
                        <a:t>Atividade 14 - “ Carta ao futuro”</a:t>
                      </a:r>
                    </a:p>
                    <a:p>
                      <a:pPr lvl="0">
                        <a:lnSpc>
                          <a:spcPct val="100000"/>
                        </a:lnSpc>
                        <a:spcBef>
                          <a:spcPts val="0"/>
                        </a:spcBef>
                        <a:spcAft>
                          <a:spcPts val="600"/>
                        </a:spcAft>
                      </a:pPr>
                      <a:r>
                        <a:rPr lang="pt-PT" sz="1500" b="0" dirty="0">
                          <a:solidFill>
                            <a:schemeClr val="tx1"/>
                          </a:solidFill>
                          <a:latin typeface="Inter" panose="020B0604020202020204" charset="0"/>
                          <a:ea typeface="Inter" panose="020B0604020202020204" charset="0"/>
                        </a:rPr>
                        <a:t>Atividade 15 - Workshop “</a:t>
                      </a:r>
                      <a:r>
                        <a:rPr lang="pt-PT" sz="1500" b="0" dirty="0" err="1">
                          <a:solidFill>
                            <a:schemeClr val="tx1"/>
                          </a:solidFill>
                          <a:latin typeface="Inter" panose="020B0604020202020204" charset="0"/>
                          <a:ea typeface="Inter" panose="020B0604020202020204" charset="0"/>
                        </a:rPr>
                        <a:t>Lit</a:t>
                      </a:r>
                      <a:r>
                        <a:rPr lang="pt-PT" sz="1500" b="0" dirty="0">
                          <a:solidFill>
                            <a:schemeClr val="tx1"/>
                          </a:solidFill>
                          <a:latin typeface="Inter" panose="020B0604020202020204" charset="0"/>
                          <a:ea typeface="Inter" panose="020B0604020202020204" charset="0"/>
                        </a:rPr>
                        <a:t>. Financeira” </a:t>
                      </a:r>
                    </a:p>
                    <a:p>
                      <a:pPr lvl="0">
                        <a:lnSpc>
                          <a:spcPct val="100000"/>
                        </a:lnSpc>
                        <a:spcBef>
                          <a:spcPts val="0"/>
                        </a:spcBef>
                        <a:spcAft>
                          <a:spcPts val="600"/>
                        </a:spcAft>
                      </a:pPr>
                      <a:r>
                        <a:rPr lang="pt-PT" sz="1500" b="0" dirty="0">
                          <a:solidFill>
                            <a:schemeClr val="tx1"/>
                          </a:solidFill>
                          <a:latin typeface="Inter" panose="020B0604020202020204" charset="0"/>
                          <a:ea typeface="Inter" panose="020B0604020202020204" charset="0"/>
                        </a:rPr>
                        <a:t>Atividade 16 – “Mymentor (1)”</a:t>
                      </a:r>
                    </a:p>
                    <a:p>
                      <a:pPr marL="0" marR="0" lvl="0" indent="0" algn="l" defTabSz="914400" rtl="0" eaLnBrk="1" fontAlgn="auto" latinLnBrk="0" hangingPunct="1">
                        <a:lnSpc>
                          <a:spcPct val="100000"/>
                        </a:lnSpc>
                        <a:spcBef>
                          <a:spcPts val="0"/>
                        </a:spcBef>
                        <a:spcAft>
                          <a:spcPts val="600"/>
                        </a:spcAft>
                        <a:buClrTx/>
                        <a:buSzTx/>
                        <a:buFontTx/>
                        <a:buNone/>
                        <a:tabLst/>
                        <a:defRPr/>
                      </a:pPr>
                      <a:r>
                        <a:rPr lang="pt-PT" sz="1500" b="0" dirty="0">
                          <a:solidFill>
                            <a:schemeClr val="tx1"/>
                          </a:solidFill>
                          <a:latin typeface="Inter" panose="020B0604020202020204" charset="0"/>
                          <a:ea typeface="Inter" panose="020B0604020202020204" charset="0"/>
                        </a:rPr>
                        <a:t>Atividade 17 – “Mymentor(2)”</a:t>
                      </a:r>
                    </a:p>
                    <a:p>
                      <a:pPr lvl="0">
                        <a:lnSpc>
                          <a:spcPct val="100000"/>
                        </a:lnSpc>
                        <a:spcBef>
                          <a:spcPts val="0"/>
                        </a:spcBef>
                        <a:spcAft>
                          <a:spcPts val="600"/>
                        </a:spcAft>
                      </a:pPr>
                      <a:r>
                        <a:rPr lang="pt-PT" sz="1500" b="0" dirty="0">
                          <a:solidFill>
                            <a:schemeClr val="tx1"/>
                          </a:solidFill>
                          <a:latin typeface="Inter" panose="020B0604020202020204" charset="0"/>
                          <a:ea typeface="Inter" panose="020B0604020202020204" charset="0"/>
                        </a:rPr>
                        <a:t>Atividade 18 – Análise SWOT</a:t>
                      </a:r>
                    </a:p>
                    <a:p>
                      <a:pPr lvl="0">
                        <a:lnSpc>
                          <a:spcPct val="100000"/>
                        </a:lnSpc>
                        <a:spcBef>
                          <a:spcPts val="0"/>
                        </a:spcBef>
                        <a:spcAft>
                          <a:spcPts val="600"/>
                        </a:spcAft>
                      </a:pPr>
                      <a:r>
                        <a:rPr lang="pt-PT" sz="1500" b="0" dirty="0">
                          <a:solidFill>
                            <a:schemeClr val="tx1"/>
                          </a:solidFill>
                          <a:latin typeface="Inter" panose="020B0604020202020204" charset="0"/>
                          <a:ea typeface="Inter" panose="020B0604020202020204" charset="0"/>
                        </a:rPr>
                        <a:t>Atividade 19 – Role-Play “entrevistador-entrevistado”</a:t>
                      </a:r>
                    </a:p>
                    <a:p>
                      <a:pPr marL="0" marR="0" lvl="0" indent="0" algn="l" defTabSz="914400" rtl="0" eaLnBrk="1" fontAlgn="auto" latinLnBrk="0" hangingPunct="1">
                        <a:lnSpc>
                          <a:spcPct val="100000"/>
                        </a:lnSpc>
                        <a:spcBef>
                          <a:spcPts val="0"/>
                        </a:spcBef>
                        <a:spcAft>
                          <a:spcPts val="600"/>
                        </a:spcAft>
                        <a:buClrTx/>
                        <a:buSzTx/>
                        <a:buFontTx/>
                        <a:buNone/>
                        <a:tabLst/>
                        <a:defRPr/>
                      </a:pPr>
                      <a:r>
                        <a:rPr lang="pt-PT" sz="1500" b="0" dirty="0">
                          <a:solidFill>
                            <a:schemeClr val="tx1"/>
                          </a:solidFill>
                          <a:latin typeface="Inter" panose="020B0604020202020204" charset="0"/>
                          <a:ea typeface="Inter" panose="020B0604020202020204" charset="0"/>
                        </a:rPr>
                        <a:t>Atividade 20 e 21- “Números” e “Não ouvir”</a:t>
                      </a:r>
                    </a:p>
                    <a:p>
                      <a:pPr lvl="0">
                        <a:lnSpc>
                          <a:spcPct val="100000"/>
                        </a:lnSpc>
                        <a:spcBef>
                          <a:spcPts val="0"/>
                        </a:spcBef>
                        <a:spcAft>
                          <a:spcPts val="600"/>
                        </a:spcAft>
                      </a:pPr>
                      <a:r>
                        <a:rPr lang="pt-PT" sz="1500" b="0" dirty="0">
                          <a:solidFill>
                            <a:schemeClr val="tx1"/>
                          </a:solidFill>
                          <a:latin typeface="Inter" panose="020B0604020202020204" charset="0"/>
                          <a:ea typeface="Inter" panose="020B0604020202020204" charset="0"/>
                        </a:rPr>
                        <a:t>Atividade 22 – “A ponte”</a:t>
                      </a:r>
                    </a:p>
                    <a:p>
                      <a:pPr lvl="0">
                        <a:lnSpc>
                          <a:spcPct val="100000"/>
                        </a:lnSpc>
                        <a:spcBef>
                          <a:spcPts val="0"/>
                        </a:spcBef>
                        <a:spcAft>
                          <a:spcPts val="600"/>
                        </a:spcAft>
                      </a:pPr>
                      <a:r>
                        <a:rPr lang="pt-PT" sz="1500" b="0" dirty="0">
                          <a:solidFill>
                            <a:schemeClr val="tx1"/>
                          </a:solidFill>
                          <a:latin typeface="Inter" panose="020B0604020202020204" charset="0"/>
                          <a:ea typeface="Inter" panose="020B0604020202020204" charset="0"/>
                        </a:rPr>
                        <a:t>Atividade 23 – Workshop de voluntariado em colaboração com especialista e um voluntário</a:t>
                      </a:r>
                    </a:p>
                    <a:p>
                      <a:pPr lvl="0">
                        <a:lnSpc>
                          <a:spcPct val="100000"/>
                        </a:lnSpc>
                        <a:spcBef>
                          <a:spcPts val="0"/>
                        </a:spcBef>
                        <a:spcAft>
                          <a:spcPts val="600"/>
                        </a:spcAft>
                      </a:pPr>
                      <a:r>
                        <a:rPr lang="pt-PT" sz="1500" b="0" dirty="0">
                          <a:solidFill>
                            <a:schemeClr val="tx1"/>
                          </a:solidFill>
                          <a:latin typeface="Inter" panose="020B0604020202020204" charset="0"/>
                          <a:ea typeface="Inter" panose="020B0604020202020204" charset="0"/>
                        </a:rPr>
                        <a:t>Atividade 24 -“Modelo”</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lvl="0">
                        <a:lnSpc>
                          <a:spcPct val="100000"/>
                        </a:lnSpc>
                        <a:spcBef>
                          <a:spcPts val="0"/>
                        </a:spcBef>
                        <a:spcAft>
                          <a:spcPts val="1200"/>
                        </a:spcAft>
                      </a:pPr>
                      <a:r>
                        <a:rPr lang="pt-BR" sz="1800" b="0" dirty="0">
                          <a:solidFill>
                            <a:schemeClr val="tx1"/>
                          </a:solidFill>
                          <a:latin typeface="Inter" panose="020B0604020202020204" charset="0"/>
                          <a:ea typeface="Inter" panose="020B0604020202020204" charset="0"/>
                        </a:rPr>
                        <a:t>Folhas brancas A4 e canetas;</a:t>
                      </a:r>
                    </a:p>
                    <a:p>
                      <a:pPr lvl="0">
                        <a:lnSpc>
                          <a:spcPct val="100000"/>
                        </a:lnSpc>
                        <a:spcBef>
                          <a:spcPts val="0"/>
                        </a:spcBef>
                        <a:spcAft>
                          <a:spcPts val="1200"/>
                        </a:spcAft>
                      </a:pPr>
                      <a:r>
                        <a:rPr lang="pt-BR" sz="1800" b="0" dirty="0">
                          <a:solidFill>
                            <a:schemeClr val="tx1"/>
                          </a:solidFill>
                          <a:latin typeface="Inter" panose="020B0604020202020204" charset="0"/>
                          <a:ea typeface="Inter" panose="020B0604020202020204" charset="0"/>
                        </a:rPr>
                        <a:t>Dispositivo eletrónico com acesso à internet e plataforma mymentor;</a:t>
                      </a:r>
                    </a:p>
                    <a:p>
                      <a:pPr lvl="0">
                        <a:lnSpc>
                          <a:spcPct val="100000"/>
                        </a:lnSpc>
                        <a:spcBef>
                          <a:spcPts val="0"/>
                        </a:spcBef>
                        <a:spcAft>
                          <a:spcPts val="1200"/>
                        </a:spcAft>
                      </a:pPr>
                      <a:r>
                        <a:rPr lang="pt-BR" sz="1800" b="0" dirty="0">
                          <a:solidFill>
                            <a:schemeClr val="tx1"/>
                          </a:solidFill>
                          <a:latin typeface="Inter" panose="020B0604020202020204" charset="0"/>
                          <a:ea typeface="Inter" panose="020B0604020202020204" charset="0"/>
                        </a:rPr>
                        <a:t>Ficha de atividade análise SWOT;</a:t>
                      </a:r>
                    </a:p>
                    <a:p>
                      <a:pPr lvl="0">
                        <a:lnSpc>
                          <a:spcPct val="100000"/>
                        </a:lnSpc>
                        <a:spcBef>
                          <a:spcPts val="0"/>
                        </a:spcBef>
                        <a:spcAft>
                          <a:spcPts val="1200"/>
                        </a:spcAft>
                      </a:pPr>
                      <a:r>
                        <a:rPr lang="pt-BR" sz="1800" b="0" dirty="0">
                          <a:solidFill>
                            <a:schemeClr val="tx1"/>
                          </a:solidFill>
                          <a:latin typeface="Inter" panose="020B0604020202020204" charset="0"/>
                          <a:ea typeface="Inter" panose="020B0604020202020204" charset="0"/>
                        </a:rPr>
                        <a:t>Papéis numerados;</a:t>
                      </a:r>
                    </a:p>
                    <a:p>
                      <a:pPr lvl="0">
                        <a:lnSpc>
                          <a:spcPct val="100000"/>
                        </a:lnSpc>
                        <a:spcBef>
                          <a:spcPts val="0"/>
                        </a:spcBef>
                        <a:spcAft>
                          <a:spcPts val="1200"/>
                        </a:spcAft>
                      </a:pPr>
                      <a:r>
                        <a:rPr lang="pt-BR" sz="1800" b="0" dirty="0">
                          <a:solidFill>
                            <a:schemeClr val="tx1"/>
                          </a:solidFill>
                          <a:latin typeface="Inter" panose="020B0604020202020204" charset="0"/>
                          <a:ea typeface="Inter" panose="020B0604020202020204" charset="0"/>
                        </a:rPr>
                        <a:t>Jornais; vendas, fita-cola</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lnSpc>
                          <a:spcPct val="150000"/>
                        </a:lnSpc>
                      </a:pPr>
                      <a:r>
                        <a:rPr lang="pt-PT" sz="1800" b="0" dirty="0">
                          <a:solidFill>
                            <a:schemeClr val="tx1"/>
                          </a:solidFill>
                          <a:latin typeface="Inter" panose="020B0604020202020204" charset="0"/>
                          <a:ea typeface="Inter" panose="020B0604020202020204" charset="0"/>
                        </a:rPr>
                        <a:t>120</a:t>
                      </a:r>
                      <a:endParaRPr lang="en-GB" sz="1800" b="0" dirty="0">
                        <a:solidFill>
                          <a:schemeClr val="tx1"/>
                        </a:solidFill>
                        <a:latin typeface="Inter" panose="020B0604020202020204" charset="0"/>
                        <a:ea typeface="Inter" panose="020B0604020202020204" charset="0"/>
                      </a:endParaRPr>
                    </a:p>
                  </a:txBody>
                  <a:tcPr anchor="ctr">
                    <a:lnL w="38100" cap="flat" cmpd="sng" algn="ctr">
                      <a:solidFill>
                        <a:srgbClr val="97745A"/>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7120096"/>
                  </a:ext>
                </a:extLst>
              </a:tr>
            </a:tbl>
          </a:graphicData>
        </a:graphic>
      </p:graphicFrame>
    </p:spTree>
    <p:extLst>
      <p:ext uri="{BB962C8B-B14F-4D97-AF65-F5344CB8AC3E}">
        <p14:creationId xmlns:p14="http://schemas.microsoft.com/office/powerpoint/2010/main" val="127014796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sp>
        <p:nvSpPr>
          <p:cNvPr id="3" name="!!titulo_2">
            <a:extLst>
              <a:ext uri="{FF2B5EF4-FFF2-40B4-BE49-F238E27FC236}">
                <a16:creationId xmlns:a16="http://schemas.microsoft.com/office/drawing/2014/main" id="{E92DF08B-1315-A637-FD4D-3C882FA0B9B9}"/>
              </a:ext>
            </a:extLst>
          </p:cNvPr>
          <p:cNvSpPr txBox="1"/>
          <p:nvPr/>
        </p:nvSpPr>
        <p:spPr>
          <a:xfrm>
            <a:off x="-12668400" y="4068000"/>
            <a:ext cx="14209061" cy="1477328"/>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SOU CAPAZ</a:t>
            </a:r>
          </a:p>
        </p:txBody>
      </p:sp>
      <p:graphicFrame>
        <p:nvGraphicFramePr>
          <p:cNvPr id="19" name="!!sessao_15_24_i">
            <a:extLst>
              <a:ext uri="{FF2B5EF4-FFF2-40B4-BE49-F238E27FC236}">
                <a16:creationId xmlns:a16="http://schemas.microsoft.com/office/drawing/2014/main" id="{F65C0CC4-8870-3539-B7A2-9FE2CFC0DCF8}"/>
              </a:ext>
            </a:extLst>
          </p:cNvPr>
          <p:cNvGraphicFramePr>
            <a:graphicFrameLocks noGrp="1"/>
          </p:cNvGraphicFramePr>
          <p:nvPr>
            <p:extLst>
              <p:ext uri="{D42A27DB-BD31-4B8C-83A1-F6EECF244321}">
                <p14:modId xmlns:p14="http://schemas.microsoft.com/office/powerpoint/2010/main" val="1447829220"/>
              </p:ext>
            </p:extLst>
          </p:nvPr>
        </p:nvGraphicFramePr>
        <p:xfrm>
          <a:off x="4817868" y="5752800"/>
          <a:ext cx="12227544" cy="4450080"/>
        </p:xfrm>
        <a:graphic>
          <a:graphicData uri="http://schemas.openxmlformats.org/drawingml/2006/table">
            <a:tbl>
              <a:tblPr firstRow="1" bandRow="1">
                <a:tableStyleId>{5C22544A-7EE6-4342-B048-85BDC9FD1C3A}</a:tableStyleId>
              </a:tblPr>
              <a:tblGrid>
                <a:gridCol w="3195812">
                  <a:extLst>
                    <a:ext uri="{9D8B030D-6E8A-4147-A177-3AD203B41FA5}">
                      <a16:colId xmlns:a16="http://schemas.microsoft.com/office/drawing/2014/main" val="1042611969"/>
                    </a:ext>
                  </a:extLst>
                </a:gridCol>
                <a:gridCol w="3949720">
                  <a:extLst>
                    <a:ext uri="{9D8B030D-6E8A-4147-A177-3AD203B41FA5}">
                      <a16:colId xmlns:a16="http://schemas.microsoft.com/office/drawing/2014/main" val="1972421895"/>
                    </a:ext>
                  </a:extLst>
                </a:gridCol>
                <a:gridCol w="3581400">
                  <a:extLst>
                    <a:ext uri="{9D8B030D-6E8A-4147-A177-3AD203B41FA5}">
                      <a16:colId xmlns:a16="http://schemas.microsoft.com/office/drawing/2014/main" val="962624468"/>
                    </a:ext>
                  </a:extLst>
                </a:gridCol>
                <a:gridCol w="1500612">
                  <a:extLst>
                    <a:ext uri="{9D8B030D-6E8A-4147-A177-3AD203B41FA5}">
                      <a16:colId xmlns:a16="http://schemas.microsoft.com/office/drawing/2014/main" val="2087318690"/>
                    </a:ext>
                  </a:extLst>
                </a:gridCol>
              </a:tblGrid>
              <a:tr h="4380170">
                <a:tc>
                  <a:txBody>
                    <a:bodyPr/>
                    <a:lstStyle/>
                    <a:p>
                      <a:pPr marL="0" lvl="0" indent="0">
                        <a:lnSpc>
                          <a:spcPct val="100000"/>
                        </a:lnSpc>
                        <a:spcBef>
                          <a:spcPts val="0"/>
                        </a:spcBef>
                        <a:spcAft>
                          <a:spcPts val="1200"/>
                        </a:spcAft>
                        <a:buSzPct val="100000"/>
                        <a:buFont typeface="Arial" pitchFamily="34"/>
                        <a:buNone/>
                      </a:pPr>
                      <a:r>
                        <a:rPr lang="pt-BR" sz="1800" b="0" dirty="0">
                          <a:solidFill>
                            <a:schemeClr val="tx1"/>
                          </a:solidFill>
                          <a:latin typeface="Inter" panose="020B0604020202020204" charset="0"/>
                          <a:ea typeface="Inter" panose="020B0604020202020204" charset="0"/>
                        </a:rPr>
                        <a:t>Orientar o cliente rumo à mudança.</a:t>
                      </a:r>
                    </a:p>
                    <a:p>
                      <a:pPr marL="0" lvl="0" indent="0">
                        <a:lnSpc>
                          <a:spcPct val="100000"/>
                        </a:lnSpc>
                        <a:spcBef>
                          <a:spcPts val="0"/>
                        </a:spcBef>
                        <a:spcAft>
                          <a:spcPts val="1200"/>
                        </a:spcAft>
                        <a:buSzPct val="100000"/>
                        <a:buFont typeface="Arial" pitchFamily="34"/>
                        <a:buNone/>
                      </a:pPr>
                      <a:r>
                        <a:rPr lang="pt-BR" sz="1800" b="0" dirty="0">
                          <a:solidFill>
                            <a:schemeClr val="tx1"/>
                          </a:solidFill>
                          <a:latin typeface="Inter" panose="020B0604020202020204" charset="0"/>
                          <a:ea typeface="Inter" panose="020B0604020202020204" charset="0"/>
                        </a:rPr>
                        <a:t>Estimular o cliente a atingir os seus objetivos.</a:t>
                      </a:r>
                    </a:p>
                    <a:p>
                      <a:pPr marL="0" lvl="0" indent="0">
                        <a:lnSpc>
                          <a:spcPct val="100000"/>
                        </a:lnSpc>
                        <a:spcBef>
                          <a:spcPts val="0"/>
                        </a:spcBef>
                        <a:spcAft>
                          <a:spcPts val="1200"/>
                        </a:spcAft>
                        <a:buSzPct val="100000"/>
                        <a:buFont typeface="Arial" pitchFamily="34"/>
                        <a:buNone/>
                      </a:pPr>
                      <a:r>
                        <a:rPr lang="pt-BR" sz="1800" b="0" dirty="0">
                          <a:solidFill>
                            <a:schemeClr val="tx1"/>
                          </a:solidFill>
                          <a:latin typeface="Inter" panose="020B0604020202020204" charset="0"/>
                          <a:ea typeface="Inter" panose="020B0604020202020204" charset="0"/>
                        </a:rPr>
                        <a:t>Avaliar os progressos individuais.</a:t>
                      </a:r>
                    </a:p>
                    <a:p>
                      <a:pPr marL="0" lvl="0" indent="0">
                        <a:lnSpc>
                          <a:spcPct val="100000"/>
                        </a:lnSpc>
                        <a:spcBef>
                          <a:spcPts val="0"/>
                        </a:spcBef>
                        <a:spcAft>
                          <a:spcPts val="1200"/>
                        </a:spcAft>
                        <a:buSzPct val="100000"/>
                        <a:buFont typeface="Arial" pitchFamily="34"/>
                        <a:buNone/>
                      </a:pPr>
                      <a:r>
                        <a:rPr lang="pt-BR" sz="1800" b="0" dirty="0">
                          <a:solidFill>
                            <a:schemeClr val="tx1"/>
                          </a:solidFill>
                          <a:latin typeface="Inter" panose="020B0604020202020204" charset="0"/>
                          <a:ea typeface="Inter" panose="020B0604020202020204" charset="0"/>
                        </a:rPr>
                        <a:t>Avaliar os progressos do programa (sessões 17, 20, 23).</a:t>
                      </a:r>
                    </a:p>
                    <a:p>
                      <a:pPr marL="0" marR="0" lvl="0" indent="0" algn="l" defTabSz="914400" rtl="0" eaLnBrk="1" fontAlgn="auto" latinLnBrk="0" hangingPunct="1">
                        <a:lnSpc>
                          <a:spcPct val="100000"/>
                        </a:lnSpc>
                        <a:spcBef>
                          <a:spcPts val="0"/>
                        </a:spcBef>
                        <a:spcAft>
                          <a:spcPts val="1200"/>
                        </a:spcAft>
                        <a:buClrTx/>
                        <a:buSzPct val="100000"/>
                        <a:buFont typeface="Arial" pitchFamily="34"/>
                        <a:buNone/>
                        <a:tabLst/>
                        <a:defRPr/>
                      </a:pPr>
                      <a:r>
                        <a:rPr kumimoji="0" lang="pt-PT" sz="1400" b="1" i="0" u="none" strike="noStrike" kern="1200" cap="none" spc="0" normalizeH="0" baseline="0" noProof="0" dirty="0">
                          <a:ln>
                            <a:noFill/>
                          </a:ln>
                          <a:solidFill>
                            <a:prstClr val="black"/>
                          </a:solidFill>
                          <a:effectLst/>
                          <a:uLnTx/>
                          <a:uFillTx/>
                          <a:latin typeface="Inter" panose="020B0604020202020204" charset="0"/>
                          <a:ea typeface="Inter" panose="020B0604020202020204" charset="0"/>
                          <a:cs typeface="+mn-cs"/>
                        </a:rPr>
                        <a:t>Nota</a:t>
                      </a:r>
                      <a:r>
                        <a:rPr kumimoji="0" lang="pt-PT" sz="1400" b="0" i="0" u="none" strike="noStrike" kern="1200" cap="none" spc="0" normalizeH="0" baseline="0" noProof="0" dirty="0">
                          <a:ln>
                            <a:noFill/>
                          </a:ln>
                          <a:solidFill>
                            <a:prstClr val="black"/>
                          </a:solidFill>
                          <a:effectLst/>
                          <a:uLnTx/>
                          <a:uFillTx/>
                          <a:latin typeface="Inter" panose="020B0604020202020204" charset="0"/>
                          <a:ea typeface="Inter" panose="020B0604020202020204" charset="0"/>
                          <a:cs typeface="+mn-cs"/>
                        </a:rPr>
                        <a:t>: na sessão 17 será realizada a avaliação intermédia do processo, daí a aplicação do QAP, PQ e HCR-20 antes da reunião de avaliação, de forma a reunir-se os dados necessários.</a:t>
                      </a:r>
                    </a:p>
                  </a:txBody>
                  <a:tcPr anchor="ctr">
                    <a:lnL w="12700" cmpd="sng">
                      <a:noFill/>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lvl="0" indent="0">
                        <a:lnSpc>
                          <a:spcPct val="100000"/>
                        </a:lnSpc>
                        <a:buNone/>
                      </a:pPr>
                      <a:r>
                        <a:rPr lang="pt-BR" sz="1800" b="0" dirty="0">
                          <a:solidFill>
                            <a:schemeClr val="tx1"/>
                          </a:solidFill>
                          <a:latin typeface="Inter" panose="020B0604020202020204" charset="0"/>
                          <a:ea typeface="Inter" panose="020B0604020202020204" charset="0"/>
                        </a:rPr>
                        <a:t>Entrevista motivacional </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Aplicação do QAP (sessão 15)</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Aplicação do PQ (sessão 16)</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Aplicação da escala HCR-20V2 (sessão 17)</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QAP</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Questionário Pessoal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800" b="0" dirty="0">
                        <a:solidFill>
                          <a:schemeClr val="tx1"/>
                        </a:solidFill>
                        <a:latin typeface="Inter" panose="020B0604020202020204" charset="0"/>
                        <a:ea typeface="Inter" panose="020B060402020202020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HCR-20V2</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lnSpc>
                          <a:spcPct val="100000"/>
                        </a:lnSpc>
                      </a:pPr>
                      <a:r>
                        <a:rPr lang="pt-PT" sz="1800" b="0" dirty="0">
                          <a:solidFill>
                            <a:schemeClr val="tx1"/>
                          </a:solidFill>
                          <a:latin typeface="Inter" panose="020B0604020202020204" charset="0"/>
                          <a:ea typeface="Inter" panose="020B0604020202020204" charset="0"/>
                        </a:rPr>
                        <a:t>60</a:t>
                      </a:r>
                      <a:endParaRPr lang="en-GB" sz="1800" b="0" dirty="0">
                        <a:solidFill>
                          <a:schemeClr val="tx1"/>
                        </a:solidFill>
                        <a:latin typeface="Inter" panose="020B0604020202020204" charset="0"/>
                        <a:ea typeface="Inter" panose="020B0604020202020204" charset="0"/>
                      </a:endParaRPr>
                    </a:p>
                  </a:txBody>
                  <a:tcPr anchor="ctr">
                    <a:lnL w="38100" cap="flat" cmpd="sng" algn="ctr">
                      <a:solidFill>
                        <a:srgbClr val="97745A"/>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7120096"/>
                  </a:ext>
                </a:extLst>
              </a:tr>
            </a:tbl>
          </a:graphicData>
        </a:graphic>
      </p:graphicFrame>
      <p:graphicFrame>
        <p:nvGraphicFramePr>
          <p:cNvPr id="20" name="!!sessao_15_24_g">
            <a:extLst>
              <a:ext uri="{FF2B5EF4-FFF2-40B4-BE49-F238E27FC236}">
                <a16:creationId xmlns:a16="http://schemas.microsoft.com/office/drawing/2014/main" id="{F3B6BC7B-BCF4-9756-CC76-C7F80FA1C609}"/>
              </a:ext>
            </a:extLst>
          </p:cNvPr>
          <p:cNvGraphicFramePr>
            <a:graphicFrameLocks noGrp="1"/>
          </p:cNvGraphicFramePr>
          <p:nvPr>
            <p:extLst>
              <p:ext uri="{D42A27DB-BD31-4B8C-83A1-F6EECF244321}">
                <p14:modId xmlns:p14="http://schemas.microsoft.com/office/powerpoint/2010/main" val="1559046220"/>
              </p:ext>
            </p:extLst>
          </p:nvPr>
        </p:nvGraphicFramePr>
        <p:xfrm>
          <a:off x="4807268" y="1363980"/>
          <a:ext cx="12238144" cy="3977640"/>
        </p:xfrm>
        <a:graphic>
          <a:graphicData uri="http://schemas.openxmlformats.org/drawingml/2006/table">
            <a:tbl>
              <a:tblPr firstRow="1" bandRow="1">
                <a:tableStyleId>{5C22544A-7EE6-4342-B048-85BDC9FD1C3A}</a:tableStyleId>
              </a:tblPr>
              <a:tblGrid>
                <a:gridCol w="3198582">
                  <a:extLst>
                    <a:ext uri="{9D8B030D-6E8A-4147-A177-3AD203B41FA5}">
                      <a16:colId xmlns:a16="http://schemas.microsoft.com/office/drawing/2014/main" val="1042611969"/>
                    </a:ext>
                  </a:extLst>
                </a:gridCol>
                <a:gridCol w="3957550">
                  <a:extLst>
                    <a:ext uri="{9D8B030D-6E8A-4147-A177-3AD203B41FA5}">
                      <a16:colId xmlns:a16="http://schemas.microsoft.com/office/drawing/2014/main" val="1972421895"/>
                    </a:ext>
                  </a:extLst>
                </a:gridCol>
                <a:gridCol w="3581400">
                  <a:extLst>
                    <a:ext uri="{9D8B030D-6E8A-4147-A177-3AD203B41FA5}">
                      <a16:colId xmlns:a16="http://schemas.microsoft.com/office/drawing/2014/main" val="962624468"/>
                    </a:ext>
                  </a:extLst>
                </a:gridCol>
                <a:gridCol w="1500612">
                  <a:extLst>
                    <a:ext uri="{9D8B030D-6E8A-4147-A177-3AD203B41FA5}">
                      <a16:colId xmlns:a16="http://schemas.microsoft.com/office/drawing/2014/main" val="2087318690"/>
                    </a:ext>
                  </a:extLst>
                </a:gridCol>
              </a:tblGrid>
              <a:tr h="3958512">
                <a:tc>
                  <a:txBody>
                    <a:bodyPr/>
                    <a:lstStyle/>
                    <a:p>
                      <a:pPr marL="0" lvl="0" indent="0">
                        <a:lnSpc>
                          <a:spcPct val="100000"/>
                        </a:lnSpc>
                        <a:spcAft>
                          <a:spcPts val="1200"/>
                        </a:spcAft>
                        <a:buSzPct val="100000"/>
                        <a:buFont typeface="Arial" pitchFamily="34"/>
                        <a:buNone/>
                      </a:pPr>
                      <a:r>
                        <a:rPr lang="pt-BR" sz="1800" b="0" i="0" dirty="0">
                          <a:solidFill>
                            <a:schemeClr val="tx1"/>
                          </a:solidFill>
                          <a:latin typeface="Inter" panose="020B0604020202020204" charset="0"/>
                          <a:ea typeface="Inter" panose="020B0604020202020204" charset="0"/>
                        </a:rPr>
                        <a:t>Promover comportamentos para a mudança.</a:t>
                      </a:r>
                    </a:p>
                    <a:p>
                      <a:pPr marL="0" lvl="0" indent="0">
                        <a:lnSpc>
                          <a:spcPct val="100000"/>
                        </a:lnSpc>
                        <a:spcAft>
                          <a:spcPts val="1200"/>
                        </a:spcAft>
                        <a:buSzPct val="100000"/>
                        <a:buFont typeface="Arial" pitchFamily="34"/>
                        <a:buNone/>
                      </a:pPr>
                      <a:r>
                        <a:rPr lang="pt-BR" sz="1800" b="0" i="0" dirty="0">
                          <a:solidFill>
                            <a:schemeClr val="tx1"/>
                          </a:solidFill>
                          <a:latin typeface="Inter" panose="020B0604020202020204" charset="0"/>
                          <a:ea typeface="Inter" panose="020B0604020202020204" charset="0"/>
                        </a:rPr>
                        <a:t>Estimular a crença na capacidade de mudança.</a:t>
                      </a:r>
                    </a:p>
                    <a:p>
                      <a:pPr marL="0" lvl="0" indent="0">
                        <a:lnSpc>
                          <a:spcPct val="100000"/>
                        </a:lnSpc>
                        <a:spcAft>
                          <a:spcPts val="1200"/>
                        </a:spcAft>
                        <a:buSzPct val="100000"/>
                        <a:buFont typeface="Arial" pitchFamily="34"/>
                        <a:buNone/>
                      </a:pPr>
                      <a:r>
                        <a:rPr lang="pt-BR" sz="1800" b="0" i="0" dirty="0">
                          <a:solidFill>
                            <a:schemeClr val="tx1"/>
                          </a:solidFill>
                          <a:latin typeface="Inter" panose="020B0604020202020204" charset="0"/>
                          <a:ea typeface="Inter" panose="020B0604020202020204" charset="0"/>
                        </a:rPr>
                        <a:t>Sugerir estratégias para a mudança.</a:t>
                      </a:r>
                    </a:p>
                    <a:p>
                      <a:pPr marL="0" lvl="0" indent="0">
                        <a:lnSpc>
                          <a:spcPct val="100000"/>
                        </a:lnSpc>
                        <a:spcAft>
                          <a:spcPts val="1200"/>
                        </a:spcAft>
                        <a:buSzPct val="100000"/>
                        <a:buFont typeface="Arial" pitchFamily="34"/>
                        <a:buNone/>
                      </a:pPr>
                      <a:r>
                        <a:rPr lang="pt-BR" sz="1800" b="0" i="0" dirty="0">
                          <a:solidFill>
                            <a:schemeClr val="tx1"/>
                          </a:solidFill>
                          <a:latin typeface="Inter" panose="020B0604020202020204" charset="0"/>
                          <a:ea typeface="Inter" panose="020B0604020202020204" charset="0"/>
                        </a:rPr>
                        <a:t>Negociar objetivos e metas para a mudança.</a:t>
                      </a:r>
                    </a:p>
                    <a:p>
                      <a:pPr marL="0" lvl="0" indent="0">
                        <a:lnSpc>
                          <a:spcPct val="100000"/>
                        </a:lnSpc>
                        <a:spcAft>
                          <a:spcPts val="1200"/>
                        </a:spcAft>
                        <a:buSzPct val="100000"/>
                        <a:buFont typeface="Arial" pitchFamily="34"/>
                        <a:buNone/>
                      </a:pPr>
                      <a:r>
                        <a:rPr lang="pt-BR" sz="1800" b="0" i="0" dirty="0">
                          <a:solidFill>
                            <a:schemeClr val="tx1"/>
                          </a:solidFill>
                          <a:latin typeface="Inter" panose="020B0604020202020204" charset="0"/>
                          <a:ea typeface="Inter" panose="020B0604020202020204" charset="0"/>
                        </a:rPr>
                        <a:t>Promover a comunicação verbal e não-verbal.</a:t>
                      </a:r>
                    </a:p>
                  </a:txBody>
                  <a:tcPr anchor="ctr">
                    <a:lnL w="12700" cmpd="sng">
                      <a:noFill/>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lvl="0">
                        <a:lnSpc>
                          <a:spcPct val="100000"/>
                        </a:lnSpc>
                        <a:spcBef>
                          <a:spcPts val="0"/>
                        </a:spcBef>
                        <a:spcAft>
                          <a:spcPts val="600"/>
                        </a:spcAft>
                      </a:pPr>
                      <a:r>
                        <a:rPr lang="pt-PT" sz="1500" b="0" dirty="0">
                          <a:solidFill>
                            <a:schemeClr val="tx1"/>
                          </a:solidFill>
                          <a:latin typeface="Inter" panose="020B0604020202020204" charset="0"/>
                          <a:ea typeface="Inter" panose="020B0604020202020204" charset="0"/>
                        </a:rPr>
                        <a:t>Atividade 14 - “ Carta ao futuro”</a:t>
                      </a:r>
                    </a:p>
                    <a:p>
                      <a:pPr lvl="0">
                        <a:lnSpc>
                          <a:spcPct val="100000"/>
                        </a:lnSpc>
                        <a:spcBef>
                          <a:spcPts val="0"/>
                        </a:spcBef>
                        <a:spcAft>
                          <a:spcPts val="600"/>
                        </a:spcAft>
                      </a:pPr>
                      <a:r>
                        <a:rPr lang="pt-PT" sz="1500" b="0" dirty="0">
                          <a:solidFill>
                            <a:schemeClr val="tx1"/>
                          </a:solidFill>
                          <a:latin typeface="Inter" panose="020B0604020202020204" charset="0"/>
                          <a:ea typeface="Inter" panose="020B0604020202020204" charset="0"/>
                        </a:rPr>
                        <a:t>Atividade 15 - Workshop “</a:t>
                      </a:r>
                      <a:r>
                        <a:rPr lang="pt-PT" sz="1500" b="0" dirty="0" err="1">
                          <a:solidFill>
                            <a:schemeClr val="tx1"/>
                          </a:solidFill>
                          <a:latin typeface="Inter" panose="020B0604020202020204" charset="0"/>
                          <a:ea typeface="Inter" panose="020B0604020202020204" charset="0"/>
                        </a:rPr>
                        <a:t>Lit</a:t>
                      </a:r>
                      <a:r>
                        <a:rPr lang="pt-PT" sz="1500" b="0" dirty="0">
                          <a:solidFill>
                            <a:schemeClr val="tx1"/>
                          </a:solidFill>
                          <a:latin typeface="Inter" panose="020B0604020202020204" charset="0"/>
                          <a:ea typeface="Inter" panose="020B0604020202020204" charset="0"/>
                        </a:rPr>
                        <a:t>. Financeira” </a:t>
                      </a:r>
                    </a:p>
                    <a:p>
                      <a:pPr lvl="0">
                        <a:lnSpc>
                          <a:spcPct val="100000"/>
                        </a:lnSpc>
                        <a:spcBef>
                          <a:spcPts val="0"/>
                        </a:spcBef>
                        <a:spcAft>
                          <a:spcPts val="600"/>
                        </a:spcAft>
                      </a:pPr>
                      <a:r>
                        <a:rPr lang="pt-PT" sz="1500" b="0" dirty="0">
                          <a:solidFill>
                            <a:schemeClr val="tx1"/>
                          </a:solidFill>
                          <a:latin typeface="Inter" panose="020B0604020202020204" charset="0"/>
                          <a:ea typeface="Inter" panose="020B0604020202020204" charset="0"/>
                        </a:rPr>
                        <a:t>Atividade 16 – “Mymentor (1)”</a:t>
                      </a:r>
                    </a:p>
                    <a:p>
                      <a:pPr marL="0" marR="0" lvl="0" indent="0" algn="l" defTabSz="914400" rtl="0" eaLnBrk="1" fontAlgn="auto" latinLnBrk="0" hangingPunct="1">
                        <a:lnSpc>
                          <a:spcPct val="100000"/>
                        </a:lnSpc>
                        <a:spcBef>
                          <a:spcPts val="0"/>
                        </a:spcBef>
                        <a:spcAft>
                          <a:spcPts val="600"/>
                        </a:spcAft>
                        <a:buClrTx/>
                        <a:buSzTx/>
                        <a:buFontTx/>
                        <a:buNone/>
                        <a:tabLst/>
                        <a:defRPr/>
                      </a:pPr>
                      <a:r>
                        <a:rPr lang="pt-PT" sz="1500" b="0" dirty="0">
                          <a:solidFill>
                            <a:schemeClr val="tx1"/>
                          </a:solidFill>
                          <a:latin typeface="Inter" panose="020B0604020202020204" charset="0"/>
                          <a:ea typeface="Inter" panose="020B0604020202020204" charset="0"/>
                        </a:rPr>
                        <a:t>Atividade 17 – “Mymentor(2)”</a:t>
                      </a:r>
                    </a:p>
                    <a:p>
                      <a:pPr lvl="0">
                        <a:lnSpc>
                          <a:spcPct val="100000"/>
                        </a:lnSpc>
                        <a:spcBef>
                          <a:spcPts val="0"/>
                        </a:spcBef>
                        <a:spcAft>
                          <a:spcPts val="600"/>
                        </a:spcAft>
                      </a:pPr>
                      <a:r>
                        <a:rPr lang="pt-PT" sz="1500" b="0" dirty="0">
                          <a:solidFill>
                            <a:schemeClr val="tx1"/>
                          </a:solidFill>
                          <a:latin typeface="Inter" panose="020B0604020202020204" charset="0"/>
                          <a:ea typeface="Inter" panose="020B0604020202020204" charset="0"/>
                        </a:rPr>
                        <a:t>Atividade 18 – Análise SWOT</a:t>
                      </a:r>
                    </a:p>
                    <a:p>
                      <a:pPr lvl="0">
                        <a:lnSpc>
                          <a:spcPct val="100000"/>
                        </a:lnSpc>
                        <a:spcBef>
                          <a:spcPts val="0"/>
                        </a:spcBef>
                        <a:spcAft>
                          <a:spcPts val="600"/>
                        </a:spcAft>
                      </a:pPr>
                      <a:r>
                        <a:rPr lang="pt-PT" sz="1500" b="0" dirty="0">
                          <a:solidFill>
                            <a:schemeClr val="tx1"/>
                          </a:solidFill>
                          <a:latin typeface="Inter" panose="020B0604020202020204" charset="0"/>
                          <a:ea typeface="Inter" panose="020B0604020202020204" charset="0"/>
                        </a:rPr>
                        <a:t>Atividade 19 – Role-Play “entrevistador-entrevistado”</a:t>
                      </a:r>
                    </a:p>
                    <a:p>
                      <a:pPr marL="0" marR="0" lvl="0" indent="0" algn="l" defTabSz="914400" rtl="0" eaLnBrk="1" fontAlgn="auto" latinLnBrk="0" hangingPunct="1">
                        <a:lnSpc>
                          <a:spcPct val="100000"/>
                        </a:lnSpc>
                        <a:spcBef>
                          <a:spcPts val="0"/>
                        </a:spcBef>
                        <a:spcAft>
                          <a:spcPts val="600"/>
                        </a:spcAft>
                        <a:buClrTx/>
                        <a:buSzTx/>
                        <a:buFontTx/>
                        <a:buNone/>
                        <a:tabLst/>
                        <a:defRPr/>
                      </a:pPr>
                      <a:r>
                        <a:rPr lang="pt-PT" sz="1500" b="0" dirty="0">
                          <a:solidFill>
                            <a:schemeClr val="tx1"/>
                          </a:solidFill>
                          <a:latin typeface="Inter" panose="020B0604020202020204" charset="0"/>
                          <a:ea typeface="Inter" panose="020B0604020202020204" charset="0"/>
                        </a:rPr>
                        <a:t>Atividade 20 e 21- “Números” e “Não ouvir”</a:t>
                      </a:r>
                    </a:p>
                    <a:p>
                      <a:pPr lvl="0">
                        <a:lnSpc>
                          <a:spcPct val="100000"/>
                        </a:lnSpc>
                        <a:spcBef>
                          <a:spcPts val="0"/>
                        </a:spcBef>
                        <a:spcAft>
                          <a:spcPts val="600"/>
                        </a:spcAft>
                      </a:pPr>
                      <a:r>
                        <a:rPr lang="pt-PT" sz="1500" b="0" dirty="0">
                          <a:solidFill>
                            <a:schemeClr val="tx1"/>
                          </a:solidFill>
                          <a:latin typeface="Inter" panose="020B0604020202020204" charset="0"/>
                          <a:ea typeface="Inter" panose="020B0604020202020204" charset="0"/>
                        </a:rPr>
                        <a:t>Atividade 22 – “A ponte”</a:t>
                      </a:r>
                    </a:p>
                    <a:p>
                      <a:pPr lvl="0">
                        <a:lnSpc>
                          <a:spcPct val="100000"/>
                        </a:lnSpc>
                        <a:spcBef>
                          <a:spcPts val="0"/>
                        </a:spcBef>
                        <a:spcAft>
                          <a:spcPts val="600"/>
                        </a:spcAft>
                      </a:pPr>
                      <a:r>
                        <a:rPr lang="pt-PT" sz="1500" b="0" dirty="0">
                          <a:solidFill>
                            <a:schemeClr val="tx1"/>
                          </a:solidFill>
                          <a:latin typeface="Inter" panose="020B0604020202020204" charset="0"/>
                          <a:ea typeface="Inter" panose="020B0604020202020204" charset="0"/>
                        </a:rPr>
                        <a:t>Atividade 23 – Workshop de voluntariado em colaboração com especialista e um voluntário</a:t>
                      </a:r>
                    </a:p>
                    <a:p>
                      <a:pPr lvl="0">
                        <a:lnSpc>
                          <a:spcPct val="100000"/>
                        </a:lnSpc>
                        <a:spcBef>
                          <a:spcPts val="0"/>
                        </a:spcBef>
                        <a:spcAft>
                          <a:spcPts val="600"/>
                        </a:spcAft>
                      </a:pPr>
                      <a:r>
                        <a:rPr lang="pt-PT" sz="1500" b="0" dirty="0">
                          <a:solidFill>
                            <a:schemeClr val="tx1"/>
                          </a:solidFill>
                          <a:latin typeface="Inter" panose="020B0604020202020204" charset="0"/>
                          <a:ea typeface="Inter" panose="020B0604020202020204" charset="0"/>
                        </a:rPr>
                        <a:t>Atividade 24 -“Modelo”</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lvl="0">
                        <a:lnSpc>
                          <a:spcPct val="100000"/>
                        </a:lnSpc>
                        <a:spcBef>
                          <a:spcPts val="0"/>
                        </a:spcBef>
                        <a:spcAft>
                          <a:spcPts val="1200"/>
                        </a:spcAft>
                      </a:pPr>
                      <a:r>
                        <a:rPr lang="pt-BR" sz="1800" b="0" dirty="0">
                          <a:solidFill>
                            <a:schemeClr val="tx1"/>
                          </a:solidFill>
                          <a:latin typeface="Inter" panose="020B0604020202020204" charset="0"/>
                          <a:ea typeface="Inter" panose="020B0604020202020204" charset="0"/>
                        </a:rPr>
                        <a:t>Folhas brancas A4 e canetas;</a:t>
                      </a:r>
                    </a:p>
                    <a:p>
                      <a:pPr lvl="0">
                        <a:lnSpc>
                          <a:spcPct val="100000"/>
                        </a:lnSpc>
                        <a:spcBef>
                          <a:spcPts val="0"/>
                        </a:spcBef>
                        <a:spcAft>
                          <a:spcPts val="1200"/>
                        </a:spcAft>
                      </a:pPr>
                      <a:r>
                        <a:rPr lang="pt-BR" sz="1800" b="0" dirty="0">
                          <a:solidFill>
                            <a:schemeClr val="tx1"/>
                          </a:solidFill>
                          <a:latin typeface="Inter" panose="020B0604020202020204" charset="0"/>
                          <a:ea typeface="Inter" panose="020B0604020202020204" charset="0"/>
                        </a:rPr>
                        <a:t>Dispositivo eletrónico com acesso à internet e plataforma mymentor;</a:t>
                      </a:r>
                    </a:p>
                    <a:p>
                      <a:pPr lvl="0">
                        <a:lnSpc>
                          <a:spcPct val="100000"/>
                        </a:lnSpc>
                        <a:spcBef>
                          <a:spcPts val="0"/>
                        </a:spcBef>
                        <a:spcAft>
                          <a:spcPts val="1200"/>
                        </a:spcAft>
                      </a:pPr>
                      <a:r>
                        <a:rPr lang="pt-BR" sz="1800" b="0" dirty="0">
                          <a:solidFill>
                            <a:schemeClr val="tx1"/>
                          </a:solidFill>
                          <a:latin typeface="Inter" panose="020B0604020202020204" charset="0"/>
                          <a:ea typeface="Inter" panose="020B0604020202020204" charset="0"/>
                        </a:rPr>
                        <a:t>Ficha de atividade análise SWOT;</a:t>
                      </a:r>
                    </a:p>
                    <a:p>
                      <a:pPr lvl="0">
                        <a:lnSpc>
                          <a:spcPct val="100000"/>
                        </a:lnSpc>
                        <a:spcBef>
                          <a:spcPts val="0"/>
                        </a:spcBef>
                        <a:spcAft>
                          <a:spcPts val="1200"/>
                        </a:spcAft>
                      </a:pPr>
                      <a:r>
                        <a:rPr lang="pt-BR" sz="1800" b="0" dirty="0">
                          <a:solidFill>
                            <a:schemeClr val="tx1"/>
                          </a:solidFill>
                          <a:latin typeface="Inter" panose="020B0604020202020204" charset="0"/>
                          <a:ea typeface="Inter" panose="020B0604020202020204" charset="0"/>
                        </a:rPr>
                        <a:t>Papéis numerados;</a:t>
                      </a:r>
                    </a:p>
                    <a:p>
                      <a:pPr lvl="0">
                        <a:lnSpc>
                          <a:spcPct val="100000"/>
                        </a:lnSpc>
                        <a:spcBef>
                          <a:spcPts val="0"/>
                        </a:spcBef>
                        <a:spcAft>
                          <a:spcPts val="1200"/>
                        </a:spcAft>
                      </a:pPr>
                      <a:r>
                        <a:rPr lang="pt-BR" sz="1800" b="0" dirty="0">
                          <a:solidFill>
                            <a:schemeClr val="tx1"/>
                          </a:solidFill>
                          <a:latin typeface="Inter" panose="020B0604020202020204" charset="0"/>
                          <a:ea typeface="Inter" panose="020B0604020202020204" charset="0"/>
                        </a:rPr>
                        <a:t>Jornais; vendas, fita-cola</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lnSpc>
                          <a:spcPct val="150000"/>
                        </a:lnSpc>
                      </a:pPr>
                      <a:r>
                        <a:rPr lang="pt-PT" sz="1800" b="0" dirty="0">
                          <a:solidFill>
                            <a:schemeClr val="tx1"/>
                          </a:solidFill>
                          <a:latin typeface="Inter" panose="020B0604020202020204" charset="0"/>
                          <a:ea typeface="Inter" panose="020B0604020202020204" charset="0"/>
                        </a:rPr>
                        <a:t>120</a:t>
                      </a:r>
                      <a:endParaRPr lang="en-GB" sz="1800" b="0" dirty="0">
                        <a:solidFill>
                          <a:schemeClr val="tx1"/>
                        </a:solidFill>
                        <a:latin typeface="Inter" panose="020B0604020202020204" charset="0"/>
                        <a:ea typeface="Inter" panose="020B0604020202020204" charset="0"/>
                      </a:endParaRPr>
                    </a:p>
                  </a:txBody>
                  <a:tcPr anchor="ctr">
                    <a:lnL w="38100" cap="flat" cmpd="sng" algn="ctr">
                      <a:solidFill>
                        <a:srgbClr val="97745A"/>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7120096"/>
                  </a:ext>
                </a:extLst>
              </a:tr>
            </a:tbl>
          </a:graphicData>
        </a:graphic>
      </p:graphicFrame>
      <p:sp>
        <p:nvSpPr>
          <p:cNvPr id="21" name="!!session_n_next">
            <a:extLst>
              <a:ext uri="{FF2B5EF4-FFF2-40B4-BE49-F238E27FC236}">
                <a16:creationId xmlns:a16="http://schemas.microsoft.com/office/drawing/2014/main" id="{0506A317-2F1B-6E5F-50A5-D90F5D163902}"/>
              </a:ext>
            </a:extLst>
          </p:cNvPr>
          <p:cNvSpPr txBox="1"/>
          <p:nvPr/>
        </p:nvSpPr>
        <p:spPr>
          <a:xfrm>
            <a:off x="3916800" y="1036800"/>
            <a:ext cx="13272556" cy="246221"/>
          </a:xfrm>
          <a:prstGeom prst="rect">
            <a:avLst/>
          </a:prstGeom>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SESSÃO 15 A 2</a:t>
            </a:r>
            <a:r>
              <a:rPr lang="en-US" sz="1600" b="1" dirty="0">
                <a:solidFill>
                  <a:srgbClr val="000000"/>
                </a:solidFill>
                <a:latin typeface="Inter" panose="020B0604020202020204" charset="0"/>
                <a:ea typeface="Inter" panose="020B0604020202020204" charset="0"/>
              </a:rPr>
              <a:t>4</a:t>
            </a:r>
            <a:endParaRPr kumimoji="0" lang="en-US" sz="1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endParaRPr>
          </a:p>
        </p:txBody>
      </p:sp>
      <p:sp>
        <p:nvSpPr>
          <p:cNvPr id="55" name="mask_right">
            <a:extLst>
              <a:ext uri="{FF2B5EF4-FFF2-40B4-BE49-F238E27FC236}">
                <a16:creationId xmlns:a16="http://schemas.microsoft.com/office/drawing/2014/main" id="{4CBA2AEE-E0CE-6EA1-3252-58E2BC8307CC}"/>
              </a:ext>
            </a:extLst>
          </p:cNvPr>
          <p:cNvSpPr/>
          <p:nvPr/>
        </p:nvSpPr>
        <p:spPr>
          <a:xfrm>
            <a:off x="17044989" y="-23102"/>
            <a:ext cx="1243012" cy="10287000"/>
          </a:xfrm>
          <a:prstGeom prst="rect">
            <a:avLst/>
          </a:prstGeom>
          <a:solidFill>
            <a:srgbClr val="DDD1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 name="header_splitter_top">
            <a:extLst>
              <a:ext uri="{FF2B5EF4-FFF2-40B4-BE49-F238E27FC236}">
                <a16:creationId xmlns:a16="http://schemas.microsoft.com/office/drawing/2014/main" id="{E1BD7D60-9216-14DC-D101-61B8A950EC87}"/>
              </a:ext>
            </a:extLst>
          </p:cNvPr>
          <p:cNvCxnSpPr>
            <a:cxnSpLocks/>
          </p:cNvCxnSpPr>
          <p:nvPr/>
        </p:nvCxnSpPr>
        <p:spPr>
          <a:xfrm>
            <a:off x="3474000" y="952500"/>
            <a:ext cx="14051157" cy="0"/>
          </a:xfrm>
          <a:prstGeom prst="line">
            <a:avLst/>
          </a:prstGeom>
          <a:ln w="38100">
            <a:solidFill>
              <a:srgbClr val="97745A"/>
            </a:solidFill>
          </a:ln>
        </p:spPr>
        <p:style>
          <a:lnRef idx="1">
            <a:schemeClr val="accent1"/>
          </a:lnRef>
          <a:fillRef idx="0">
            <a:schemeClr val="accent1"/>
          </a:fillRef>
          <a:effectRef idx="0">
            <a:schemeClr val="accent1"/>
          </a:effectRef>
          <a:fontRef idx="minor">
            <a:schemeClr val="tx1"/>
          </a:fontRef>
        </p:style>
      </p:cxnSp>
      <p:sp>
        <p:nvSpPr>
          <p:cNvPr id="56" name="mask_left">
            <a:extLst>
              <a:ext uri="{FF2B5EF4-FFF2-40B4-BE49-F238E27FC236}">
                <a16:creationId xmlns:a16="http://schemas.microsoft.com/office/drawing/2014/main" id="{54D989FB-728A-0F6C-FD20-5C910EF5F794}"/>
              </a:ext>
            </a:extLst>
          </p:cNvPr>
          <p:cNvSpPr/>
          <p:nvPr/>
        </p:nvSpPr>
        <p:spPr>
          <a:xfrm>
            <a:off x="0" y="0"/>
            <a:ext cx="3764165" cy="10287000"/>
          </a:xfrm>
          <a:prstGeom prst="rect">
            <a:avLst/>
          </a:prstGeom>
          <a:solidFill>
            <a:srgbClr val="DDD1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 name="header_splitter_bottom">
            <a:extLst>
              <a:ext uri="{FF2B5EF4-FFF2-40B4-BE49-F238E27FC236}">
                <a16:creationId xmlns:a16="http://schemas.microsoft.com/office/drawing/2014/main" id="{A0FD6016-F7CD-844F-EFF9-A31A6D5D8886}"/>
              </a:ext>
            </a:extLst>
          </p:cNvPr>
          <p:cNvCxnSpPr>
            <a:cxnSpLocks/>
          </p:cNvCxnSpPr>
          <p:nvPr/>
        </p:nvCxnSpPr>
        <p:spPr>
          <a:xfrm>
            <a:off x="2695291" y="1306800"/>
            <a:ext cx="14829866" cy="0"/>
          </a:xfrm>
          <a:prstGeom prst="line">
            <a:avLst/>
          </a:prstGeom>
          <a:ln w="38100">
            <a:solidFill>
              <a:srgbClr val="97745A"/>
            </a:solidFill>
          </a:ln>
        </p:spPr>
        <p:style>
          <a:lnRef idx="1">
            <a:schemeClr val="accent1"/>
          </a:lnRef>
          <a:fillRef idx="0">
            <a:schemeClr val="accent1"/>
          </a:fillRef>
          <a:effectRef idx="0">
            <a:schemeClr val="accent1"/>
          </a:effectRef>
          <a:fontRef idx="minor">
            <a:schemeClr val="tx1"/>
          </a:fontRef>
        </p:style>
      </p:cxnSp>
      <p:sp>
        <p:nvSpPr>
          <p:cNvPr id="11" name="Freeform 11"/>
          <p:cNvSpPr/>
          <p:nvPr/>
        </p:nvSpPr>
        <p:spPr>
          <a:xfrm>
            <a:off x="618803" y="8863050"/>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12" name="Group 12"/>
          <p:cNvGrpSpPr/>
          <p:nvPr/>
        </p:nvGrpSpPr>
        <p:grpSpPr>
          <a:xfrm>
            <a:off x="1243012" y="-1794853"/>
            <a:ext cx="3086100" cy="308610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TextBox 14"/>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15" name="Group 15"/>
          <p:cNvGrpSpPr/>
          <p:nvPr/>
        </p:nvGrpSpPr>
        <p:grpSpPr>
          <a:xfrm>
            <a:off x="-1343025" y="6690703"/>
            <a:ext cx="3086100" cy="30861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DDD1C2"/>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TextBox 17"/>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28" name="individual">
            <a:extLst>
              <a:ext uri="{FF2B5EF4-FFF2-40B4-BE49-F238E27FC236}">
                <a16:creationId xmlns:a16="http://schemas.microsoft.com/office/drawing/2014/main" id="{A9C227B7-845C-4E03-AD90-3FDB2862C6FE}"/>
              </a:ext>
            </a:extLst>
          </p:cNvPr>
          <p:cNvSpPr txBox="1"/>
          <p:nvPr/>
        </p:nvSpPr>
        <p:spPr>
          <a:xfrm>
            <a:off x="17188991" y="5237162"/>
            <a:ext cx="357918" cy="4894259"/>
          </a:xfrm>
          <a:prstGeom prst="rect">
            <a:avLst/>
          </a:prstGeom>
        </p:spPr>
        <p:txBody>
          <a:bodyPr vert="wordArtVert"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INDIVIDUAL</a:t>
            </a:r>
          </a:p>
        </p:txBody>
      </p:sp>
      <p:sp>
        <p:nvSpPr>
          <p:cNvPr id="27" name="grupo">
            <a:extLst>
              <a:ext uri="{FF2B5EF4-FFF2-40B4-BE49-F238E27FC236}">
                <a16:creationId xmlns:a16="http://schemas.microsoft.com/office/drawing/2014/main" id="{B0AD9811-3908-EA7D-222F-3297932F0019}"/>
              </a:ext>
            </a:extLst>
          </p:cNvPr>
          <p:cNvSpPr txBox="1"/>
          <p:nvPr/>
        </p:nvSpPr>
        <p:spPr>
          <a:xfrm>
            <a:off x="17153244" y="1333500"/>
            <a:ext cx="429413" cy="3882531"/>
          </a:xfrm>
          <a:prstGeom prst="rect">
            <a:avLst/>
          </a:prstGeom>
        </p:spPr>
        <p:txBody>
          <a:bodyPr vert="wordArtVert"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GRUPO</a:t>
            </a:r>
          </a:p>
        </p:txBody>
      </p:sp>
      <p:sp>
        <p:nvSpPr>
          <p:cNvPr id="26" name="duracao">
            <a:extLst>
              <a:ext uri="{FF2B5EF4-FFF2-40B4-BE49-F238E27FC236}">
                <a16:creationId xmlns:a16="http://schemas.microsoft.com/office/drawing/2014/main" id="{9F347AF6-B78B-D8A6-9B0B-304E0F182F86}"/>
              </a:ext>
            </a:extLst>
          </p:cNvPr>
          <p:cNvSpPr txBox="1"/>
          <p:nvPr/>
        </p:nvSpPr>
        <p:spPr>
          <a:xfrm>
            <a:off x="15216132" y="579121"/>
            <a:ext cx="1972860" cy="307777"/>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DURAÇÃO</a:t>
            </a:r>
          </a:p>
        </p:txBody>
      </p:sp>
      <p:sp>
        <p:nvSpPr>
          <p:cNvPr id="25" name="material">
            <a:extLst>
              <a:ext uri="{FF2B5EF4-FFF2-40B4-BE49-F238E27FC236}">
                <a16:creationId xmlns:a16="http://schemas.microsoft.com/office/drawing/2014/main" id="{A542FA0A-2768-E460-60D7-D5F2AE955173}"/>
              </a:ext>
            </a:extLst>
          </p:cNvPr>
          <p:cNvSpPr txBox="1"/>
          <p:nvPr/>
        </p:nvSpPr>
        <p:spPr>
          <a:xfrm>
            <a:off x="11614786" y="574477"/>
            <a:ext cx="3435874" cy="307777"/>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MATERIAL</a:t>
            </a:r>
          </a:p>
        </p:txBody>
      </p:sp>
      <p:sp>
        <p:nvSpPr>
          <p:cNvPr id="24" name="atividade">
            <a:extLst>
              <a:ext uri="{FF2B5EF4-FFF2-40B4-BE49-F238E27FC236}">
                <a16:creationId xmlns:a16="http://schemas.microsoft.com/office/drawing/2014/main" id="{BBBC928B-EDE1-7878-9F0B-FEE7D3185CDA}"/>
              </a:ext>
            </a:extLst>
          </p:cNvPr>
          <p:cNvSpPr txBox="1"/>
          <p:nvPr/>
        </p:nvSpPr>
        <p:spPr>
          <a:xfrm>
            <a:off x="8178912" y="266700"/>
            <a:ext cx="3435874" cy="615553"/>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ATIVIDADES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ESTRATÉGIAS</a:t>
            </a:r>
          </a:p>
        </p:txBody>
      </p:sp>
      <p:sp>
        <p:nvSpPr>
          <p:cNvPr id="23" name="objectivo">
            <a:extLst>
              <a:ext uri="{FF2B5EF4-FFF2-40B4-BE49-F238E27FC236}">
                <a16:creationId xmlns:a16="http://schemas.microsoft.com/office/drawing/2014/main" id="{C090B29E-1630-032E-4FA4-E39EA9BABE95}"/>
              </a:ext>
            </a:extLst>
          </p:cNvPr>
          <p:cNvSpPr txBox="1"/>
          <p:nvPr/>
        </p:nvSpPr>
        <p:spPr>
          <a:xfrm>
            <a:off x="5007177" y="523506"/>
            <a:ext cx="3171735" cy="307777"/>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OBJETIVOS</a:t>
            </a:r>
          </a:p>
        </p:txBody>
      </p:sp>
      <p:cxnSp>
        <p:nvCxnSpPr>
          <p:cNvPr id="33" name="splitter">
            <a:extLst>
              <a:ext uri="{FF2B5EF4-FFF2-40B4-BE49-F238E27FC236}">
                <a16:creationId xmlns:a16="http://schemas.microsoft.com/office/drawing/2014/main" id="{20F4722E-B3EE-B81D-9527-B2868EACF5E7}"/>
              </a:ext>
            </a:extLst>
          </p:cNvPr>
          <p:cNvCxnSpPr>
            <a:cxnSpLocks/>
          </p:cNvCxnSpPr>
          <p:nvPr/>
        </p:nvCxnSpPr>
        <p:spPr>
          <a:xfrm>
            <a:off x="3474843" y="5524500"/>
            <a:ext cx="14051157" cy="0"/>
          </a:xfrm>
          <a:prstGeom prst="line">
            <a:avLst/>
          </a:prstGeom>
          <a:ln w="57150">
            <a:solidFill>
              <a:srgbClr val="97745A"/>
            </a:solidFill>
          </a:ln>
        </p:spPr>
        <p:style>
          <a:lnRef idx="1">
            <a:schemeClr val="accent1"/>
          </a:lnRef>
          <a:fillRef idx="0">
            <a:schemeClr val="accent1"/>
          </a:fillRef>
          <a:effectRef idx="0">
            <a:schemeClr val="accent1"/>
          </a:effectRef>
          <a:fontRef idx="minor">
            <a:schemeClr val="tx1"/>
          </a:fontRef>
        </p:style>
      </p:cxnSp>
      <p:sp>
        <p:nvSpPr>
          <p:cNvPr id="41" name="plano_sessao">
            <a:extLst>
              <a:ext uri="{FF2B5EF4-FFF2-40B4-BE49-F238E27FC236}">
                <a16:creationId xmlns:a16="http://schemas.microsoft.com/office/drawing/2014/main" id="{52907BCA-4AB1-E337-EE05-FBAA32594560}"/>
              </a:ext>
            </a:extLst>
          </p:cNvPr>
          <p:cNvSpPr txBox="1"/>
          <p:nvPr/>
        </p:nvSpPr>
        <p:spPr>
          <a:xfrm>
            <a:off x="-1295925" y="4178975"/>
            <a:ext cx="5200181" cy="2031325"/>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Plano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000000"/>
                </a:solidFill>
                <a:effectLst/>
                <a:uLnTx/>
                <a:uFillTx/>
                <a:latin typeface="Inter" panose="020B0604020202020204" charset="0"/>
                <a:ea typeface="Inter" panose="020B0604020202020204" charset="0"/>
                <a:cs typeface="+mn-cs"/>
              </a:rPr>
              <a:t>Sessão</a:t>
            </a:r>
            <a:r>
              <a:rPr kumimoji="0" lang="en-US" sz="4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 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000000"/>
                </a:solidFill>
                <a:effectLst/>
                <a:uLnTx/>
                <a:uFillTx/>
                <a:latin typeface="Inter" panose="020B0604020202020204" charset="0"/>
                <a:ea typeface="Inter" panose="020B0604020202020204" charset="0"/>
                <a:cs typeface="+mn-cs"/>
              </a:rPr>
              <a:t>Sessão</a:t>
            </a:r>
            <a:endParaRPr kumimoji="0" lang="en-US" sz="4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endParaRPr>
          </a:p>
        </p:txBody>
      </p:sp>
      <p:sp>
        <p:nvSpPr>
          <p:cNvPr id="7" name="!!clip_box">
            <a:extLst>
              <a:ext uri="{FF2B5EF4-FFF2-40B4-BE49-F238E27FC236}">
                <a16:creationId xmlns:a16="http://schemas.microsoft.com/office/drawing/2014/main" id="{139DF7DF-3B1F-3B0C-5C01-75768A02E7ED}"/>
              </a:ext>
            </a:extLst>
          </p:cNvPr>
          <p:cNvSpPr/>
          <p:nvPr/>
        </p:nvSpPr>
        <p:spPr>
          <a:xfrm rot="17279142">
            <a:off x="-2560921" y="2030813"/>
            <a:ext cx="6394063" cy="6393212"/>
          </a:xfrm>
          <a:prstGeom prst="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4" name="rumo_futuro" descr="A group of men walking on a road&#10;&#10;Description automatically generated">
            <a:extLst>
              <a:ext uri="{FF2B5EF4-FFF2-40B4-BE49-F238E27FC236}">
                <a16:creationId xmlns:a16="http://schemas.microsoft.com/office/drawing/2014/main" id="{70F3CF57-9059-92AF-B763-74A8AFAFFAAA}"/>
              </a:ext>
            </a:extLst>
          </p:cNvPr>
          <p:cNvPicPr preferRelativeResize="0">
            <a:picLocks/>
          </p:cNvPicPr>
          <p:nvPr/>
        </p:nvPicPr>
        <p:blipFill rotWithShape="1">
          <a:blip r:embed="rId5" cstate="print">
            <a:extLst>
              <a:ext uri="{28A0092B-C50C-407E-A947-70E740481C1C}">
                <a14:useLocalDpi xmlns:a14="http://schemas.microsoft.com/office/drawing/2010/main" val="0"/>
              </a:ext>
            </a:extLst>
          </a:blip>
          <a:srcRect l="20503" t="2918" r="37371" b="1521"/>
          <a:stretch/>
        </p:blipFill>
        <p:spPr>
          <a:xfrm rot="3972928">
            <a:off x="660469" y="5727686"/>
            <a:ext cx="1613896" cy="3661191"/>
          </a:xfrm>
          <a:custGeom>
            <a:avLst/>
            <a:gdLst>
              <a:gd name="connsiteX0" fmla="*/ 1158466 w 1645690"/>
              <a:gd name="connsiteY0" fmla="*/ 0 h 3733317"/>
              <a:gd name="connsiteX1" fmla="*/ 900744 w 1645690"/>
              <a:gd name="connsiteY1" fmla="*/ 3733317 h 3733317"/>
              <a:gd name="connsiteX2" fmla="*/ 0 w 1645690"/>
              <a:gd name="connsiteY2" fmla="*/ 2989405 h 3733317"/>
              <a:gd name="connsiteX3" fmla="*/ 105938 w 1645690"/>
              <a:gd name="connsiteY3" fmla="*/ 2852667 h 3733317"/>
              <a:gd name="connsiteX4" fmla="*/ 163375 w 1645690"/>
              <a:gd name="connsiteY4" fmla="*/ 628965 h 37333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690" h="3733317">
                <a:moveTo>
                  <a:pt x="1158466" y="0"/>
                </a:moveTo>
                <a:cubicBezTo>
                  <a:pt x="1893006" y="1162123"/>
                  <a:pt x="1788960" y="2669319"/>
                  <a:pt x="900744" y="3733317"/>
                </a:cubicBezTo>
                <a:lnTo>
                  <a:pt x="0" y="2989405"/>
                </a:lnTo>
                <a:lnTo>
                  <a:pt x="105938" y="2852667"/>
                </a:lnTo>
                <a:cubicBezTo>
                  <a:pt x="557479" y="2206877"/>
                  <a:pt x="607479" y="1331586"/>
                  <a:pt x="163375" y="628965"/>
                </a:cubicBezTo>
                <a:close/>
              </a:path>
            </a:pathLst>
          </a:custGeom>
          <a:ln w="9525" cap="sq" cmpd="sng">
            <a:solidFill>
              <a:srgbClr val="996633"/>
            </a:solidFill>
            <a:prstDash val="solid"/>
            <a:extLst>
              <a:ext uri="{C807C97D-BFC1-408E-A445-0C87EB9F89A2}">
                <ask:lineSketchStyleProps xmlns:ask="http://schemas.microsoft.com/office/drawing/2018/sketchyshapes" sd="1219033472">
                  <a:custGeom>
                    <a:avLst/>
                    <a:gdLst>
                      <a:gd name="connsiteX0" fmla="*/ 1597823 w 2269831"/>
                      <a:gd name="connsiteY0" fmla="*/ 0 h 5149207"/>
                      <a:gd name="connsiteX1" fmla="*/ 1242358 w 2269831"/>
                      <a:gd name="connsiteY1" fmla="*/ 5149207 h 5149207"/>
                      <a:gd name="connsiteX2" fmla="*/ 840662 w 2269831"/>
                      <a:gd name="connsiteY2" fmla="*/ 4817452 h 5149207"/>
                      <a:gd name="connsiteX3" fmla="*/ 438966 w 2269831"/>
                      <a:gd name="connsiteY3" fmla="*/ 4485697 h 5149207"/>
                      <a:gd name="connsiteX4" fmla="*/ 0 w 2269831"/>
                      <a:gd name="connsiteY4" fmla="*/ 4123160 h 5149207"/>
                      <a:gd name="connsiteX5" fmla="*/ 146115 w 2269831"/>
                      <a:gd name="connsiteY5" fmla="*/ 3934563 h 5149207"/>
                      <a:gd name="connsiteX6" fmla="*/ 225336 w 2269831"/>
                      <a:gd name="connsiteY6" fmla="*/ 867504 h 5149207"/>
                      <a:gd name="connsiteX7" fmla="*/ 641657 w 2269831"/>
                      <a:gd name="connsiteY7" fmla="*/ 604361 h 5149207"/>
                      <a:gd name="connsiteX8" fmla="*/ 1071703 w 2269831"/>
                      <a:gd name="connsiteY8" fmla="*/ 332543 h 5149207"/>
                      <a:gd name="connsiteX9" fmla="*/ 1597823 w 2269831"/>
                      <a:gd name="connsiteY9" fmla="*/ 0 h 5149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69831" h="5149207" fill="none" extrusionOk="0">
                        <a:moveTo>
                          <a:pt x="1597823" y="0"/>
                        </a:moveTo>
                        <a:cubicBezTo>
                          <a:pt x="2646685" y="1504854"/>
                          <a:pt x="2620103" y="4155908"/>
                          <a:pt x="1242358" y="5149207"/>
                        </a:cubicBezTo>
                        <a:cubicBezTo>
                          <a:pt x="1076550" y="5068383"/>
                          <a:pt x="979025" y="4884912"/>
                          <a:pt x="840662" y="4817452"/>
                        </a:cubicBezTo>
                        <a:cubicBezTo>
                          <a:pt x="702299" y="4749992"/>
                          <a:pt x="589979" y="4607390"/>
                          <a:pt x="438966" y="4485697"/>
                        </a:cubicBezTo>
                        <a:cubicBezTo>
                          <a:pt x="287953" y="4364004"/>
                          <a:pt x="124789" y="4182560"/>
                          <a:pt x="0" y="4123160"/>
                        </a:cubicBezTo>
                        <a:cubicBezTo>
                          <a:pt x="44685" y="4055732"/>
                          <a:pt x="101251" y="4036088"/>
                          <a:pt x="146115" y="3934563"/>
                        </a:cubicBezTo>
                        <a:cubicBezTo>
                          <a:pt x="751975" y="3107594"/>
                          <a:pt x="818623" y="1778699"/>
                          <a:pt x="225336" y="867504"/>
                        </a:cubicBezTo>
                        <a:cubicBezTo>
                          <a:pt x="405953" y="699342"/>
                          <a:pt x="478152" y="769345"/>
                          <a:pt x="641657" y="604361"/>
                        </a:cubicBezTo>
                        <a:cubicBezTo>
                          <a:pt x="805162" y="439377"/>
                          <a:pt x="973115" y="454970"/>
                          <a:pt x="1071703" y="332543"/>
                        </a:cubicBezTo>
                        <a:cubicBezTo>
                          <a:pt x="1170291" y="210116"/>
                          <a:pt x="1451067" y="121083"/>
                          <a:pt x="1597823" y="0"/>
                        </a:cubicBezTo>
                        <a:close/>
                      </a:path>
                      <a:path w="2269831" h="5149207" stroke="0" extrusionOk="0">
                        <a:moveTo>
                          <a:pt x="1597823" y="0"/>
                        </a:moveTo>
                        <a:cubicBezTo>
                          <a:pt x="2328153" y="1428436"/>
                          <a:pt x="2046869" y="3839525"/>
                          <a:pt x="1242358" y="5149207"/>
                        </a:cubicBezTo>
                        <a:cubicBezTo>
                          <a:pt x="998806" y="5017230"/>
                          <a:pt x="963613" y="4836269"/>
                          <a:pt x="803392" y="4786670"/>
                        </a:cubicBezTo>
                        <a:cubicBezTo>
                          <a:pt x="643171" y="4737071"/>
                          <a:pt x="583726" y="4531889"/>
                          <a:pt x="401696" y="4454915"/>
                        </a:cubicBezTo>
                        <a:cubicBezTo>
                          <a:pt x="219666" y="4377941"/>
                          <a:pt x="190101" y="4205103"/>
                          <a:pt x="0" y="4123160"/>
                        </a:cubicBezTo>
                        <a:cubicBezTo>
                          <a:pt x="49909" y="4030746"/>
                          <a:pt x="106392" y="3987229"/>
                          <a:pt x="146115" y="3934563"/>
                        </a:cubicBezTo>
                        <a:cubicBezTo>
                          <a:pt x="654347" y="3026309"/>
                          <a:pt x="614469" y="2046931"/>
                          <a:pt x="225336" y="867504"/>
                        </a:cubicBezTo>
                        <a:cubicBezTo>
                          <a:pt x="321223" y="758340"/>
                          <a:pt x="497617" y="696651"/>
                          <a:pt x="655382" y="595686"/>
                        </a:cubicBezTo>
                        <a:cubicBezTo>
                          <a:pt x="813147" y="494721"/>
                          <a:pt x="926335" y="443827"/>
                          <a:pt x="1112878" y="306518"/>
                        </a:cubicBezTo>
                        <a:cubicBezTo>
                          <a:pt x="1299421" y="169209"/>
                          <a:pt x="1492990" y="83147"/>
                          <a:pt x="1597823" y="0"/>
                        </a:cubicBezTo>
                        <a:close/>
                      </a:path>
                    </a:pathLst>
                  </a:custGeom>
                  <ask:type>
                    <ask:lineSketchNone/>
                  </ask:type>
                </ask:lineSketchStyleProps>
              </a:ext>
            </a:extLst>
          </a:ln>
        </p:spPr>
      </p:pic>
      <p:pic>
        <p:nvPicPr>
          <p:cNvPr id="6" name="sou_capaz" descr="Two men sitting on a bench&#10;&#10;Description automatically generated">
            <a:extLst>
              <a:ext uri="{FF2B5EF4-FFF2-40B4-BE49-F238E27FC236}">
                <a16:creationId xmlns:a16="http://schemas.microsoft.com/office/drawing/2014/main" id="{894B8F56-C5A5-8853-093D-51D9092285D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658" t="1041" r="32823" b="-287"/>
          <a:stretch/>
        </p:blipFill>
        <p:spPr>
          <a:xfrm rot="21441759">
            <a:off x="2771094" y="2899050"/>
            <a:ext cx="1911084" cy="4568400"/>
          </a:xfrm>
          <a:custGeom>
            <a:avLst/>
            <a:gdLst>
              <a:gd name="connsiteX0" fmla="*/ 966012 w 1565439"/>
              <a:gd name="connsiteY0" fmla="*/ 0 h 3742147"/>
              <a:gd name="connsiteX1" fmla="*/ 945602 w 1565439"/>
              <a:gd name="connsiteY1" fmla="*/ 3742147 h 3742147"/>
              <a:gd name="connsiteX2" fmla="*/ 0 w 1565439"/>
              <a:gd name="connsiteY2" fmla="*/ 3040977 h 3742147"/>
              <a:gd name="connsiteX3" fmla="*/ 107963 w 1565439"/>
              <a:gd name="connsiteY3" fmla="*/ 819155 h 3742147"/>
              <a:gd name="connsiteX4" fmla="*/ 12479 w 1565439"/>
              <a:gd name="connsiteY4" fmla="*/ 674922 h 3742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5439" h="3742147">
                <a:moveTo>
                  <a:pt x="966012" y="0"/>
                </a:moveTo>
                <a:cubicBezTo>
                  <a:pt x="1772707" y="1127059"/>
                  <a:pt x="1764467" y="2637821"/>
                  <a:pt x="945602" y="3742147"/>
                </a:cubicBezTo>
                <a:lnTo>
                  <a:pt x="0" y="3040977"/>
                </a:lnTo>
                <a:cubicBezTo>
                  <a:pt x="495087" y="2373299"/>
                  <a:pt x="510267" y="1496713"/>
                  <a:pt x="107963" y="819155"/>
                </a:cubicBezTo>
                <a:lnTo>
                  <a:pt x="12479" y="674922"/>
                </a:lnTo>
                <a:close/>
              </a:path>
            </a:pathLst>
          </a:custGeom>
          <a:ln w="9525" cap="sq" cmpd="sng">
            <a:solidFill>
              <a:srgbClr val="996633"/>
            </a:solidFill>
            <a:prstDash val="solid"/>
            <a:extLst>
              <a:ext uri="{C807C97D-BFC1-408E-A445-0C87EB9F89A2}">
                <ask:lineSketchStyleProps xmlns:ask="http://schemas.microsoft.com/office/drawing/2018/sketchyshapes" sd="1670402538">
                  <a:custGeom>
                    <a:avLst/>
                    <a:gdLst>
                      <a:gd name="connsiteX0" fmla="*/ 1332379 w 2159144"/>
                      <a:gd name="connsiteY0" fmla="*/ 0 h 5161385"/>
                      <a:gd name="connsiteX1" fmla="*/ 1304228 w 2159144"/>
                      <a:gd name="connsiteY1" fmla="*/ 5161385 h 5161385"/>
                      <a:gd name="connsiteX2" fmla="*/ 882528 w 2159144"/>
                      <a:gd name="connsiteY2" fmla="*/ 4848691 h 5161385"/>
                      <a:gd name="connsiteX3" fmla="*/ 434743 w 2159144"/>
                      <a:gd name="connsiteY3" fmla="*/ 4516655 h 5161385"/>
                      <a:gd name="connsiteX4" fmla="*/ 0 w 2159144"/>
                      <a:gd name="connsiteY4" fmla="*/ 4194290 h 5161385"/>
                      <a:gd name="connsiteX5" fmla="*/ 148908 w 2159144"/>
                      <a:gd name="connsiteY5" fmla="*/ 1129825 h 5161385"/>
                      <a:gd name="connsiteX6" fmla="*/ 17211 w 2159144"/>
                      <a:gd name="connsiteY6" fmla="*/ 930891 h 5161385"/>
                      <a:gd name="connsiteX7" fmla="*/ 455600 w 2159144"/>
                      <a:gd name="connsiteY7" fmla="*/ 620594 h 5161385"/>
                      <a:gd name="connsiteX8" fmla="*/ 907141 w 2159144"/>
                      <a:gd name="connsiteY8" fmla="*/ 300988 h 5161385"/>
                      <a:gd name="connsiteX9" fmla="*/ 1332379 w 2159144"/>
                      <a:gd name="connsiteY9" fmla="*/ 0 h 5161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9144" h="5161385" fill="none" extrusionOk="0">
                        <a:moveTo>
                          <a:pt x="1332379" y="0"/>
                        </a:moveTo>
                        <a:cubicBezTo>
                          <a:pt x="2276772" y="2089535"/>
                          <a:pt x="2310500" y="3596152"/>
                          <a:pt x="1304228" y="5161385"/>
                        </a:cubicBezTo>
                        <a:cubicBezTo>
                          <a:pt x="1182044" y="5102468"/>
                          <a:pt x="1095351" y="4948426"/>
                          <a:pt x="882528" y="4848691"/>
                        </a:cubicBezTo>
                        <a:cubicBezTo>
                          <a:pt x="669705" y="4748956"/>
                          <a:pt x="579417" y="4593834"/>
                          <a:pt x="434743" y="4516655"/>
                        </a:cubicBezTo>
                        <a:cubicBezTo>
                          <a:pt x="290069" y="4439476"/>
                          <a:pt x="232201" y="4332163"/>
                          <a:pt x="0" y="4194290"/>
                        </a:cubicBezTo>
                        <a:cubicBezTo>
                          <a:pt x="517359" y="3299553"/>
                          <a:pt x="815778" y="2220767"/>
                          <a:pt x="148908" y="1129825"/>
                        </a:cubicBezTo>
                        <a:cubicBezTo>
                          <a:pt x="74022" y="1058393"/>
                          <a:pt x="83019" y="998188"/>
                          <a:pt x="17211" y="930891"/>
                        </a:cubicBezTo>
                        <a:cubicBezTo>
                          <a:pt x="193853" y="789455"/>
                          <a:pt x="352171" y="702406"/>
                          <a:pt x="455600" y="620594"/>
                        </a:cubicBezTo>
                        <a:cubicBezTo>
                          <a:pt x="559029" y="538782"/>
                          <a:pt x="786989" y="424277"/>
                          <a:pt x="907141" y="300988"/>
                        </a:cubicBezTo>
                        <a:cubicBezTo>
                          <a:pt x="1027293" y="177699"/>
                          <a:pt x="1212949" y="100976"/>
                          <a:pt x="1332379" y="0"/>
                        </a:cubicBezTo>
                        <a:close/>
                      </a:path>
                      <a:path w="2159144" h="5161385" stroke="0" extrusionOk="0">
                        <a:moveTo>
                          <a:pt x="1332379" y="0"/>
                        </a:moveTo>
                        <a:cubicBezTo>
                          <a:pt x="2273821" y="1560847"/>
                          <a:pt x="2718264" y="3704114"/>
                          <a:pt x="1304228" y="5161385"/>
                        </a:cubicBezTo>
                        <a:cubicBezTo>
                          <a:pt x="1159708" y="5110807"/>
                          <a:pt x="1068975" y="4961709"/>
                          <a:pt x="882528" y="4848691"/>
                        </a:cubicBezTo>
                        <a:cubicBezTo>
                          <a:pt x="696081" y="4735673"/>
                          <a:pt x="694064" y="4650866"/>
                          <a:pt x="486912" y="4555339"/>
                        </a:cubicBezTo>
                        <a:cubicBezTo>
                          <a:pt x="279760" y="4459812"/>
                          <a:pt x="237657" y="4362961"/>
                          <a:pt x="0" y="4194290"/>
                        </a:cubicBezTo>
                        <a:cubicBezTo>
                          <a:pt x="550575" y="3339062"/>
                          <a:pt x="819684" y="2140958"/>
                          <a:pt x="148908" y="1129825"/>
                        </a:cubicBezTo>
                        <a:cubicBezTo>
                          <a:pt x="97114" y="1074727"/>
                          <a:pt x="72575" y="990366"/>
                          <a:pt x="17211" y="930891"/>
                        </a:cubicBezTo>
                        <a:cubicBezTo>
                          <a:pt x="146727" y="780492"/>
                          <a:pt x="315143" y="731647"/>
                          <a:pt x="442449" y="629903"/>
                        </a:cubicBezTo>
                        <a:cubicBezTo>
                          <a:pt x="569755" y="528159"/>
                          <a:pt x="776368" y="436782"/>
                          <a:pt x="867686" y="328915"/>
                        </a:cubicBezTo>
                        <a:cubicBezTo>
                          <a:pt x="959004" y="221048"/>
                          <a:pt x="1243325" y="146246"/>
                          <a:pt x="1332379" y="0"/>
                        </a:cubicBezTo>
                        <a:close/>
                      </a:path>
                    </a:pathLst>
                  </a:custGeom>
                  <ask:type>
                    <ask:lineSketchNone/>
                  </ask:type>
                </ask:lineSketchStyleProps>
              </a:ext>
            </a:extLst>
          </a:ln>
        </p:spPr>
      </p:pic>
      <p:pic>
        <p:nvPicPr>
          <p:cNvPr id="8" name="proposito" descr="A group of men smiling&#10;&#10;Description automatically generated">
            <a:extLst>
              <a:ext uri="{FF2B5EF4-FFF2-40B4-BE49-F238E27FC236}">
                <a16:creationId xmlns:a16="http://schemas.microsoft.com/office/drawing/2014/main" id="{6A69E602-E7D3-F1A5-295A-CA228981C6B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6847" t="3334" r="32873" b="213"/>
          <a:stretch/>
        </p:blipFill>
        <p:spPr>
          <a:xfrm rot="17111021">
            <a:off x="537955" y="1154488"/>
            <a:ext cx="1540062" cy="3687865"/>
          </a:xfrm>
          <a:custGeom>
            <a:avLst/>
            <a:gdLst>
              <a:gd name="connsiteX0" fmla="*/ 992555 w 1570402"/>
              <a:gd name="connsiteY0" fmla="*/ 0 h 3760516"/>
              <a:gd name="connsiteX1" fmla="*/ 934360 w 1570402"/>
              <a:gd name="connsiteY1" fmla="*/ 3760516 h 3760516"/>
              <a:gd name="connsiteX2" fmla="*/ 0 w 1570402"/>
              <a:gd name="connsiteY2" fmla="*/ 3059293 h 3760516"/>
              <a:gd name="connsiteX3" fmla="*/ 15568 w 1570402"/>
              <a:gd name="connsiteY3" fmla="*/ 3039841 h 3760516"/>
              <a:gd name="connsiteX4" fmla="*/ 294409 w 1570402"/>
              <a:gd name="connsiteY4" fmla="*/ 2498618 h 3760516"/>
              <a:gd name="connsiteX5" fmla="*/ 104717 w 1570402"/>
              <a:gd name="connsiteY5" fmla="*/ 784424 h 3760516"/>
              <a:gd name="connsiteX6" fmla="*/ 35581 w 1570402"/>
              <a:gd name="connsiteY6" fmla="*/ 682802 h 3760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402" h="3760516">
                <a:moveTo>
                  <a:pt x="992555" y="0"/>
                </a:moveTo>
                <a:cubicBezTo>
                  <a:pt x="1783948" y="1129421"/>
                  <a:pt x="1760455" y="2647600"/>
                  <a:pt x="934360" y="3760516"/>
                </a:cubicBezTo>
                <a:lnTo>
                  <a:pt x="0" y="3059293"/>
                </a:lnTo>
                <a:lnTo>
                  <a:pt x="15568" y="3039841"/>
                </a:lnTo>
                <a:cubicBezTo>
                  <a:pt x="132189" y="2878548"/>
                  <a:pt x="227060" y="2697180"/>
                  <a:pt x="294409" y="2498618"/>
                </a:cubicBezTo>
                <a:cubicBezTo>
                  <a:pt x="496457" y="1902931"/>
                  <a:pt x="407780" y="1279375"/>
                  <a:pt x="104717" y="784424"/>
                </a:cubicBezTo>
                <a:lnTo>
                  <a:pt x="35581" y="682802"/>
                </a:lnTo>
                <a:close/>
              </a:path>
            </a:pathLst>
          </a:custGeom>
          <a:ln w="9525" cap="sq" cmpd="sng">
            <a:solidFill>
              <a:srgbClr val="996633"/>
            </a:solidFill>
            <a:prstDash val="solid"/>
            <a:extLst>
              <a:ext uri="{C807C97D-BFC1-408E-A445-0C87EB9F89A2}">
                <ask:lineSketchStyleProps xmlns:ask="http://schemas.microsoft.com/office/drawing/2018/sketchyshapes" sd="1927782525">
                  <a:custGeom>
                    <a:avLst/>
                    <a:gdLst>
                      <a:gd name="connsiteX0" fmla="*/ 1368989 w 2165989"/>
                      <a:gd name="connsiteY0" fmla="*/ 0 h 5186721"/>
                      <a:gd name="connsiteX1" fmla="*/ 1288723 w 2165989"/>
                      <a:gd name="connsiteY1" fmla="*/ 5186721 h 5186721"/>
                      <a:gd name="connsiteX2" fmla="*/ 846261 w 2165989"/>
                      <a:gd name="connsiteY2" fmla="*/ 4854660 h 5186721"/>
                      <a:gd name="connsiteX3" fmla="*/ 403800 w 2165989"/>
                      <a:gd name="connsiteY3" fmla="*/ 4522599 h 5186721"/>
                      <a:gd name="connsiteX4" fmla="*/ 0 w 2165989"/>
                      <a:gd name="connsiteY4" fmla="*/ 4219553 h 5186721"/>
                      <a:gd name="connsiteX5" fmla="*/ 21472 w 2165989"/>
                      <a:gd name="connsiteY5" fmla="*/ 4192724 h 5186721"/>
                      <a:gd name="connsiteX6" fmla="*/ 406065 w 2165989"/>
                      <a:gd name="connsiteY6" fmla="*/ 3446238 h 5186721"/>
                      <a:gd name="connsiteX7" fmla="*/ 144431 w 2165989"/>
                      <a:gd name="connsiteY7" fmla="*/ 1081922 h 5186721"/>
                      <a:gd name="connsiteX8" fmla="*/ 49075 w 2165989"/>
                      <a:gd name="connsiteY8" fmla="*/ 941759 h 5186721"/>
                      <a:gd name="connsiteX9" fmla="*/ 449449 w 2165989"/>
                      <a:gd name="connsiteY9" fmla="*/ 656092 h 5186721"/>
                      <a:gd name="connsiteX10" fmla="*/ 863022 w 2165989"/>
                      <a:gd name="connsiteY10" fmla="*/ 361008 h 5186721"/>
                      <a:gd name="connsiteX11" fmla="*/ 1368989 w 2165989"/>
                      <a:gd name="connsiteY11" fmla="*/ 0 h 5186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5989" h="5186721" fill="none" extrusionOk="0">
                        <a:moveTo>
                          <a:pt x="1368989" y="0"/>
                        </a:moveTo>
                        <a:cubicBezTo>
                          <a:pt x="2607287" y="1567033"/>
                          <a:pt x="2631399" y="3399292"/>
                          <a:pt x="1288723" y="5186721"/>
                        </a:cubicBezTo>
                        <a:cubicBezTo>
                          <a:pt x="1065671" y="5088301"/>
                          <a:pt x="1100389" y="4964059"/>
                          <a:pt x="846261" y="4854660"/>
                        </a:cubicBezTo>
                        <a:cubicBezTo>
                          <a:pt x="592133" y="4745261"/>
                          <a:pt x="618498" y="4635872"/>
                          <a:pt x="403800" y="4522599"/>
                        </a:cubicBezTo>
                        <a:cubicBezTo>
                          <a:pt x="189102" y="4409326"/>
                          <a:pt x="149596" y="4310851"/>
                          <a:pt x="0" y="4219553"/>
                        </a:cubicBezTo>
                        <a:cubicBezTo>
                          <a:pt x="10292" y="4206665"/>
                          <a:pt x="16126" y="4203417"/>
                          <a:pt x="21472" y="4192724"/>
                        </a:cubicBezTo>
                        <a:cubicBezTo>
                          <a:pt x="255738" y="3936190"/>
                          <a:pt x="345512" y="3691394"/>
                          <a:pt x="406065" y="3446238"/>
                        </a:cubicBezTo>
                        <a:cubicBezTo>
                          <a:pt x="496593" y="2684060"/>
                          <a:pt x="625522" y="1847090"/>
                          <a:pt x="144431" y="1081922"/>
                        </a:cubicBezTo>
                        <a:cubicBezTo>
                          <a:pt x="89316" y="1019451"/>
                          <a:pt x="98273" y="984479"/>
                          <a:pt x="49075" y="941759"/>
                        </a:cubicBezTo>
                        <a:cubicBezTo>
                          <a:pt x="138150" y="865845"/>
                          <a:pt x="282181" y="804277"/>
                          <a:pt x="449449" y="656092"/>
                        </a:cubicBezTo>
                        <a:cubicBezTo>
                          <a:pt x="616717" y="507907"/>
                          <a:pt x="687482" y="516193"/>
                          <a:pt x="863022" y="361008"/>
                        </a:cubicBezTo>
                        <a:cubicBezTo>
                          <a:pt x="1038561" y="205823"/>
                          <a:pt x="1177699" y="184060"/>
                          <a:pt x="1368989" y="0"/>
                        </a:cubicBezTo>
                        <a:close/>
                      </a:path>
                      <a:path w="2165989" h="5186721" stroke="0" extrusionOk="0">
                        <a:moveTo>
                          <a:pt x="1368989" y="0"/>
                        </a:moveTo>
                        <a:cubicBezTo>
                          <a:pt x="2677455" y="1605025"/>
                          <a:pt x="2420264" y="3956902"/>
                          <a:pt x="1288723" y="5186721"/>
                        </a:cubicBezTo>
                        <a:cubicBezTo>
                          <a:pt x="1126003" y="5069533"/>
                          <a:pt x="1006382" y="4921309"/>
                          <a:pt x="884923" y="4883675"/>
                        </a:cubicBezTo>
                        <a:cubicBezTo>
                          <a:pt x="763464" y="4846041"/>
                          <a:pt x="677803" y="4664218"/>
                          <a:pt x="429574" y="4541942"/>
                        </a:cubicBezTo>
                        <a:cubicBezTo>
                          <a:pt x="181345" y="4419666"/>
                          <a:pt x="209538" y="4334954"/>
                          <a:pt x="0" y="4219553"/>
                        </a:cubicBezTo>
                        <a:cubicBezTo>
                          <a:pt x="4536" y="4213312"/>
                          <a:pt x="17283" y="4198450"/>
                          <a:pt x="21472" y="4192724"/>
                        </a:cubicBezTo>
                        <a:cubicBezTo>
                          <a:pt x="184340" y="3951611"/>
                          <a:pt x="271170" y="3652862"/>
                          <a:pt x="406065" y="3446238"/>
                        </a:cubicBezTo>
                        <a:cubicBezTo>
                          <a:pt x="790897" y="2725754"/>
                          <a:pt x="645991" y="1562419"/>
                          <a:pt x="144431" y="1081922"/>
                        </a:cubicBezTo>
                        <a:cubicBezTo>
                          <a:pt x="84029" y="1022680"/>
                          <a:pt x="89315" y="969186"/>
                          <a:pt x="49075" y="941759"/>
                        </a:cubicBezTo>
                        <a:cubicBezTo>
                          <a:pt x="128063" y="847936"/>
                          <a:pt x="413573" y="728338"/>
                          <a:pt x="489046" y="627839"/>
                        </a:cubicBezTo>
                        <a:cubicBezTo>
                          <a:pt x="564519" y="527340"/>
                          <a:pt x="759248" y="504073"/>
                          <a:pt x="889420" y="342172"/>
                        </a:cubicBezTo>
                        <a:cubicBezTo>
                          <a:pt x="1019592" y="180271"/>
                          <a:pt x="1233727" y="111911"/>
                          <a:pt x="1368989" y="0"/>
                        </a:cubicBezTo>
                        <a:close/>
                      </a:path>
                    </a:pathLst>
                  </a:custGeom>
                  <ask:type>
                    <ask:lineSketchNone/>
                  </ask:type>
                </ask:lineSketchStyleProps>
              </a:ext>
            </a:extLst>
          </a:ln>
        </p:spPr>
      </p:pic>
      <p:pic>
        <p:nvPicPr>
          <p:cNvPr id="9" name="onde_vou" descr="Two men walking down a street&#10;&#10;Description automatically generated">
            <a:extLst>
              <a:ext uri="{FF2B5EF4-FFF2-40B4-BE49-F238E27FC236}">
                <a16:creationId xmlns:a16="http://schemas.microsoft.com/office/drawing/2014/main" id="{8F4C764B-BFA1-3110-7BEE-2D727D034CE1}"/>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1993" t="2220" r="37822" b="2817"/>
          <a:stretch/>
        </p:blipFill>
        <p:spPr>
          <a:xfrm rot="12797555">
            <a:off x="-2136121" y="2126613"/>
            <a:ext cx="1548032" cy="3658265"/>
          </a:xfrm>
          <a:custGeom>
            <a:avLst/>
            <a:gdLst>
              <a:gd name="connsiteX0" fmla="*/ 987270 w 1578528"/>
              <a:gd name="connsiteY0" fmla="*/ 0 h 3730334"/>
              <a:gd name="connsiteX1" fmla="*/ 946431 w 1578528"/>
              <a:gd name="connsiteY1" fmla="*/ 3730334 h 3730334"/>
              <a:gd name="connsiteX2" fmla="*/ 0 w 1578528"/>
              <a:gd name="connsiteY2" fmla="*/ 3032992 h 3730334"/>
              <a:gd name="connsiteX3" fmla="*/ 43145 w 1578528"/>
              <a:gd name="connsiteY3" fmla="*/ 2977092 h 3730334"/>
              <a:gd name="connsiteX4" fmla="*/ 401209 w 1578528"/>
              <a:gd name="connsiteY4" fmla="*/ 1858975 h 3730334"/>
              <a:gd name="connsiteX5" fmla="*/ 67710 w 1578528"/>
              <a:gd name="connsiteY5" fmla="*/ 733285 h 3730334"/>
              <a:gd name="connsiteX6" fmla="*/ 25798 w 1578528"/>
              <a:gd name="connsiteY6" fmla="*/ 676455 h 373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8528" h="3730334">
                <a:moveTo>
                  <a:pt x="987270" y="0"/>
                </a:moveTo>
                <a:cubicBezTo>
                  <a:pt x="1790413" y="1121097"/>
                  <a:pt x="1773926" y="2627089"/>
                  <a:pt x="946431" y="3730334"/>
                </a:cubicBezTo>
                <a:lnTo>
                  <a:pt x="0" y="3032992"/>
                </a:lnTo>
                <a:lnTo>
                  <a:pt x="43145" y="2977092"/>
                </a:lnTo>
                <a:cubicBezTo>
                  <a:pt x="264960" y="2659229"/>
                  <a:pt x="396659" y="2274553"/>
                  <a:pt x="401209" y="1858975"/>
                </a:cubicBezTo>
                <a:cubicBezTo>
                  <a:pt x="405758" y="1443396"/>
                  <a:pt x="282512" y="1055929"/>
                  <a:pt x="67710" y="733285"/>
                </a:cubicBezTo>
                <a:lnTo>
                  <a:pt x="25798" y="676455"/>
                </a:lnTo>
                <a:close/>
              </a:path>
            </a:pathLst>
          </a:custGeom>
          <a:ln w="9525" cap="sq" cmpd="sng">
            <a:solidFill>
              <a:srgbClr val="996633"/>
            </a:solidFill>
            <a:prstDash val="solid"/>
            <a:extLst>
              <a:ext uri="{C807C97D-BFC1-408E-A445-0C87EB9F89A2}">
                <ask:lineSketchStyleProps xmlns:ask="http://schemas.microsoft.com/office/drawing/2018/sketchyshapes" sd="3761857064">
                  <a:custGeom>
                    <a:avLst/>
                    <a:gdLst>
                      <a:gd name="connsiteX0" fmla="*/ 1361699 w 2177197"/>
                      <a:gd name="connsiteY0" fmla="*/ 0 h 5145092"/>
                      <a:gd name="connsiteX1" fmla="*/ 1305372 w 2177197"/>
                      <a:gd name="connsiteY1" fmla="*/ 5145092 h 5145092"/>
                      <a:gd name="connsiteX2" fmla="*/ 857194 w 2177197"/>
                      <a:gd name="connsiteY2" fmla="*/ 4814869 h 5145092"/>
                      <a:gd name="connsiteX3" fmla="*/ 409017 w 2177197"/>
                      <a:gd name="connsiteY3" fmla="*/ 4484646 h 5145092"/>
                      <a:gd name="connsiteX4" fmla="*/ 0 w 2177197"/>
                      <a:gd name="connsiteY4" fmla="*/ 4183277 h 5145092"/>
                      <a:gd name="connsiteX5" fmla="*/ 59508 w 2177197"/>
                      <a:gd name="connsiteY5" fmla="*/ 4106177 h 5145092"/>
                      <a:gd name="connsiteX6" fmla="*/ 553370 w 2177197"/>
                      <a:gd name="connsiteY6" fmla="*/ 2564005 h 5145092"/>
                      <a:gd name="connsiteX7" fmla="*/ 93389 w 2177197"/>
                      <a:gd name="connsiteY7" fmla="*/ 1011389 h 5145092"/>
                      <a:gd name="connsiteX8" fmla="*/ 35582 w 2177197"/>
                      <a:gd name="connsiteY8" fmla="*/ 933005 h 5145092"/>
                      <a:gd name="connsiteX9" fmla="*/ 451099 w 2177197"/>
                      <a:gd name="connsiteY9" fmla="*/ 640663 h 5145092"/>
                      <a:gd name="connsiteX10" fmla="*/ 906399 w 2177197"/>
                      <a:gd name="connsiteY10" fmla="*/ 320332 h 5145092"/>
                      <a:gd name="connsiteX11" fmla="*/ 1361699 w 2177197"/>
                      <a:gd name="connsiteY11" fmla="*/ 0 h 514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7197" h="5145092" fill="none" extrusionOk="0">
                        <a:moveTo>
                          <a:pt x="1361699" y="0"/>
                        </a:moveTo>
                        <a:cubicBezTo>
                          <a:pt x="2516532" y="1565721"/>
                          <a:pt x="2154255" y="3629507"/>
                          <a:pt x="1305372" y="5145092"/>
                        </a:cubicBezTo>
                        <a:cubicBezTo>
                          <a:pt x="1162981" y="5111231"/>
                          <a:pt x="967577" y="4876586"/>
                          <a:pt x="857194" y="4814869"/>
                        </a:cubicBezTo>
                        <a:cubicBezTo>
                          <a:pt x="746811" y="4753152"/>
                          <a:pt x="614408" y="4607878"/>
                          <a:pt x="409017" y="4484646"/>
                        </a:cubicBezTo>
                        <a:cubicBezTo>
                          <a:pt x="203625" y="4361414"/>
                          <a:pt x="137144" y="4211805"/>
                          <a:pt x="0" y="4183277"/>
                        </a:cubicBezTo>
                        <a:cubicBezTo>
                          <a:pt x="25486" y="4141586"/>
                          <a:pt x="37436" y="4150648"/>
                          <a:pt x="59508" y="4106177"/>
                        </a:cubicBezTo>
                        <a:cubicBezTo>
                          <a:pt x="439645" y="3727858"/>
                          <a:pt x="539749" y="3080847"/>
                          <a:pt x="553370" y="2564005"/>
                        </a:cubicBezTo>
                        <a:cubicBezTo>
                          <a:pt x="530493" y="2000413"/>
                          <a:pt x="437736" y="1532829"/>
                          <a:pt x="93389" y="1011389"/>
                        </a:cubicBezTo>
                        <a:cubicBezTo>
                          <a:pt x="73462" y="1000193"/>
                          <a:pt x="56574" y="953758"/>
                          <a:pt x="35582" y="933005"/>
                        </a:cubicBezTo>
                        <a:cubicBezTo>
                          <a:pt x="99885" y="842503"/>
                          <a:pt x="375574" y="764221"/>
                          <a:pt x="451099" y="640663"/>
                        </a:cubicBezTo>
                        <a:cubicBezTo>
                          <a:pt x="526624" y="517105"/>
                          <a:pt x="748131" y="450936"/>
                          <a:pt x="906399" y="320332"/>
                        </a:cubicBezTo>
                        <a:cubicBezTo>
                          <a:pt x="1064667" y="189727"/>
                          <a:pt x="1170199" y="192199"/>
                          <a:pt x="1361699" y="0"/>
                        </a:cubicBezTo>
                        <a:close/>
                      </a:path>
                      <a:path w="2177197" h="5145092" stroke="0" extrusionOk="0">
                        <a:moveTo>
                          <a:pt x="1361699" y="0"/>
                        </a:moveTo>
                        <a:cubicBezTo>
                          <a:pt x="2523032" y="1669640"/>
                          <a:pt x="2622099" y="3647763"/>
                          <a:pt x="1305372" y="5145092"/>
                        </a:cubicBezTo>
                        <a:cubicBezTo>
                          <a:pt x="1173120" y="5100210"/>
                          <a:pt x="1126946" y="4949751"/>
                          <a:pt x="909409" y="4853341"/>
                        </a:cubicBezTo>
                        <a:cubicBezTo>
                          <a:pt x="691872" y="4756931"/>
                          <a:pt x="585033" y="4554998"/>
                          <a:pt x="461231" y="4523118"/>
                        </a:cubicBezTo>
                        <a:cubicBezTo>
                          <a:pt x="337429" y="4491237"/>
                          <a:pt x="180749" y="4287197"/>
                          <a:pt x="0" y="4183277"/>
                        </a:cubicBezTo>
                        <a:cubicBezTo>
                          <a:pt x="24147" y="4143708"/>
                          <a:pt x="38841" y="4137827"/>
                          <a:pt x="59508" y="4106177"/>
                        </a:cubicBezTo>
                        <a:cubicBezTo>
                          <a:pt x="408421" y="3720000"/>
                          <a:pt x="587363" y="3122867"/>
                          <a:pt x="553370" y="2564005"/>
                        </a:cubicBezTo>
                        <a:cubicBezTo>
                          <a:pt x="427385" y="2021468"/>
                          <a:pt x="395699" y="1398292"/>
                          <a:pt x="93389" y="1011389"/>
                        </a:cubicBezTo>
                        <a:cubicBezTo>
                          <a:pt x="68564" y="995852"/>
                          <a:pt x="60396" y="960422"/>
                          <a:pt x="35582" y="933005"/>
                        </a:cubicBezTo>
                        <a:cubicBezTo>
                          <a:pt x="107974" y="812006"/>
                          <a:pt x="346659" y="755162"/>
                          <a:pt x="451099" y="640663"/>
                        </a:cubicBezTo>
                        <a:cubicBezTo>
                          <a:pt x="555539" y="526164"/>
                          <a:pt x="777920" y="449791"/>
                          <a:pt x="866615" y="348322"/>
                        </a:cubicBezTo>
                        <a:cubicBezTo>
                          <a:pt x="955310" y="246853"/>
                          <a:pt x="1212545" y="133173"/>
                          <a:pt x="1361699" y="0"/>
                        </a:cubicBezTo>
                        <a:close/>
                      </a:path>
                    </a:pathLst>
                  </a:custGeom>
                  <ask:type>
                    <ask:lineSketchNone/>
                  </ask:type>
                </ask:lineSketchStyleProps>
              </a:ext>
            </a:extLst>
          </a:ln>
        </p:spPr>
      </p:pic>
      <p:pic>
        <p:nvPicPr>
          <p:cNvPr id="10" name="acolhimento" descr="A group of people standing in a room&#10;&#10;Description automatically generated">
            <a:extLst>
              <a:ext uri="{FF2B5EF4-FFF2-40B4-BE49-F238E27FC236}">
                <a16:creationId xmlns:a16="http://schemas.microsoft.com/office/drawing/2014/main" id="{E1D0B84E-005C-94AE-1C2C-6598D1B418C6}"/>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44954" t="4661" r="16417" b="2005"/>
          <a:stretch/>
        </p:blipFill>
        <p:spPr>
          <a:xfrm rot="8495237">
            <a:off x="-2019107" y="4942406"/>
            <a:ext cx="1526558" cy="3688288"/>
          </a:xfrm>
          <a:custGeom>
            <a:avLst/>
            <a:gdLst>
              <a:gd name="connsiteX0" fmla="*/ 956025 w 1556632"/>
              <a:gd name="connsiteY0" fmla="*/ 0 h 3760947"/>
              <a:gd name="connsiteX1" fmla="*/ 944074 w 1556632"/>
              <a:gd name="connsiteY1" fmla="*/ 3760947 h 3760947"/>
              <a:gd name="connsiteX2" fmla="*/ 0 w 1556632"/>
              <a:gd name="connsiteY2" fmla="*/ 3060416 h 3760947"/>
              <a:gd name="connsiteX3" fmla="*/ 71020 w 1556632"/>
              <a:gd name="connsiteY3" fmla="*/ 2960101 h 3760947"/>
              <a:gd name="connsiteX4" fmla="*/ 292649 w 1556632"/>
              <a:gd name="connsiteY4" fmla="*/ 1249743 h 3760947"/>
              <a:gd name="connsiteX5" fmla="*/ 23952 w 1556632"/>
              <a:gd name="connsiteY5" fmla="*/ 703413 h 3760947"/>
              <a:gd name="connsiteX6" fmla="*/ 8749 w 1556632"/>
              <a:gd name="connsiteY6" fmla="*/ 683675 h 3760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6632" h="3760947">
                <a:moveTo>
                  <a:pt x="956025" y="0"/>
                </a:moveTo>
                <a:cubicBezTo>
                  <a:pt x="1761217" y="1128133"/>
                  <a:pt x="1756394" y="2646483"/>
                  <a:pt x="944074" y="3760947"/>
                </a:cubicBezTo>
                <a:lnTo>
                  <a:pt x="0" y="3060416"/>
                </a:lnTo>
                <a:lnTo>
                  <a:pt x="71020" y="2960101"/>
                </a:lnTo>
                <a:cubicBezTo>
                  <a:pt x="383260" y="2470889"/>
                  <a:pt x="483552" y="1849095"/>
                  <a:pt x="292649" y="1249743"/>
                </a:cubicBezTo>
                <a:cubicBezTo>
                  <a:pt x="229015" y="1049960"/>
                  <a:pt x="137545" y="866854"/>
                  <a:pt x="23952" y="703413"/>
                </a:cubicBezTo>
                <a:lnTo>
                  <a:pt x="8749" y="683675"/>
                </a:lnTo>
                <a:close/>
              </a:path>
            </a:pathLst>
          </a:custGeom>
          <a:ln w="9525" cap="sq" cmpd="sng">
            <a:solidFill>
              <a:srgbClr val="996633"/>
            </a:solidFill>
            <a:prstDash val="solid"/>
            <a:extLst>
              <a:ext uri="{C807C97D-BFC1-408E-A445-0C87EB9F89A2}">
                <ask:lineSketchStyleProps xmlns:ask="http://schemas.microsoft.com/office/drawing/2018/sketchyshapes" sd="1434351486">
                  <a:custGeom>
                    <a:avLst/>
                    <a:gdLst>
                      <a:gd name="connsiteX0" fmla="*/ 1318605 w 2146997"/>
                      <a:gd name="connsiteY0" fmla="*/ 0 h 5187316"/>
                      <a:gd name="connsiteX1" fmla="*/ 1302121 w 2146997"/>
                      <a:gd name="connsiteY1" fmla="*/ 5187316 h 5187316"/>
                      <a:gd name="connsiteX2" fmla="*/ 881102 w 2146997"/>
                      <a:gd name="connsiteY2" fmla="*/ 4874907 h 5187316"/>
                      <a:gd name="connsiteX3" fmla="*/ 447062 w 2146997"/>
                      <a:gd name="connsiteY3" fmla="*/ 4552836 h 5187316"/>
                      <a:gd name="connsiteX4" fmla="*/ 0 w 2146997"/>
                      <a:gd name="connsiteY4" fmla="*/ 4221103 h 5187316"/>
                      <a:gd name="connsiteX5" fmla="*/ 97954 w 2146997"/>
                      <a:gd name="connsiteY5" fmla="*/ 4082742 h 5187316"/>
                      <a:gd name="connsiteX6" fmla="*/ 403638 w 2146997"/>
                      <a:gd name="connsiteY6" fmla="*/ 1723717 h 5187316"/>
                      <a:gd name="connsiteX7" fmla="*/ 33035 w 2146997"/>
                      <a:gd name="connsiteY7" fmla="*/ 970187 h 5187316"/>
                      <a:gd name="connsiteX8" fmla="*/ 12067 w 2146997"/>
                      <a:gd name="connsiteY8" fmla="*/ 942964 h 5187316"/>
                      <a:gd name="connsiteX9" fmla="*/ 434514 w 2146997"/>
                      <a:gd name="connsiteY9" fmla="*/ 638072 h 5187316"/>
                      <a:gd name="connsiteX10" fmla="*/ 843896 w 2146997"/>
                      <a:gd name="connsiteY10" fmla="*/ 342610 h 5187316"/>
                      <a:gd name="connsiteX11" fmla="*/ 1318605 w 2146997"/>
                      <a:gd name="connsiteY11" fmla="*/ 0 h 5187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46997" h="5187316" fill="none" extrusionOk="0">
                        <a:moveTo>
                          <a:pt x="1318605" y="0"/>
                        </a:moveTo>
                        <a:cubicBezTo>
                          <a:pt x="2321243" y="2026336"/>
                          <a:pt x="2250402" y="3496751"/>
                          <a:pt x="1302121" y="5187316"/>
                        </a:cubicBezTo>
                        <a:cubicBezTo>
                          <a:pt x="1198177" y="5112178"/>
                          <a:pt x="1077903" y="4994581"/>
                          <a:pt x="881102" y="4874907"/>
                        </a:cubicBezTo>
                        <a:cubicBezTo>
                          <a:pt x="684301" y="4755233"/>
                          <a:pt x="671840" y="4703395"/>
                          <a:pt x="447062" y="4552836"/>
                        </a:cubicBezTo>
                        <a:cubicBezTo>
                          <a:pt x="222284" y="4402277"/>
                          <a:pt x="156497" y="4317710"/>
                          <a:pt x="0" y="4221103"/>
                        </a:cubicBezTo>
                        <a:cubicBezTo>
                          <a:pt x="29640" y="4150478"/>
                          <a:pt x="81079" y="4121311"/>
                          <a:pt x="97954" y="4082742"/>
                        </a:cubicBezTo>
                        <a:cubicBezTo>
                          <a:pt x="519103" y="3428062"/>
                          <a:pt x="469845" y="2499521"/>
                          <a:pt x="403638" y="1723717"/>
                        </a:cubicBezTo>
                        <a:cubicBezTo>
                          <a:pt x="324735" y="1431173"/>
                          <a:pt x="223660" y="1232078"/>
                          <a:pt x="33035" y="970187"/>
                        </a:cubicBezTo>
                        <a:cubicBezTo>
                          <a:pt x="23704" y="959036"/>
                          <a:pt x="17391" y="949628"/>
                          <a:pt x="12067" y="942964"/>
                        </a:cubicBezTo>
                        <a:cubicBezTo>
                          <a:pt x="125587" y="798901"/>
                          <a:pt x="328618" y="728214"/>
                          <a:pt x="434514" y="638072"/>
                        </a:cubicBezTo>
                        <a:cubicBezTo>
                          <a:pt x="540410" y="547930"/>
                          <a:pt x="676587" y="477159"/>
                          <a:pt x="843896" y="342610"/>
                        </a:cubicBezTo>
                        <a:cubicBezTo>
                          <a:pt x="1011205" y="208061"/>
                          <a:pt x="1207354" y="108189"/>
                          <a:pt x="1318605" y="0"/>
                        </a:cubicBezTo>
                        <a:close/>
                      </a:path>
                      <a:path w="2146997" h="5187316" stroke="0" extrusionOk="0">
                        <a:moveTo>
                          <a:pt x="1318605" y="0"/>
                        </a:moveTo>
                        <a:cubicBezTo>
                          <a:pt x="2357597" y="1509001"/>
                          <a:pt x="2276468" y="4006129"/>
                          <a:pt x="1302121" y="5187316"/>
                        </a:cubicBezTo>
                        <a:cubicBezTo>
                          <a:pt x="1041490" y="5062666"/>
                          <a:pt x="1080491" y="4969389"/>
                          <a:pt x="842038" y="4845921"/>
                        </a:cubicBezTo>
                        <a:cubicBezTo>
                          <a:pt x="603585" y="4722452"/>
                          <a:pt x="664537" y="4638906"/>
                          <a:pt x="421019" y="4533512"/>
                        </a:cubicBezTo>
                        <a:cubicBezTo>
                          <a:pt x="177501" y="4428118"/>
                          <a:pt x="199062" y="4356768"/>
                          <a:pt x="0" y="4221103"/>
                        </a:cubicBezTo>
                        <a:cubicBezTo>
                          <a:pt x="24910" y="4161796"/>
                          <a:pt x="66009" y="4154718"/>
                          <a:pt x="97954" y="4082742"/>
                        </a:cubicBezTo>
                        <a:cubicBezTo>
                          <a:pt x="658204" y="3455444"/>
                          <a:pt x="460623" y="2568519"/>
                          <a:pt x="403638" y="1723717"/>
                        </a:cubicBezTo>
                        <a:cubicBezTo>
                          <a:pt x="344376" y="1453967"/>
                          <a:pt x="154637" y="1162074"/>
                          <a:pt x="33035" y="970187"/>
                        </a:cubicBezTo>
                        <a:cubicBezTo>
                          <a:pt x="24664" y="960514"/>
                          <a:pt x="22102" y="953603"/>
                          <a:pt x="12067" y="942964"/>
                        </a:cubicBezTo>
                        <a:cubicBezTo>
                          <a:pt x="110257" y="850865"/>
                          <a:pt x="268912" y="765380"/>
                          <a:pt x="408384" y="656932"/>
                        </a:cubicBezTo>
                        <a:cubicBezTo>
                          <a:pt x="547856" y="548484"/>
                          <a:pt x="680131" y="504910"/>
                          <a:pt x="856962" y="333181"/>
                        </a:cubicBezTo>
                        <a:cubicBezTo>
                          <a:pt x="1033793" y="161452"/>
                          <a:pt x="1192242" y="166341"/>
                          <a:pt x="1318605" y="0"/>
                        </a:cubicBezTo>
                        <a:close/>
                      </a:path>
                    </a:pathLst>
                  </a:custGeom>
                  <ask:type>
                    <ask:lineSketchNone/>
                  </ask:type>
                </ask:lineSketchStyleProps>
              </a:ext>
            </a:extLst>
          </a:ln>
        </p:spPr>
      </p:pic>
      <p:sp>
        <p:nvSpPr>
          <p:cNvPr id="18" name="!!titulo_3">
            <a:extLst>
              <a:ext uri="{FF2B5EF4-FFF2-40B4-BE49-F238E27FC236}">
                <a16:creationId xmlns:a16="http://schemas.microsoft.com/office/drawing/2014/main" id="{CBA0AA89-E8C8-79E3-5929-7E154D40DA90}"/>
              </a:ext>
            </a:extLst>
          </p:cNvPr>
          <p:cNvSpPr txBox="1"/>
          <p:nvPr/>
        </p:nvSpPr>
        <p:spPr>
          <a:xfrm>
            <a:off x="18395833" y="4068000"/>
            <a:ext cx="14209061" cy="1477328"/>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RUMO À MUDANÇA</a:t>
            </a:r>
          </a:p>
        </p:txBody>
      </p:sp>
    </p:spTree>
    <p:extLst>
      <p:ext uri="{BB962C8B-B14F-4D97-AF65-F5344CB8AC3E}">
        <p14:creationId xmlns:p14="http://schemas.microsoft.com/office/powerpoint/2010/main" val="102020183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aphicFrame>
        <p:nvGraphicFramePr>
          <p:cNvPr id="19" name="!!sessao_15_24_i">
            <a:extLst>
              <a:ext uri="{FF2B5EF4-FFF2-40B4-BE49-F238E27FC236}">
                <a16:creationId xmlns:a16="http://schemas.microsoft.com/office/drawing/2014/main" id="{F65C0CC4-8870-3539-B7A2-9FE2CFC0DCF8}"/>
              </a:ext>
            </a:extLst>
          </p:cNvPr>
          <p:cNvGraphicFramePr>
            <a:graphicFrameLocks noGrp="1"/>
          </p:cNvGraphicFramePr>
          <p:nvPr>
            <p:extLst>
              <p:ext uri="{D42A27DB-BD31-4B8C-83A1-F6EECF244321}">
                <p14:modId xmlns:p14="http://schemas.microsoft.com/office/powerpoint/2010/main" val="2875875303"/>
              </p:ext>
            </p:extLst>
          </p:nvPr>
        </p:nvGraphicFramePr>
        <p:xfrm>
          <a:off x="-10573200" y="5752800"/>
          <a:ext cx="12227544" cy="4450080"/>
        </p:xfrm>
        <a:graphic>
          <a:graphicData uri="http://schemas.openxmlformats.org/drawingml/2006/table">
            <a:tbl>
              <a:tblPr firstRow="1" bandRow="1">
                <a:tableStyleId>{5C22544A-7EE6-4342-B048-85BDC9FD1C3A}</a:tableStyleId>
              </a:tblPr>
              <a:tblGrid>
                <a:gridCol w="3195812">
                  <a:extLst>
                    <a:ext uri="{9D8B030D-6E8A-4147-A177-3AD203B41FA5}">
                      <a16:colId xmlns:a16="http://schemas.microsoft.com/office/drawing/2014/main" val="1042611969"/>
                    </a:ext>
                  </a:extLst>
                </a:gridCol>
                <a:gridCol w="3949720">
                  <a:extLst>
                    <a:ext uri="{9D8B030D-6E8A-4147-A177-3AD203B41FA5}">
                      <a16:colId xmlns:a16="http://schemas.microsoft.com/office/drawing/2014/main" val="1972421895"/>
                    </a:ext>
                  </a:extLst>
                </a:gridCol>
                <a:gridCol w="3581400">
                  <a:extLst>
                    <a:ext uri="{9D8B030D-6E8A-4147-A177-3AD203B41FA5}">
                      <a16:colId xmlns:a16="http://schemas.microsoft.com/office/drawing/2014/main" val="962624468"/>
                    </a:ext>
                  </a:extLst>
                </a:gridCol>
                <a:gridCol w="1500612">
                  <a:extLst>
                    <a:ext uri="{9D8B030D-6E8A-4147-A177-3AD203B41FA5}">
                      <a16:colId xmlns:a16="http://schemas.microsoft.com/office/drawing/2014/main" val="2087318690"/>
                    </a:ext>
                  </a:extLst>
                </a:gridCol>
              </a:tblGrid>
              <a:tr h="4380170">
                <a:tc>
                  <a:txBody>
                    <a:bodyPr/>
                    <a:lstStyle/>
                    <a:p>
                      <a:pPr marL="0" lvl="0" indent="0">
                        <a:lnSpc>
                          <a:spcPct val="100000"/>
                        </a:lnSpc>
                        <a:spcBef>
                          <a:spcPts val="0"/>
                        </a:spcBef>
                        <a:spcAft>
                          <a:spcPts val="1200"/>
                        </a:spcAft>
                        <a:buSzPct val="100000"/>
                        <a:buFont typeface="Arial" pitchFamily="34"/>
                        <a:buNone/>
                      </a:pPr>
                      <a:r>
                        <a:rPr lang="pt-BR" sz="1800" b="0" dirty="0">
                          <a:solidFill>
                            <a:schemeClr val="tx1"/>
                          </a:solidFill>
                          <a:latin typeface="Inter" panose="020B0604020202020204" charset="0"/>
                          <a:ea typeface="Inter" panose="020B0604020202020204" charset="0"/>
                        </a:rPr>
                        <a:t>Orientar o cliente rumo à mudança.</a:t>
                      </a:r>
                    </a:p>
                    <a:p>
                      <a:pPr marL="0" lvl="0" indent="0">
                        <a:lnSpc>
                          <a:spcPct val="100000"/>
                        </a:lnSpc>
                        <a:spcBef>
                          <a:spcPts val="0"/>
                        </a:spcBef>
                        <a:spcAft>
                          <a:spcPts val="1200"/>
                        </a:spcAft>
                        <a:buSzPct val="100000"/>
                        <a:buFont typeface="Arial" pitchFamily="34"/>
                        <a:buNone/>
                      </a:pPr>
                      <a:r>
                        <a:rPr lang="pt-BR" sz="1800" b="0" dirty="0">
                          <a:solidFill>
                            <a:schemeClr val="tx1"/>
                          </a:solidFill>
                          <a:latin typeface="Inter" panose="020B0604020202020204" charset="0"/>
                          <a:ea typeface="Inter" panose="020B0604020202020204" charset="0"/>
                        </a:rPr>
                        <a:t>Estimular o cliente a atingir os seus objetivos.</a:t>
                      </a:r>
                    </a:p>
                    <a:p>
                      <a:pPr marL="0" lvl="0" indent="0">
                        <a:lnSpc>
                          <a:spcPct val="100000"/>
                        </a:lnSpc>
                        <a:spcBef>
                          <a:spcPts val="0"/>
                        </a:spcBef>
                        <a:spcAft>
                          <a:spcPts val="1200"/>
                        </a:spcAft>
                        <a:buSzPct val="100000"/>
                        <a:buFont typeface="Arial" pitchFamily="34"/>
                        <a:buNone/>
                      </a:pPr>
                      <a:r>
                        <a:rPr lang="pt-BR" sz="1800" b="0" dirty="0">
                          <a:solidFill>
                            <a:schemeClr val="tx1"/>
                          </a:solidFill>
                          <a:latin typeface="Inter" panose="020B0604020202020204" charset="0"/>
                          <a:ea typeface="Inter" panose="020B0604020202020204" charset="0"/>
                        </a:rPr>
                        <a:t>Avaliar os progressos individuais.</a:t>
                      </a:r>
                    </a:p>
                    <a:p>
                      <a:pPr marL="0" lvl="0" indent="0">
                        <a:lnSpc>
                          <a:spcPct val="100000"/>
                        </a:lnSpc>
                        <a:spcBef>
                          <a:spcPts val="0"/>
                        </a:spcBef>
                        <a:spcAft>
                          <a:spcPts val="1200"/>
                        </a:spcAft>
                        <a:buSzPct val="100000"/>
                        <a:buFont typeface="Arial" pitchFamily="34"/>
                        <a:buNone/>
                      </a:pPr>
                      <a:r>
                        <a:rPr lang="pt-BR" sz="1800" b="0" dirty="0">
                          <a:solidFill>
                            <a:schemeClr val="tx1"/>
                          </a:solidFill>
                          <a:latin typeface="Inter" panose="020B0604020202020204" charset="0"/>
                          <a:ea typeface="Inter" panose="020B0604020202020204" charset="0"/>
                        </a:rPr>
                        <a:t>Avaliar os progressos do programa (sessões 17, 20, 23).</a:t>
                      </a:r>
                    </a:p>
                    <a:p>
                      <a:pPr marL="0" marR="0" lvl="0" indent="0" algn="l" defTabSz="914400" rtl="0" eaLnBrk="1" fontAlgn="auto" latinLnBrk="0" hangingPunct="1">
                        <a:lnSpc>
                          <a:spcPct val="100000"/>
                        </a:lnSpc>
                        <a:spcBef>
                          <a:spcPts val="0"/>
                        </a:spcBef>
                        <a:spcAft>
                          <a:spcPts val="1200"/>
                        </a:spcAft>
                        <a:buClrTx/>
                        <a:buSzPct val="100000"/>
                        <a:buFont typeface="Arial" pitchFamily="34"/>
                        <a:buNone/>
                        <a:tabLst/>
                        <a:defRPr/>
                      </a:pPr>
                      <a:r>
                        <a:rPr kumimoji="0" lang="pt-PT" sz="1400" b="1" i="0" u="none" strike="noStrike" kern="1200" cap="none" spc="0" normalizeH="0" baseline="0" noProof="0" dirty="0">
                          <a:ln>
                            <a:noFill/>
                          </a:ln>
                          <a:solidFill>
                            <a:prstClr val="black"/>
                          </a:solidFill>
                          <a:effectLst/>
                          <a:uLnTx/>
                          <a:uFillTx/>
                          <a:latin typeface="Inter" panose="020B0604020202020204" charset="0"/>
                          <a:ea typeface="Inter" panose="020B0604020202020204" charset="0"/>
                          <a:cs typeface="+mn-cs"/>
                        </a:rPr>
                        <a:t>Nota</a:t>
                      </a:r>
                      <a:r>
                        <a:rPr kumimoji="0" lang="pt-PT" sz="1400" b="0" i="0" u="none" strike="noStrike" kern="1200" cap="none" spc="0" normalizeH="0" baseline="0" noProof="0" dirty="0">
                          <a:ln>
                            <a:noFill/>
                          </a:ln>
                          <a:solidFill>
                            <a:prstClr val="black"/>
                          </a:solidFill>
                          <a:effectLst/>
                          <a:uLnTx/>
                          <a:uFillTx/>
                          <a:latin typeface="Inter" panose="020B0604020202020204" charset="0"/>
                          <a:ea typeface="Inter" panose="020B0604020202020204" charset="0"/>
                          <a:cs typeface="+mn-cs"/>
                        </a:rPr>
                        <a:t>: na sessão 17 será realizada a avaliação intermédia do processo, daí a aplicação do QAP, PQ e HCR-20 antes da reunião de avaliação, de forma a reunir-se os dados necessários.</a:t>
                      </a:r>
                    </a:p>
                  </a:txBody>
                  <a:tcPr anchor="ctr">
                    <a:lnL w="12700" cmpd="sng">
                      <a:noFill/>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lvl="0" indent="0">
                        <a:lnSpc>
                          <a:spcPct val="100000"/>
                        </a:lnSpc>
                        <a:buNone/>
                      </a:pPr>
                      <a:r>
                        <a:rPr lang="pt-BR" sz="1800" b="0" dirty="0">
                          <a:solidFill>
                            <a:schemeClr val="tx1"/>
                          </a:solidFill>
                          <a:latin typeface="Inter" panose="020B0604020202020204" charset="0"/>
                          <a:ea typeface="Inter" panose="020B0604020202020204" charset="0"/>
                        </a:rPr>
                        <a:t>Entrevista motivacional </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Aplicação do QAP (sessão 15)</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Aplicação do PQ (sessão 16)</a:t>
                      </a:r>
                    </a:p>
                    <a:p>
                      <a:pPr marL="0" lvl="0" indent="0">
                        <a:lnSpc>
                          <a:spcPct val="100000"/>
                        </a:lnSpc>
                        <a:buNone/>
                      </a:pPr>
                      <a:endParaRPr lang="pt-BR" sz="1800" b="0" dirty="0">
                        <a:solidFill>
                          <a:schemeClr val="tx1"/>
                        </a:solidFill>
                        <a:latin typeface="Inter" panose="020B0604020202020204" charset="0"/>
                        <a:ea typeface="Inter" panose="020B0604020202020204" charset="0"/>
                      </a:endParaRPr>
                    </a:p>
                    <a:p>
                      <a:pPr marL="0" lvl="0" indent="0">
                        <a:lnSpc>
                          <a:spcPct val="100000"/>
                        </a:lnSpc>
                        <a:buNone/>
                      </a:pPr>
                      <a:r>
                        <a:rPr lang="pt-BR" sz="1800" b="0" dirty="0">
                          <a:solidFill>
                            <a:schemeClr val="tx1"/>
                          </a:solidFill>
                          <a:latin typeface="Inter" panose="020B0604020202020204" charset="0"/>
                          <a:ea typeface="Inter" panose="020B0604020202020204" charset="0"/>
                        </a:rPr>
                        <a:t>Aplicação da escala HCR-20V2 (sessão 17)</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QAP</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Questionário Pessoal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800" b="0" dirty="0">
                        <a:solidFill>
                          <a:schemeClr val="tx1"/>
                        </a:solidFill>
                        <a:latin typeface="Inter" panose="020B0604020202020204" charset="0"/>
                        <a:ea typeface="Inter" panose="020B060402020202020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HCR-20V2</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lnSpc>
                          <a:spcPct val="100000"/>
                        </a:lnSpc>
                      </a:pPr>
                      <a:r>
                        <a:rPr lang="pt-PT" sz="1800" b="0" dirty="0">
                          <a:solidFill>
                            <a:schemeClr val="tx1"/>
                          </a:solidFill>
                          <a:latin typeface="Inter" panose="020B0604020202020204" charset="0"/>
                          <a:ea typeface="Inter" panose="020B0604020202020204" charset="0"/>
                        </a:rPr>
                        <a:t>60</a:t>
                      </a:r>
                      <a:endParaRPr lang="en-GB" sz="1800" b="0" dirty="0">
                        <a:solidFill>
                          <a:schemeClr val="tx1"/>
                        </a:solidFill>
                        <a:latin typeface="Inter" panose="020B0604020202020204" charset="0"/>
                        <a:ea typeface="Inter" panose="020B0604020202020204" charset="0"/>
                      </a:endParaRPr>
                    </a:p>
                  </a:txBody>
                  <a:tcPr anchor="ctr">
                    <a:lnL w="38100" cap="flat" cmpd="sng" algn="ctr">
                      <a:solidFill>
                        <a:srgbClr val="97745A"/>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7120096"/>
                  </a:ext>
                </a:extLst>
              </a:tr>
            </a:tbl>
          </a:graphicData>
        </a:graphic>
      </p:graphicFrame>
      <p:graphicFrame>
        <p:nvGraphicFramePr>
          <p:cNvPr id="20" name="!!sessao_15_24_g">
            <a:extLst>
              <a:ext uri="{FF2B5EF4-FFF2-40B4-BE49-F238E27FC236}">
                <a16:creationId xmlns:a16="http://schemas.microsoft.com/office/drawing/2014/main" id="{F3B6BC7B-BCF4-9756-CC76-C7F80FA1C609}"/>
              </a:ext>
            </a:extLst>
          </p:cNvPr>
          <p:cNvGraphicFramePr>
            <a:graphicFrameLocks noGrp="1"/>
          </p:cNvGraphicFramePr>
          <p:nvPr>
            <p:extLst>
              <p:ext uri="{D42A27DB-BD31-4B8C-83A1-F6EECF244321}">
                <p14:modId xmlns:p14="http://schemas.microsoft.com/office/powerpoint/2010/main" val="1727458081"/>
              </p:ext>
            </p:extLst>
          </p:nvPr>
        </p:nvGraphicFramePr>
        <p:xfrm>
          <a:off x="-10573200" y="1363980"/>
          <a:ext cx="12238144" cy="4084320"/>
        </p:xfrm>
        <a:graphic>
          <a:graphicData uri="http://schemas.openxmlformats.org/drawingml/2006/table">
            <a:tbl>
              <a:tblPr firstRow="1" bandRow="1">
                <a:tableStyleId>{5C22544A-7EE6-4342-B048-85BDC9FD1C3A}</a:tableStyleId>
              </a:tblPr>
              <a:tblGrid>
                <a:gridCol w="3198582">
                  <a:extLst>
                    <a:ext uri="{9D8B030D-6E8A-4147-A177-3AD203B41FA5}">
                      <a16:colId xmlns:a16="http://schemas.microsoft.com/office/drawing/2014/main" val="1042611969"/>
                    </a:ext>
                  </a:extLst>
                </a:gridCol>
                <a:gridCol w="3957550">
                  <a:extLst>
                    <a:ext uri="{9D8B030D-6E8A-4147-A177-3AD203B41FA5}">
                      <a16:colId xmlns:a16="http://schemas.microsoft.com/office/drawing/2014/main" val="1972421895"/>
                    </a:ext>
                  </a:extLst>
                </a:gridCol>
                <a:gridCol w="3581400">
                  <a:extLst>
                    <a:ext uri="{9D8B030D-6E8A-4147-A177-3AD203B41FA5}">
                      <a16:colId xmlns:a16="http://schemas.microsoft.com/office/drawing/2014/main" val="962624468"/>
                    </a:ext>
                  </a:extLst>
                </a:gridCol>
                <a:gridCol w="1500612">
                  <a:extLst>
                    <a:ext uri="{9D8B030D-6E8A-4147-A177-3AD203B41FA5}">
                      <a16:colId xmlns:a16="http://schemas.microsoft.com/office/drawing/2014/main" val="2087318690"/>
                    </a:ext>
                  </a:extLst>
                </a:gridCol>
              </a:tblGrid>
              <a:tr h="3958512">
                <a:tc>
                  <a:txBody>
                    <a:bodyPr/>
                    <a:lstStyle/>
                    <a:p>
                      <a:pPr marL="0" lvl="0" indent="0">
                        <a:lnSpc>
                          <a:spcPct val="100000"/>
                        </a:lnSpc>
                        <a:spcAft>
                          <a:spcPts val="1200"/>
                        </a:spcAft>
                        <a:buSzPct val="100000"/>
                        <a:buFont typeface="Arial" pitchFamily="34"/>
                        <a:buNone/>
                      </a:pPr>
                      <a:r>
                        <a:rPr lang="pt-BR" sz="1800" b="0" i="0" dirty="0">
                          <a:solidFill>
                            <a:schemeClr val="tx1"/>
                          </a:solidFill>
                          <a:latin typeface="Inter" panose="020B0604020202020204" charset="0"/>
                          <a:ea typeface="Inter" panose="020B0604020202020204" charset="0"/>
                        </a:rPr>
                        <a:t>Promover comportamentos para a mudança.</a:t>
                      </a:r>
                    </a:p>
                    <a:p>
                      <a:pPr marL="0" lvl="0" indent="0">
                        <a:lnSpc>
                          <a:spcPct val="100000"/>
                        </a:lnSpc>
                        <a:spcAft>
                          <a:spcPts val="1200"/>
                        </a:spcAft>
                        <a:buSzPct val="100000"/>
                        <a:buFont typeface="Arial" pitchFamily="34"/>
                        <a:buNone/>
                      </a:pPr>
                      <a:r>
                        <a:rPr lang="pt-BR" sz="1800" b="0" i="0" dirty="0">
                          <a:solidFill>
                            <a:schemeClr val="tx1"/>
                          </a:solidFill>
                          <a:latin typeface="Inter" panose="020B0604020202020204" charset="0"/>
                          <a:ea typeface="Inter" panose="020B0604020202020204" charset="0"/>
                        </a:rPr>
                        <a:t>Estimular a crença na capacidade de mudança.</a:t>
                      </a:r>
                    </a:p>
                    <a:p>
                      <a:pPr marL="0" lvl="0" indent="0">
                        <a:lnSpc>
                          <a:spcPct val="100000"/>
                        </a:lnSpc>
                        <a:spcAft>
                          <a:spcPts val="1200"/>
                        </a:spcAft>
                        <a:buSzPct val="100000"/>
                        <a:buFont typeface="Arial" pitchFamily="34"/>
                        <a:buNone/>
                      </a:pPr>
                      <a:r>
                        <a:rPr lang="pt-BR" sz="1800" b="0" i="0" dirty="0">
                          <a:solidFill>
                            <a:schemeClr val="tx1"/>
                          </a:solidFill>
                          <a:latin typeface="Inter" panose="020B0604020202020204" charset="0"/>
                          <a:ea typeface="Inter" panose="020B0604020202020204" charset="0"/>
                        </a:rPr>
                        <a:t>Sugerir estratégias para a mudança.</a:t>
                      </a:r>
                    </a:p>
                    <a:p>
                      <a:pPr marL="0" lvl="0" indent="0">
                        <a:lnSpc>
                          <a:spcPct val="100000"/>
                        </a:lnSpc>
                        <a:spcAft>
                          <a:spcPts val="1200"/>
                        </a:spcAft>
                        <a:buSzPct val="100000"/>
                        <a:buFont typeface="Arial" pitchFamily="34"/>
                        <a:buNone/>
                      </a:pPr>
                      <a:r>
                        <a:rPr lang="pt-BR" sz="1800" b="0" i="0" dirty="0">
                          <a:solidFill>
                            <a:schemeClr val="tx1"/>
                          </a:solidFill>
                          <a:latin typeface="Inter" panose="020B0604020202020204" charset="0"/>
                          <a:ea typeface="Inter" panose="020B0604020202020204" charset="0"/>
                        </a:rPr>
                        <a:t>Negociar objetivos e metas para a mudança.</a:t>
                      </a:r>
                    </a:p>
                    <a:p>
                      <a:pPr marL="0" lvl="0" indent="0">
                        <a:lnSpc>
                          <a:spcPct val="100000"/>
                        </a:lnSpc>
                        <a:spcAft>
                          <a:spcPts val="1200"/>
                        </a:spcAft>
                        <a:buSzPct val="100000"/>
                        <a:buFont typeface="Arial" pitchFamily="34"/>
                        <a:buNone/>
                      </a:pPr>
                      <a:r>
                        <a:rPr lang="pt-BR" sz="1800" b="0" i="0" dirty="0">
                          <a:solidFill>
                            <a:schemeClr val="tx1"/>
                          </a:solidFill>
                          <a:latin typeface="Inter" panose="020B0604020202020204" charset="0"/>
                          <a:ea typeface="Inter" panose="020B0604020202020204" charset="0"/>
                        </a:rPr>
                        <a:t>Promover a comunicação verbal e não-verbal.</a:t>
                      </a:r>
                    </a:p>
                  </a:txBody>
                  <a:tcPr anchor="ctr">
                    <a:lnL w="12700" cmpd="sng">
                      <a:noFill/>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lvl="0">
                        <a:lnSpc>
                          <a:spcPct val="100000"/>
                        </a:lnSpc>
                        <a:spcBef>
                          <a:spcPts val="0"/>
                        </a:spcBef>
                        <a:spcAft>
                          <a:spcPts val="600"/>
                        </a:spcAft>
                      </a:pPr>
                      <a:r>
                        <a:rPr lang="pt-PT" sz="1550" b="0" dirty="0">
                          <a:solidFill>
                            <a:schemeClr val="tx1"/>
                          </a:solidFill>
                          <a:latin typeface="Inter" panose="020B0604020202020204" charset="0"/>
                          <a:ea typeface="Inter" panose="020B0604020202020204" charset="0"/>
                        </a:rPr>
                        <a:t>Atividade 14 - “ Carta ao futuro”</a:t>
                      </a:r>
                    </a:p>
                    <a:p>
                      <a:pPr lvl="0">
                        <a:lnSpc>
                          <a:spcPct val="100000"/>
                        </a:lnSpc>
                        <a:spcBef>
                          <a:spcPts val="0"/>
                        </a:spcBef>
                        <a:spcAft>
                          <a:spcPts val="600"/>
                        </a:spcAft>
                      </a:pPr>
                      <a:r>
                        <a:rPr lang="pt-PT" sz="1550" b="0" dirty="0">
                          <a:solidFill>
                            <a:schemeClr val="tx1"/>
                          </a:solidFill>
                          <a:latin typeface="Inter" panose="020B0604020202020204" charset="0"/>
                          <a:ea typeface="Inter" panose="020B0604020202020204" charset="0"/>
                        </a:rPr>
                        <a:t>Atividade 15 - Workshop “Literacia </a:t>
                      </a:r>
                    </a:p>
                    <a:p>
                      <a:pPr lvl="0">
                        <a:lnSpc>
                          <a:spcPct val="100000"/>
                        </a:lnSpc>
                        <a:spcBef>
                          <a:spcPts val="0"/>
                        </a:spcBef>
                        <a:spcAft>
                          <a:spcPts val="600"/>
                        </a:spcAft>
                      </a:pPr>
                      <a:r>
                        <a:rPr lang="pt-PT" sz="1550" b="0" dirty="0">
                          <a:solidFill>
                            <a:schemeClr val="tx1"/>
                          </a:solidFill>
                          <a:latin typeface="Inter" panose="020B0604020202020204" charset="0"/>
                          <a:ea typeface="Inter" panose="020B0604020202020204" charset="0"/>
                        </a:rPr>
                        <a:t>Atividade 16 – “Mymentor (1)”</a:t>
                      </a:r>
                    </a:p>
                    <a:p>
                      <a:pPr marL="0" marR="0" lvl="0" indent="0" algn="l" defTabSz="914400" rtl="0" eaLnBrk="1" fontAlgn="auto" latinLnBrk="0" hangingPunct="1">
                        <a:lnSpc>
                          <a:spcPct val="100000"/>
                        </a:lnSpc>
                        <a:spcBef>
                          <a:spcPts val="0"/>
                        </a:spcBef>
                        <a:spcAft>
                          <a:spcPts val="600"/>
                        </a:spcAft>
                        <a:buClrTx/>
                        <a:buSzTx/>
                        <a:buFontTx/>
                        <a:buNone/>
                        <a:tabLst/>
                        <a:defRPr/>
                      </a:pPr>
                      <a:r>
                        <a:rPr lang="pt-PT" sz="1550" b="0" dirty="0">
                          <a:solidFill>
                            <a:schemeClr val="tx1"/>
                          </a:solidFill>
                          <a:latin typeface="Inter" panose="020B0604020202020204" charset="0"/>
                          <a:ea typeface="Inter" panose="020B0604020202020204" charset="0"/>
                        </a:rPr>
                        <a:t>Atividade 17 – “Mymentor(2)”</a:t>
                      </a:r>
                    </a:p>
                    <a:p>
                      <a:pPr lvl="0">
                        <a:lnSpc>
                          <a:spcPct val="100000"/>
                        </a:lnSpc>
                        <a:spcBef>
                          <a:spcPts val="0"/>
                        </a:spcBef>
                        <a:spcAft>
                          <a:spcPts val="600"/>
                        </a:spcAft>
                      </a:pPr>
                      <a:r>
                        <a:rPr lang="pt-PT" sz="1550" b="0" dirty="0">
                          <a:solidFill>
                            <a:schemeClr val="tx1"/>
                          </a:solidFill>
                          <a:latin typeface="Inter" panose="020B0604020202020204" charset="0"/>
                          <a:ea typeface="Inter" panose="020B0604020202020204" charset="0"/>
                        </a:rPr>
                        <a:t>Atividade 18 – Análise SWOT</a:t>
                      </a:r>
                    </a:p>
                    <a:p>
                      <a:pPr lvl="0">
                        <a:lnSpc>
                          <a:spcPct val="100000"/>
                        </a:lnSpc>
                        <a:spcBef>
                          <a:spcPts val="0"/>
                        </a:spcBef>
                        <a:spcAft>
                          <a:spcPts val="600"/>
                        </a:spcAft>
                      </a:pPr>
                      <a:r>
                        <a:rPr lang="pt-PT" sz="1550" b="0" dirty="0">
                          <a:solidFill>
                            <a:schemeClr val="tx1"/>
                          </a:solidFill>
                          <a:latin typeface="Inter" panose="020B0604020202020204" charset="0"/>
                          <a:ea typeface="Inter" panose="020B0604020202020204" charset="0"/>
                        </a:rPr>
                        <a:t>Atividade 19 – Role-Play “entrevistador-entrevistado”</a:t>
                      </a:r>
                    </a:p>
                    <a:p>
                      <a:pPr marL="0" marR="0" lvl="0" indent="0" algn="l" defTabSz="914400" rtl="0" eaLnBrk="1" fontAlgn="auto" latinLnBrk="0" hangingPunct="1">
                        <a:lnSpc>
                          <a:spcPct val="100000"/>
                        </a:lnSpc>
                        <a:spcBef>
                          <a:spcPts val="0"/>
                        </a:spcBef>
                        <a:spcAft>
                          <a:spcPts val="600"/>
                        </a:spcAft>
                        <a:buClrTx/>
                        <a:buSzTx/>
                        <a:buFontTx/>
                        <a:buNone/>
                        <a:tabLst/>
                        <a:defRPr/>
                      </a:pPr>
                      <a:r>
                        <a:rPr lang="pt-PT" sz="1550" b="0" dirty="0">
                          <a:solidFill>
                            <a:schemeClr val="tx1"/>
                          </a:solidFill>
                          <a:latin typeface="Inter" panose="020B0604020202020204" charset="0"/>
                          <a:ea typeface="Inter" panose="020B0604020202020204" charset="0"/>
                        </a:rPr>
                        <a:t>Atividade 20 e 21- “Números” e “Não ouvir”</a:t>
                      </a:r>
                    </a:p>
                    <a:p>
                      <a:pPr lvl="0">
                        <a:lnSpc>
                          <a:spcPct val="100000"/>
                        </a:lnSpc>
                        <a:spcBef>
                          <a:spcPts val="0"/>
                        </a:spcBef>
                        <a:spcAft>
                          <a:spcPts val="600"/>
                        </a:spcAft>
                      </a:pPr>
                      <a:r>
                        <a:rPr lang="pt-PT" sz="1550" b="0" dirty="0">
                          <a:solidFill>
                            <a:schemeClr val="tx1"/>
                          </a:solidFill>
                          <a:latin typeface="Inter" panose="020B0604020202020204" charset="0"/>
                          <a:ea typeface="Inter" panose="020B0604020202020204" charset="0"/>
                        </a:rPr>
                        <a:t>Atividade 22 – “A ponte”</a:t>
                      </a:r>
                    </a:p>
                    <a:p>
                      <a:pPr lvl="0">
                        <a:lnSpc>
                          <a:spcPct val="100000"/>
                        </a:lnSpc>
                        <a:spcBef>
                          <a:spcPts val="0"/>
                        </a:spcBef>
                        <a:spcAft>
                          <a:spcPts val="600"/>
                        </a:spcAft>
                      </a:pPr>
                      <a:r>
                        <a:rPr lang="pt-PT" sz="1550" b="0" dirty="0">
                          <a:solidFill>
                            <a:schemeClr val="tx1"/>
                          </a:solidFill>
                          <a:latin typeface="Inter" panose="020B0604020202020204" charset="0"/>
                          <a:ea typeface="Inter" panose="020B0604020202020204" charset="0"/>
                        </a:rPr>
                        <a:t>Atividade 23 – Workshop de voluntariado em colaboração com especialista e um voluntário</a:t>
                      </a:r>
                    </a:p>
                    <a:p>
                      <a:pPr lvl="0">
                        <a:lnSpc>
                          <a:spcPct val="100000"/>
                        </a:lnSpc>
                        <a:spcBef>
                          <a:spcPts val="0"/>
                        </a:spcBef>
                        <a:spcAft>
                          <a:spcPts val="600"/>
                        </a:spcAft>
                      </a:pPr>
                      <a:r>
                        <a:rPr lang="pt-PT" sz="1550" b="0" dirty="0">
                          <a:solidFill>
                            <a:schemeClr val="tx1"/>
                          </a:solidFill>
                          <a:latin typeface="Inter" panose="020B0604020202020204" charset="0"/>
                          <a:ea typeface="Inter" panose="020B0604020202020204" charset="0"/>
                        </a:rPr>
                        <a:t>Atividade 24 -“Modelo”</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lvl="0">
                        <a:lnSpc>
                          <a:spcPct val="100000"/>
                        </a:lnSpc>
                        <a:spcBef>
                          <a:spcPts val="0"/>
                        </a:spcBef>
                        <a:spcAft>
                          <a:spcPts val="1200"/>
                        </a:spcAft>
                      </a:pPr>
                      <a:r>
                        <a:rPr lang="pt-BR" sz="1800" b="0" dirty="0">
                          <a:solidFill>
                            <a:schemeClr val="tx1"/>
                          </a:solidFill>
                          <a:latin typeface="Inter" panose="020B0604020202020204" charset="0"/>
                          <a:ea typeface="Inter" panose="020B0604020202020204" charset="0"/>
                        </a:rPr>
                        <a:t>Folhas brancas A4 e canetas;</a:t>
                      </a:r>
                    </a:p>
                    <a:p>
                      <a:pPr lvl="0">
                        <a:lnSpc>
                          <a:spcPct val="100000"/>
                        </a:lnSpc>
                        <a:spcBef>
                          <a:spcPts val="0"/>
                        </a:spcBef>
                        <a:spcAft>
                          <a:spcPts val="1200"/>
                        </a:spcAft>
                      </a:pPr>
                      <a:r>
                        <a:rPr lang="pt-BR" sz="1800" b="0" dirty="0">
                          <a:solidFill>
                            <a:schemeClr val="tx1"/>
                          </a:solidFill>
                          <a:latin typeface="Inter" panose="020B0604020202020204" charset="0"/>
                          <a:ea typeface="Inter" panose="020B0604020202020204" charset="0"/>
                        </a:rPr>
                        <a:t>Dispositivo eletrónico com acesso à internet e plataforma mymentor;</a:t>
                      </a:r>
                    </a:p>
                    <a:p>
                      <a:pPr lvl="0">
                        <a:lnSpc>
                          <a:spcPct val="100000"/>
                        </a:lnSpc>
                        <a:spcBef>
                          <a:spcPts val="0"/>
                        </a:spcBef>
                        <a:spcAft>
                          <a:spcPts val="1200"/>
                        </a:spcAft>
                      </a:pPr>
                      <a:r>
                        <a:rPr lang="pt-BR" sz="1800" b="0" dirty="0">
                          <a:solidFill>
                            <a:schemeClr val="tx1"/>
                          </a:solidFill>
                          <a:latin typeface="Inter" panose="020B0604020202020204" charset="0"/>
                          <a:ea typeface="Inter" panose="020B0604020202020204" charset="0"/>
                        </a:rPr>
                        <a:t>Ficha de atividade análise SWOT;</a:t>
                      </a:r>
                    </a:p>
                    <a:p>
                      <a:pPr lvl="0">
                        <a:lnSpc>
                          <a:spcPct val="100000"/>
                        </a:lnSpc>
                        <a:spcBef>
                          <a:spcPts val="0"/>
                        </a:spcBef>
                        <a:spcAft>
                          <a:spcPts val="1200"/>
                        </a:spcAft>
                      </a:pPr>
                      <a:r>
                        <a:rPr lang="pt-BR" sz="1800" b="0" dirty="0">
                          <a:solidFill>
                            <a:schemeClr val="tx1"/>
                          </a:solidFill>
                          <a:latin typeface="Inter" panose="020B0604020202020204" charset="0"/>
                          <a:ea typeface="Inter" panose="020B0604020202020204" charset="0"/>
                        </a:rPr>
                        <a:t>Pipocas e projetor;</a:t>
                      </a:r>
                    </a:p>
                    <a:p>
                      <a:pPr lvl="0">
                        <a:lnSpc>
                          <a:spcPct val="100000"/>
                        </a:lnSpc>
                        <a:spcBef>
                          <a:spcPts val="0"/>
                        </a:spcBef>
                        <a:spcAft>
                          <a:spcPts val="1200"/>
                        </a:spcAft>
                      </a:pPr>
                      <a:r>
                        <a:rPr lang="pt-BR" sz="1800" b="0" dirty="0">
                          <a:solidFill>
                            <a:schemeClr val="tx1"/>
                          </a:solidFill>
                          <a:latin typeface="Inter" panose="020B0604020202020204" charset="0"/>
                          <a:ea typeface="Inter" panose="020B0604020202020204" charset="0"/>
                        </a:rPr>
                        <a:t>Papéis numerados;</a:t>
                      </a:r>
                    </a:p>
                    <a:p>
                      <a:pPr lvl="0">
                        <a:lnSpc>
                          <a:spcPct val="100000"/>
                        </a:lnSpc>
                        <a:spcBef>
                          <a:spcPts val="0"/>
                        </a:spcBef>
                        <a:spcAft>
                          <a:spcPts val="1200"/>
                        </a:spcAft>
                      </a:pPr>
                      <a:r>
                        <a:rPr lang="pt-BR" sz="1800" b="0" dirty="0">
                          <a:solidFill>
                            <a:schemeClr val="tx1"/>
                          </a:solidFill>
                          <a:latin typeface="Inter" panose="020B0604020202020204" charset="0"/>
                          <a:ea typeface="Inter" panose="020B0604020202020204" charset="0"/>
                        </a:rPr>
                        <a:t>Jornais; vendas, fita-cola</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lnSpc>
                          <a:spcPct val="150000"/>
                        </a:lnSpc>
                      </a:pPr>
                      <a:r>
                        <a:rPr lang="pt-PT" sz="1800" b="0" dirty="0">
                          <a:solidFill>
                            <a:schemeClr val="tx1"/>
                          </a:solidFill>
                          <a:latin typeface="Inter" panose="020B0604020202020204" charset="0"/>
                          <a:ea typeface="Inter" panose="020B0604020202020204" charset="0"/>
                        </a:rPr>
                        <a:t>120</a:t>
                      </a:r>
                      <a:endParaRPr lang="en-GB" sz="1800" b="0" dirty="0">
                        <a:solidFill>
                          <a:schemeClr val="tx1"/>
                        </a:solidFill>
                        <a:latin typeface="Inter" panose="020B0604020202020204" charset="0"/>
                        <a:ea typeface="Inter" panose="020B0604020202020204" charset="0"/>
                      </a:endParaRPr>
                    </a:p>
                  </a:txBody>
                  <a:tcPr anchor="ctr">
                    <a:lnL w="38100" cap="flat" cmpd="sng" algn="ctr">
                      <a:solidFill>
                        <a:srgbClr val="97745A"/>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7120096"/>
                  </a:ext>
                </a:extLst>
              </a:tr>
            </a:tbl>
          </a:graphicData>
        </a:graphic>
      </p:graphicFrame>
      <p:sp>
        <p:nvSpPr>
          <p:cNvPr id="21" name="!!session_n_next">
            <a:extLst>
              <a:ext uri="{FF2B5EF4-FFF2-40B4-BE49-F238E27FC236}">
                <a16:creationId xmlns:a16="http://schemas.microsoft.com/office/drawing/2014/main" id="{0506A317-2F1B-6E5F-50A5-D90F5D163902}"/>
              </a:ext>
            </a:extLst>
          </p:cNvPr>
          <p:cNvSpPr txBox="1"/>
          <p:nvPr/>
        </p:nvSpPr>
        <p:spPr>
          <a:xfrm>
            <a:off x="-11664000" y="1036800"/>
            <a:ext cx="13272556" cy="246221"/>
          </a:xfrm>
          <a:prstGeom prst="rect">
            <a:avLst/>
          </a:prstGeom>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SESSÃO 15 A 2</a:t>
            </a:r>
            <a:r>
              <a:rPr lang="en-US" sz="1600" b="1" dirty="0">
                <a:solidFill>
                  <a:srgbClr val="000000"/>
                </a:solidFill>
                <a:latin typeface="Inter" panose="020B0604020202020204" charset="0"/>
                <a:ea typeface="Inter" panose="020B0604020202020204" charset="0"/>
              </a:rPr>
              <a:t>4</a:t>
            </a:r>
            <a:endParaRPr kumimoji="0" lang="en-US" sz="1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endParaRPr>
          </a:p>
        </p:txBody>
      </p:sp>
      <p:sp>
        <p:nvSpPr>
          <p:cNvPr id="22" name="!!session_n_next">
            <a:extLst>
              <a:ext uri="{FF2B5EF4-FFF2-40B4-BE49-F238E27FC236}">
                <a16:creationId xmlns:a16="http://schemas.microsoft.com/office/drawing/2014/main" id="{A904D135-E3AA-5316-4582-71BD278E2671}"/>
              </a:ext>
            </a:extLst>
          </p:cNvPr>
          <p:cNvSpPr txBox="1"/>
          <p:nvPr/>
        </p:nvSpPr>
        <p:spPr>
          <a:xfrm>
            <a:off x="19440000" y="1036800"/>
            <a:ext cx="13272556" cy="246221"/>
          </a:xfrm>
          <a:prstGeom prst="rect">
            <a:avLst/>
          </a:prstGeom>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SESSÃO 25 A </a:t>
            </a:r>
            <a:r>
              <a:rPr lang="en-US" sz="1600" b="1" dirty="0">
                <a:solidFill>
                  <a:srgbClr val="000000"/>
                </a:solidFill>
                <a:latin typeface="Inter" panose="020B0604020202020204" charset="0"/>
                <a:ea typeface="Inter" panose="020B0604020202020204" charset="0"/>
              </a:rPr>
              <a:t>32</a:t>
            </a:r>
            <a:endParaRPr kumimoji="0" lang="en-US" sz="1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endParaRPr>
          </a:p>
        </p:txBody>
      </p:sp>
      <p:graphicFrame>
        <p:nvGraphicFramePr>
          <p:cNvPr id="29" name="!!sessao_25_32_i">
            <a:extLst>
              <a:ext uri="{FF2B5EF4-FFF2-40B4-BE49-F238E27FC236}">
                <a16:creationId xmlns:a16="http://schemas.microsoft.com/office/drawing/2014/main" id="{D13CCED9-6890-4F20-6A76-03630A4DF0C6}"/>
              </a:ext>
            </a:extLst>
          </p:cNvPr>
          <p:cNvGraphicFramePr>
            <a:graphicFrameLocks noGrp="1"/>
          </p:cNvGraphicFramePr>
          <p:nvPr>
            <p:extLst>
              <p:ext uri="{D42A27DB-BD31-4B8C-83A1-F6EECF244321}">
                <p14:modId xmlns:p14="http://schemas.microsoft.com/office/powerpoint/2010/main" val="1430174469"/>
              </p:ext>
            </p:extLst>
          </p:nvPr>
        </p:nvGraphicFramePr>
        <p:xfrm>
          <a:off x="20530800" y="5752800"/>
          <a:ext cx="12227544" cy="4380170"/>
        </p:xfrm>
        <a:graphic>
          <a:graphicData uri="http://schemas.openxmlformats.org/drawingml/2006/table">
            <a:tbl>
              <a:tblPr firstRow="1" bandRow="1">
                <a:tableStyleId>{5C22544A-7EE6-4342-B048-85BDC9FD1C3A}</a:tableStyleId>
              </a:tblPr>
              <a:tblGrid>
                <a:gridCol w="3195812">
                  <a:extLst>
                    <a:ext uri="{9D8B030D-6E8A-4147-A177-3AD203B41FA5}">
                      <a16:colId xmlns:a16="http://schemas.microsoft.com/office/drawing/2014/main" val="1042611969"/>
                    </a:ext>
                  </a:extLst>
                </a:gridCol>
                <a:gridCol w="3949720">
                  <a:extLst>
                    <a:ext uri="{9D8B030D-6E8A-4147-A177-3AD203B41FA5}">
                      <a16:colId xmlns:a16="http://schemas.microsoft.com/office/drawing/2014/main" val="1972421895"/>
                    </a:ext>
                  </a:extLst>
                </a:gridCol>
                <a:gridCol w="3581400">
                  <a:extLst>
                    <a:ext uri="{9D8B030D-6E8A-4147-A177-3AD203B41FA5}">
                      <a16:colId xmlns:a16="http://schemas.microsoft.com/office/drawing/2014/main" val="962624468"/>
                    </a:ext>
                  </a:extLst>
                </a:gridCol>
                <a:gridCol w="1500612">
                  <a:extLst>
                    <a:ext uri="{9D8B030D-6E8A-4147-A177-3AD203B41FA5}">
                      <a16:colId xmlns:a16="http://schemas.microsoft.com/office/drawing/2014/main" val="2087318690"/>
                    </a:ext>
                  </a:extLst>
                </a:gridCol>
              </a:tblGrid>
              <a:tr h="4380170">
                <a:tc>
                  <a:txBody>
                    <a:bodyPr/>
                    <a:lstStyle/>
                    <a:p>
                      <a:pPr marL="0" lvl="0" indent="0">
                        <a:lnSpc>
                          <a:spcPct val="100000"/>
                        </a:lnSpc>
                        <a:spcBef>
                          <a:spcPts val="0"/>
                        </a:spcBef>
                        <a:spcAft>
                          <a:spcPts val="1200"/>
                        </a:spcAft>
                        <a:buSzPct val="100000"/>
                        <a:buFont typeface="Arial" pitchFamily="34"/>
                        <a:buNone/>
                      </a:pPr>
                      <a:r>
                        <a:rPr lang="pt-BR" sz="1800" b="0" dirty="0">
                          <a:solidFill>
                            <a:schemeClr val="tx1"/>
                          </a:solidFill>
                          <a:latin typeface="Inter" panose="020B0604020202020204" charset="0"/>
                          <a:ea typeface="Inter" panose="020B0604020202020204" charset="0"/>
                        </a:rPr>
                        <a:t>Orientar o cliente rumo à mudança.</a:t>
                      </a:r>
                    </a:p>
                    <a:p>
                      <a:pPr marL="0" lvl="0" indent="0">
                        <a:lnSpc>
                          <a:spcPct val="100000"/>
                        </a:lnSpc>
                        <a:spcBef>
                          <a:spcPts val="0"/>
                        </a:spcBef>
                        <a:spcAft>
                          <a:spcPts val="1200"/>
                        </a:spcAft>
                        <a:buSzPct val="100000"/>
                        <a:buFont typeface="Arial" pitchFamily="34"/>
                        <a:buNone/>
                      </a:pPr>
                      <a:r>
                        <a:rPr lang="pt-BR" sz="1800" b="0" dirty="0">
                          <a:solidFill>
                            <a:schemeClr val="tx1"/>
                          </a:solidFill>
                          <a:latin typeface="Inter" panose="020B0604020202020204" charset="0"/>
                          <a:ea typeface="Inter" panose="020B0604020202020204" charset="0"/>
                        </a:rPr>
                        <a:t>Estimular o cliente a atingir os seus objetivos.</a:t>
                      </a:r>
                    </a:p>
                    <a:p>
                      <a:pPr marL="0" lvl="0" indent="0">
                        <a:lnSpc>
                          <a:spcPct val="100000"/>
                        </a:lnSpc>
                        <a:spcBef>
                          <a:spcPts val="0"/>
                        </a:spcBef>
                        <a:spcAft>
                          <a:spcPts val="1200"/>
                        </a:spcAft>
                        <a:buSzPct val="100000"/>
                        <a:buFont typeface="Arial" pitchFamily="34"/>
                        <a:buNone/>
                      </a:pPr>
                      <a:r>
                        <a:rPr lang="pt-BR" sz="1800" b="0" dirty="0">
                          <a:solidFill>
                            <a:schemeClr val="tx1"/>
                          </a:solidFill>
                          <a:latin typeface="Inter" panose="020B0604020202020204" charset="0"/>
                          <a:ea typeface="Inter" panose="020B0604020202020204" charset="0"/>
                        </a:rPr>
                        <a:t>Avaliar os progressos individuais.</a:t>
                      </a:r>
                    </a:p>
                    <a:p>
                      <a:pPr marL="0" lvl="0" indent="0">
                        <a:lnSpc>
                          <a:spcPct val="100000"/>
                        </a:lnSpc>
                        <a:spcBef>
                          <a:spcPts val="0"/>
                        </a:spcBef>
                        <a:spcAft>
                          <a:spcPts val="1200"/>
                        </a:spcAft>
                        <a:buSzPct val="100000"/>
                        <a:buFont typeface="Arial" pitchFamily="34"/>
                        <a:buNone/>
                      </a:pPr>
                      <a:r>
                        <a:rPr lang="pt-BR" sz="1800" b="0" dirty="0">
                          <a:solidFill>
                            <a:schemeClr val="tx1"/>
                          </a:solidFill>
                          <a:latin typeface="Inter" panose="020B0604020202020204" charset="0"/>
                          <a:ea typeface="Inter" panose="020B0604020202020204" charset="0"/>
                        </a:rPr>
                        <a:t>Avaliar os progressos do programa (sessões 26, 29, 32).</a:t>
                      </a:r>
                    </a:p>
                  </a:txBody>
                  <a:tcPr anchor="ctr">
                    <a:lnL w="12700" cmpd="sng">
                      <a:noFill/>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lvl="0" indent="0">
                        <a:lnSpc>
                          <a:spcPct val="100000"/>
                        </a:lnSpc>
                        <a:spcAft>
                          <a:spcPts val="1200"/>
                        </a:spcAft>
                        <a:buNone/>
                      </a:pPr>
                      <a:r>
                        <a:rPr lang="pt-BR" sz="1800" b="0" dirty="0">
                          <a:solidFill>
                            <a:schemeClr val="tx1"/>
                          </a:solidFill>
                          <a:latin typeface="Inter" panose="020B0604020202020204" charset="0"/>
                          <a:ea typeface="Inter" panose="020B0604020202020204" charset="0"/>
                        </a:rPr>
                        <a:t>Entrevista motivacional </a:t>
                      </a:r>
                    </a:p>
                    <a:p>
                      <a:pPr marL="0" lvl="0" indent="0">
                        <a:lnSpc>
                          <a:spcPct val="100000"/>
                        </a:lnSpc>
                        <a:spcAft>
                          <a:spcPts val="1200"/>
                        </a:spcAft>
                        <a:buNone/>
                      </a:pPr>
                      <a:r>
                        <a:rPr lang="pt-BR" sz="1800" b="0" dirty="0">
                          <a:solidFill>
                            <a:schemeClr val="tx1"/>
                          </a:solidFill>
                          <a:latin typeface="Inter" panose="020B0604020202020204" charset="0"/>
                          <a:ea typeface="Inter" panose="020B0604020202020204" charset="0"/>
                        </a:rPr>
                        <a:t>Aplicação de Inventário (sessão 25)</a:t>
                      </a:r>
                    </a:p>
                    <a:p>
                      <a:pPr marL="0" lvl="0" indent="0">
                        <a:lnSpc>
                          <a:spcPct val="100000"/>
                        </a:lnSpc>
                        <a:spcAft>
                          <a:spcPts val="1200"/>
                        </a:spcAft>
                        <a:buNone/>
                      </a:pPr>
                      <a:r>
                        <a:rPr lang="pt-BR" sz="1800" b="0" dirty="0">
                          <a:solidFill>
                            <a:schemeClr val="tx1"/>
                          </a:solidFill>
                          <a:latin typeface="Inter" panose="020B0604020202020204" charset="0"/>
                          <a:ea typeface="Inter" panose="020B0604020202020204" charset="0"/>
                        </a:rPr>
                        <a:t>Aplicação de Escala (sessão 29)</a:t>
                      </a:r>
                    </a:p>
                    <a:p>
                      <a:pPr marL="0" lvl="0" indent="0">
                        <a:lnSpc>
                          <a:spcPct val="100000"/>
                        </a:lnSpc>
                        <a:spcAft>
                          <a:spcPts val="1200"/>
                        </a:spcAft>
                        <a:buNone/>
                      </a:pPr>
                      <a:r>
                        <a:rPr lang="pt-BR" sz="1800" b="0" dirty="0">
                          <a:solidFill>
                            <a:schemeClr val="tx1"/>
                          </a:solidFill>
                          <a:latin typeface="Inter" panose="020B0604020202020204" charset="0"/>
                          <a:ea typeface="Inter" panose="020B0604020202020204" charset="0"/>
                        </a:rPr>
                        <a:t>Aplicação de Questionário (sessão 30)</a:t>
                      </a:r>
                    </a:p>
                    <a:p>
                      <a:pPr marL="0" lvl="0" indent="0">
                        <a:lnSpc>
                          <a:spcPct val="100000"/>
                        </a:lnSpc>
                        <a:spcAft>
                          <a:spcPts val="1200"/>
                        </a:spcAft>
                        <a:buNone/>
                      </a:pPr>
                      <a:r>
                        <a:rPr lang="pt-BR" sz="1800" b="0" dirty="0">
                          <a:solidFill>
                            <a:schemeClr val="tx1"/>
                          </a:solidFill>
                          <a:latin typeface="Inter" panose="020B0604020202020204" charset="0"/>
                          <a:ea typeface="Inter" panose="020B0604020202020204" charset="0"/>
                        </a:rPr>
                        <a:t>Aplicação de Escala (sessão 31)</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IRP</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800" b="0" dirty="0">
                        <a:solidFill>
                          <a:schemeClr val="tx1"/>
                        </a:solidFill>
                        <a:latin typeface="Inter" panose="020B0604020202020204" charset="0"/>
                        <a:ea typeface="Inter" panose="020B060402020202020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EDS-20</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800" b="0" dirty="0">
                        <a:solidFill>
                          <a:schemeClr val="tx1"/>
                        </a:solidFill>
                        <a:latin typeface="Inter" panose="020B0604020202020204" charset="0"/>
                        <a:ea typeface="Inter" panose="020B060402020202020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PQ</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800" b="0" dirty="0">
                        <a:solidFill>
                          <a:schemeClr val="tx1"/>
                        </a:solidFill>
                        <a:latin typeface="Inter" panose="020B0604020202020204" charset="0"/>
                        <a:ea typeface="Inter" panose="020B060402020202020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HCR-20V2 </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lnSpc>
                          <a:spcPct val="100000"/>
                        </a:lnSpc>
                      </a:pPr>
                      <a:r>
                        <a:rPr lang="pt-PT" sz="1800" b="0" dirty="0">
                          <a:solidFill>
                            <a:schemeClr val="tx1"/>
                          </a:solidFill>
                          <a:latin typeface="Inter" panose="020B0604020202020204" charset="0"/>
                          <a:ea typeface="Inter" panose="020B0604020202020204" charset="0"/>
                        </a:rPr>
                        <a:t>60</a:t>
                      </a:r>
                      <a:endParaRPr lang="en-GB" sz="1800" b="0" dirty="0">
                        <a:solidFill>
                          <a:schemeClr val="tx1"/>
                        </a:solidFill>
                        <a:latin typeface="Inter" panose="020B0604020202020204" charset="0"/>
                        <a:ea typeface="Inter" panose="020B0604020202020204" charset="0"/>
                      </a:endParaRPr>
                    </a:p>
                  </a:txBody>
                  <a:tcPr anchor="ctr">
                    <a:lnL w="38100" cap="flat" cmpd="sng" algn="ctr">
                      <a:solidFill>
                        <a:srgbClr val="97745A"/>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7120096"/>
                  </a:ext>
                </a:extLst>
              </a:tr>
            </a:tbl>
          </a:graphicData>
        </a:graphic>
      </p:graphicFrame>
      <p:graphicFrame>
        <p:nvGraphicFramePr>
          <p:cNvPr id="30" name="!!sessao_25_32_g">
            <a:extLst>
              <a:ext uri="{FF2B5EF4-FFF2-40B4-BE49-F238E27FC236}">
                <a16:creationId xmlns:a16="http://schemas.microsoft.com/office/drawing/2014/main" id="{73CB2B28-C41D-5323-CAA2-E10FC7F8B718}"/>
              </a:ext>
            </a:extLst>
          </p:cNvPr>
          <p:cNvGraphicFramePr>
            <a:graphicFrameLocks noGrp="1"/>
          </p:cNvGraphicFramePr>
          <p:nvPr>
            <p:extLst>
              <p:ext uri="{D42A27DB-BD31-4B8C-83A1-F6EECF244321}">
                <p14:modId xmlns:p14="http://schemas.microsoft.com/office/powerpoint/2010/main" val="3646204917"/>
              </p:ext>
            </p:extLst>
          </p:nvPr>
        </p:nvGraphicFramePr>
        <p:xfrm>
          <a:off x="20530800" y="1363980"/>
          <a:ext cx="12238144" cy="3958512"/>
        </p:xfrm>
        <a:graphic>
          <a:graphicData uri="http://schemas.openxmlformats.org/drawingml/2006/table">
            <a:tbl>
              <a:tblPr firstRow="1" bandRow="1">
                <a:tableStyleId>{5C22544A-7EE6-4342-B048-85BDC9FD1C3A}</a:tableStyleId>
              </a:tblPr>
              <a:tblGrid>
                <a:gridCol w="3198582">
                  <a:extLst>
                    <a:ext uri="{9D8B030D-6E8A-4147-A177-3AD203B41FA5}">
                      <a16:colId xmlns:a16="http://schemas.microsoft.com/office/drawing/2014/main" val="1042611969"/>
                    </a:ext>
                  </a:extLst>
                </a:gridCol>
                <a:gridCol w="3957550">
                  <a:extLst>
                    <a:ext uri="{9D8B030D-6E8A-4147-A177-3AD203B41FA5}">
                      <a16:colId xmlns:a16="http://schemas.microsoft.com/office/drawing/2014/main" val="1972421895"/>
                    </a:ext>
                  </a:extLst>
                </a:gridCol>
                <a:gridCol w="3581400">
                  <a:extLst>
                    <a:ext uri="{9D8B030D-6E8A-4147-A177-3AD203B41FA5}">
                      <a16:colId xmlns:a16="http://schemas.microsoft.com/office/drawing/2014/main" val="962624468"/>
                    </a:ext>
                  </a:extLst>
                </a:gridCol>
                <a:gridCol w="1500612">
                  <a:extLst>
                    <a:ext uri="{9D8B030D-6E8A-4147-A177-3AD203B41FA5}">
                      <a16:colId xmlns:a16="http://schemas.microsoft.com/office/drawing/2014/main" val="2087318690"/>
                    </a:ext>
                  </a:extLst>
                </a:gridCol>
              </a:tblGrid>
              <a:tr h="3958512">
                <a:tc>
                  <a:txBody>
                    <a:bodyPr/>
                    <a:lstStyle/>
                    <a:p>
                      <a:pPr marL="0" lvl="0" indent="0">
                        <a:lnSpc>
                          <a:spcPct val="100000"/>
                        </a:lnSpc>
                        <a:spcAft>
                          <a:spcPts val="1200"/>
                        </a:spcAft>
                        <a:buSzPct val="100000"/>
                        <a:buFont typeface="Arial" pitchFamily="34"/>
                        <a:buNone/>
                      </a:pPr>
                      <a:r>
                        <a:rPr lang="pt-BR" sz="1800" b="0" i="0" dirty="0">
                          <a:solidFill>
                            <a:schemeClr val="tx1"/>
                          </a:solidFill>
                          <a:latin typeface="Inter" panose="020B0604020202020204" charset="0"/>
                          <a:ea typeface="Inter" panose="020B0604020202020204" charset="0"/>
                        </a:rPr>
                        <a:t>Promover comportamentos para a mudança.</a:t>
                      </a:r>
                    </a:p>
                    <a:p>
                      <a:pPr marL="0" lvl="0" indent="0">
                        <a:lnSpc>
                          <a:spcPct val="100000"/>
                        </a:lnSpc>
                        <a:spcAft>
                          <a:spcPts val="1200"/>
                        </a:spcAft>
                        <a:buSzPct val="100000"/>
                        <a:buFont typeface="Arial" pitchFamily="34"/>
                        <a:buNone/>
                      </a:pPr>
                      <a:r>
                        <a:rPr lang="pt-BR" sz="1800" b="0" i="0" dirty="0">
                          <a:solidFill>
                            <a:schemeClr val="tx1"/>
                          </a:solidFill>
                          <a:latin typeface="Inter" panose="020B0604020202020204" charset="0"/>
                          <a:ea typeface="Inter" panose="020B0604020202020204" charset="0"/>
                        </a:rPr>
                        <a:t>Promover a autorregulação.</a:t>
                      </a:r>
                    </a:p>
                    <a:p>
                      <a:pPr marL="0" lvl="0" indent="0">
                        <a:lnSpc>
                          <a:spcPct val="100000"/>
                        </a:lnSpc>
                        <a:spcAft>
                          <a:spcPts val="1200"/>
                        </a:spcAft>
                        <a:buSzPct val="100000"/>
                        <a:buFont typeface="Arial" pitchFamily="34"/>
                        <a:buNone/>
                      </a:pPr>
                      <a:r>
                        <a:rPr lang="pt-BR" sz="1800" b="0" i="0" dirty="0">
                          <a:solidFill>
                            <a:schemeClr val="tx1"/>
                          </a:solidFill>
                          <a:latin typeface="Inter" panose="020B0604020202020204" charset="0"/>
                          <a:ea typeface="Inter" panose="020B0604020202020204" charset="0"/>
                        </a:rPr>
                        <a:t>Estimular a concretização de objetivos.</a:t>
                      </a:r>
                    </a:p>
                    <a:p>
                      <a:pPr marL="0" lvl="0" indent="0">
                        <a:lnSpc>
                          <a:spcPct val="100000"/>
                        </a:lnSpc>
                        <a:spcAft>
                          <a:spcPts val="1200"/>
                        </a:spcAft>
                        <a:buSzPct val="100000"/>
                        <a:buFont typeface="Arial" pitchFamily="34"/>
                        <a:buNone/>
                      </a:pPr>
                      <a:r>
                        <a:rPr lang="pt-BR" sz="1800" b="0" i="0" dirty="0">
                          <a:solidFill>
                            <a:schemeClr val="tx1"/>
                          </a:solidFill>
                          <a:latin typeface="Inter" panose="020B0604020202020204" charset="0"/>
                          <a:ea typeface="Inter" panose="020B0604020202020204" charset="0"/>
                        </a:rPr>
                        <a:t>Sustentar a mudança.</a:t>
                      </a:r>
                    </a:p>
                  </a:txBody>
                  <a:tcPr anchor="ctr">
                    <a:lnL w="12700" cmpd="sng">
                      <a:noFill/>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lvl="0">
                        <a:lnSpc>
                          <a:spcPct val="100000"/>
                        </a:lnSpc>
                        <a:spcBef>
                          <a:spcPts val="0"/>
                        </a:spcBef>
                        <a:spcAft>
                          <a:spcPts val="1200"/>
                        </a:spcAft>
                      </a:pPr>
                      <a:r>
                        <a:rPr lang="pt-BR" sz="1600" b="0" dirty="0">
                          <a:solidFill>
                            <a:schemeClr val="tx1"/>
                          </a:solidFill>
                          <a:latin typeface="Inter" panose="020B0604020202020204" charset="0"/>
                          <a:ea typeface="Inter" panose="020B0604020202020204" charset="0"/>
                        </a:rPr>
                        <a:t>Atividade 25 – “Palavras cruzadas”</a:t>
                      </a:r>
                    </a:p>
                    <a:p>
                      <a:pPr lvl="0">
                        <a:lnSpc>
                          <a:spcPct val="100000"/>
                        </a:lnSpc>
                        <a:spcBef>
                          <a:spcPts val="0"/>
                        </a:spcBef>
                        <a:spcAft>
                          <a:spcPts val="1200"/>
                        </a:spcAft>
                      </a:pPr>
                      <a:r>
                        <a:rPr lang="pt-BR" sz="1600" b="0" dirty="0">
                          <a:solidFill>
                            <a:schemeClr val="tx1"/>
                          </a:solidFill>
                          <a:latin typeface="Inter" panose="020B0604020202020204" charset="0"/>
                          <a:ea typeface="Inter" panose="020B0604020202020204" charset="0"/>
                        </a:rPr>
                        <a:t>Atividade 26 – “Ditado desenhado”</a:t>
                      </a:r>
                    </a:p>
                    <a:p>
                      <a:pPr lvl="0">
                        <a:lnSpc>
                          <a:spcPct val="100000"/>
                        </a:lnSpc>
                        <a:spcBef>
                          <a:spcPts val="0"/>
                        </a:spcBef>
                        <a:spcAft>
                          <a:spcPts val="1200"/>
                        </a:spcAft>
                      </a:pPr>
                      <a:r>
                        <a:rPr lang="pt-BR" sz="1600" b="0" dirty="0">
                          <a:solidFill>
                            <a:schemeClr val="tx1"/>
                          </a:solidFill>
                          <a:latin typeface="Inter" panose="020B0604020202020204" charset="0"/>
                          <a:ea typeface="Inter" panose="020B0604020202020204" charset="0"/>
                        </a:rPr>
                        <a:t>Atividade 27 - Workshop Mindfulness</a:t>
                      </a:r>
                    </a:p>
                    <a:p>
                      <a:pPr lvl="0">
                        <a:lnSpc>
                          <a:spcPct val="100000"/>
                        </a:lnSpc>
                        <a:spcBef>
                          <a:spcPts val="0"/>
                        </a:spcBef>
                        <a:spcAft>
                          <a:spcPts val="1200"/>
                        </a:spcAft>
                      </a:pPr>
                      <a:r>
                        <a:rPr lang="pt-BR" sz="1600" b="0" dirty="0">
                          <a:solidFill>
                            <a:schemeClr val="tx1"/>
                          </a:solidFill>
                          <a:latin typeface="Inter" panose="020B0604020202020204" charset="0"/>
                          <a:ea typeface="Inter" panose="020B0604020202020204" charset="0"/>
                        </a:rPr>
                        <a:t>Atividade 28 – “Deixar ir”</a:t>
                      </a:r>
                    </a:p>
                    <a:p>
                      <a:pPr lvl="0">
                        <a:lnSpc>
                          <a:spcPct val="100000"/>
                        </a:lnSpc>
                        <a:spcBef>
                          <a:spcPts val="0"/>
                        </a:spcBef>
                        <a:spcAft>
                          <a:spcPts val="1200"/>
                        </a:spcAft>
                      </a:pPr>
                      <a:r>
                        <a:rPr lang="pt-BR" sz="1600" b="0" dirty="0">
                          <a:solidFill>
                            <a:schemeClr val="tx1"/>
                          </a:solidFill>
                          <a:latin typeface="Inter" panose="020B0604020202020204" charset="0"/>
                          <a:ea typeface="Inter" panose="020B0604020202020204" charset="0"/>
                        </a:rPr>
                        <a:t>Atividade 29 – visita ao museu 3dFunArt e debate sobre – “ilusões percetivas”</a:t>
                      </a:r>
                    </a:p>
                    <a:p>
                      <a:pPr lvl="0">
                        <a:lnSpc>
                          <a:spcPct val="100000"/>
                        </a:lnSpc>
                        <a:spcBef>
                          <a:spcPts val="0"/>
                        </a:spcBef>
                        <a:spcAft>
                          <a:spcPts val="1200"/>
                        </a:spcAft>
                      </a:pPr>
                      <a:r>
                        <a:rPr lang="pt-BR" sz="1600" b="0" dirty="0">
                          <a:solidFill>
                            <a:schemeClr val="tx1"/>
                          </a:solidFill>
                          <a:latin typeface="Inter" panose="020B0604020202020204" charset="0"/>
                          <a:ea typeface="Inter" panose="020B0604020202020204" charset="0"/>
                        </a:rPr>
                        <a:t>Atividade 30 - Workshop da gratidão</a:t>
                      </a:r>
                    </a:p>
                    <a:p>
                      <a:pPr lvl="0">
                        <a:lnSpc>
                          <a:spcPct val="100000"/>
                        </a:lnSpc>
                        <a:spcBef>
                          <a:spcPts val="0"/>
                        </a:spcBef>
                        <a:spcAft>
                          <a:spcPts val="1200"/>
                        </a:spcAft>
                      </a:pPr>
                      <a:r>
                        <a:rPr lang="pt-BR" sz="1600" b="0" dirty="0">
                          <a:solidFill>
                            <a:schemeClr val="tx1"/>
                          </a:solidFill>
                          <a:latin typeface="Inter" panose="020B0604020202020204" charset="0"/>
                          <a:ea typeface="Inter" panose="020B0604020202020204" charset="0"/>
                        </a:rPr>
                        <a:t>Atividade 31 – visualização do documentário “Humans” e reflexão.</a:t>
                      </a:r>
                    </a:p>
                    <a:p>
                      <a:pPr lvl="0">
                        <a:lnSpc>
                          <a:spcPct val="100000"/>
                        </a:lnSpc>
                        <a:spcBef>
                          <a:spcPts val="0"/>
                        </a:spcBef>
                        <a:spcAft>
                          <a:spcPts val="1200"/>
                        </a:spcAft>
                      </a:pPr>
                      <a:r>
                        <a:rPr lang="pt-BR" sz="1600" b="0" dirty="0">
                          <a:solidFill>
                            <a:schemeClr val="tx1"/>
                          </a:solidFill>
                          <a:latin typeface="Inter" panose="020B0604020202020204" charset="0"/>
                          <a:ea typeface="Inter" panose="020B0604020202020204" charset="0"/>
                        </a:rPr>
                        <a:t>Atividade 32 – “o que levo comigo?”</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lvl="0">
                        <a:lnSpc>
                          <a:spcPct val="100000"/>
                        </a:lnSpc>
                        <a:spcBef>
                          <a:spcPts val="0"/>
                        </a:spcBef>
                        <a:spcAft>
                          <a:spcPts val="600"/>
                        </a:spcAft>
                      </a:pPr>
                      <a:r>
                        <a:rPr lang="pt-BR" sz="1800" b="0" dirty="0">
                          <a:solidFill>
                            <a:schemeClr val="tx1"/>
                          </a:solidFill>
                          <a:latin typeface="Inter" panose="020B0604020202020204" charset="0"/>
                          <a:ea typeface="Inter" panose="020B0604020202020204" charset="0"/>
                        </a:rPr>
                        <a:t>Quadro branco com caneta;</a:t>
                      </a:r>
                    </a:p>
                    <a:p>
                      <a:pPr lvl="0">
                        <a:lnSpc>
                          <a:spcPct val="100000"/>
                        </a:lnSpc>
                        <a:spcBef>
                          <a:spcPts val="0"/>
                        </a:spcBef>
                        <a:spcAft>
                          <a:spcPts val="600"/>
                        </a:spcAft>
                      </a:pPr>
                      <a:r>
                        <a:rPr lang="pt-BR" sz="1800" b="0" dirty="0">
                          <a:solidFill>
                            <a:schemeClr val="tx1"/>
                          </a:solidFill>
                          <a:latin typeface="Inter" panose="020B0604020202020204" charset="0"/>
                          <a:ea typeface="Inter" panose="020B0604020202020204" charset="0"/>
                        </a:rPr>
                        <a:t>Folhas brancas A4 e caneta;</a:t>
                      </a:r>
                    </a:p>
                    <a:p>
                      <a:pPr lvl="0">
                        <a:lnSpc>
                          <a:spcPct val="100000"/>
                        </a:lnSpc>
                        <a:spcBef>
                          <a:spcPts val="0"/>
                        </a:spcBef>
                        <a:spcAft>
                          <a:spcPts val="600"/>
                        </a:spcAft>
                      </a:pPr>
                      <a:r>
                        <a:rPr lang="pt-BR" sz="1800" b="0" dirty="0">
                          <a:solidFill>
                            <a:schemeClr val="tx1"/>
                          </a:solidFill>
                          <a:latin typeface="Inter" panose="020B0604020202020204" charset="0"/>
                          <a:ea typeface="Inter" panose="020B0604020202020204" charset="0"/>
                        </a:rPr>
                        <a:t>História “2 monges”; sacos de pano; pedras “pome” e marcadores;</a:t>
                      </a:r>
                    </a:p>
                    <a:p>
                      <a:pPr lvl="0">
                        <a:lnSpc>
                          <a:spcPct val="100000"/>
                        </a:lnSpc>
                        <a:spcBef>
                          <a:spcPts val="0"/>
                        </a:spcBef>
                        <a:spcAft>
                          <a:spcPts val="600"/>
                        </a:spcAft>
                      </a:pPr>
                      <a:r>
                        <a:rPr lang="pt-BR" sz="1800" b="0" dirty="0">
                          <a:solidFill>
                            <a:schemeClr val="tx1"/>
                          </a:solidFill>
                          <a:latin typeface="Inter" panose="020B0604020202020204" charset="0"/>
                          <a:ea typeface="Inter" panose="020B0604020202020204" charset="0"/>
                        </a:rPr>
                        <a:t>Assegurar transporte para a deslocação;</a:t>
                      </a:r>
                    </a:p>
                    <a:p>
                      <a:pPr lvl="0">
                        <a:lnSpc>
                          <a:spcPct val="100000"/>
                        </a:lnSpc>
                        <a:spcBef>
                          <a:spcPts val="0"/>
                        </a:spcBef>
                        <a:spcAft>
                          <a:spcPts val="600"/>
                        </a:spcAft>
                      </a:pPr>
                      <a:r>
                        <a:rPr lang="pt-BR" sz="1800" b="0" dirty="0">
                          <a:solidFill>
                            <a:schemeClr val="tx1"/>
                          </a:solidFill>
                          <a:latin typeface="Inter" panose="020B0604020202020204" charset="0"/>
                          <a:ea typeface="Inter" panose="020B0604020202020204" charset="0"/>
                        </a:rPr>
                        <a:t>Papel de cenário e potes de vidro;</a:t>
                      </a:r>
                    </a:p>
                    <a:p>
                      <a:pPr lvl="0">
                        <a:lnSpc>
                          <a:spcPct val="100000"/>
                        </a:lnSpc>
                        <a:spcBef>
                          <a:spcPts val="0"/>
                        </a:spcBef>
                        <a:spcAft>
                          <a:spcPts val="600"/>
                        </a:spcAft>
                      </a:pPr>
                      <a:r>
                        <a:rPr lang="pt-BR" sz="1800" b="0" dirty="0">
                          <a:solidFill>
                            <a:schemeClr val="tx1"/>
                          </a:solidFill>
                          <a:latin typeface="Inter" panose="020B0604020202020204" charset="0"/>
                          <a:ea typeface="Inter" panose="020B0604020202020204" charset="0"/>
                        </a:rPr>
                        <a:t>Computador e projetor;</a:t>
                      </a:r>
                    </a:p>
                    <a:p>
                      <a:pPr lvl="0">
                        <a:lnSpc>
                          <a:spcPct val="100000"/>
                        </a:lnSpc>
                        <a:spcBef>
                          <a:spcPts val="0"/>
                        </a:spcBef>
                        <a:spcAft>
                          <a:spcPts val="600"/>
                        </a:spcAft>
                      </a:pPr>
                      <a:r>
                        <a:rPr lang="pt-BR" sz="1800" b="0" dirty="0">
                          <a:solidFill>
                            <a:schemeClr val="tx1"/>
                          </a:solidFill>
                          <a:latin typeface="Inter" panose="020B0604020202020204" charset="0"/>
                          <a:ea typeface="Inter" panose="020B0604020202020204" charset="0"/>
                        </a:rPr>
                        <a:t>Ficha de atividade “o que levo comigo?” e caneta;</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lnSpc>
                          <a:spcPct val="150000"/>
                        </a:lnSpc>
                      </a:pPr>
                      <a:r>
                        <a:rPr lang="pt-PT" sz="1800" b="0" dirty="0">
                          <a:solidFill>
                            <a:schemeClr val="tx1"/>
                          </a:solidFill>
                          <a:latin typeface="Inter" panose="020B0604020202020204" charset="0"/>
                          <a:ea typeface="Inter" panose="020B0604020202020204" charset="0"/>
                        </a:rPr>
                        <a:t>120</a:t>
                      </a:r>
                    </a:p>
                    <a:p>
                      <a:pPr algn="ctr">
                        <a:lnSpc>
                          <a:spcPct val="150000"/>
                        </a:lnSpc>
                      </a:pPr>
                      <a:r>
                        <a:rPr lang="pt-PT" sz="1150" b="0" dirty="0">
                          <a:solidFill>
                            <a:schemeClr val="tx1"/>
                          </a:solidFill>
                          <a:latin typeface="Inter" panose="020B0604020202020204" charset="0"/>
                          <a:ea typeface="Inter" panose="020B0604020202020204" charset="0"/>
                        </a:rPr>
                        <a:t>(Visita ao museu e + reflexão: 8h)</a:t>
                      </a:r>
                      <a:endParaRPr lang="en-GB" sz="1150" b="0" dirty="0">
                        <a:solidFill>
                          <a:schemeClr val="tx1"/>
                        </a:solidFill>
                        <a:latin typeface="Inter" panose="020B0604020202020204" charset="0"/>
                        <a:ea typeface="Inter" panose="020B0604020202020204" charset="0"/>
                      </a:endParaRPr>
                    </a:p>
                  </a:txBody>
                  <a:tcPr anchor="ctr">
                    <a:lnL w="38100" cap="flat" cmpd="sng" algn="ctr">
                      <a:solidFill>
                        <a:srgbClr val="97745A"/>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7120096"/>
                  </a:ext>
                </a:extLst>
              </a:tr>
            </a:tbl>
          </a:graphicData>
        </a:graphic>
      </p:graphicFrame>
      <p:sp>
        <p:nvSpPr>
          <p:cNvPr id="18" name="!!titulo_3">
            <a:extLst>
              <a:ext uri="{FF2B5EF4-FFF2-40B4-BE49-F238E27FC236}">
                <a16:creationId xmlns:a16="http://schemas.microsoft.com/office/drawing/2014/main" id="{13F8E02E-0B4D-8328-FA98-57DE9D2C9E7A}"/>
              </a:ext>
            </a:extLst>
          </p:cNvPr>
          <p:cNvSpPr txBox="1"/>
          <p:nvPr/>
        </p:nvSpPr>
        <p:spPr>
          <a:xfrm>
            <a:off x="3926539" y="4068000"/>
            <a:ext cx="14209061" cy="1477328"/>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RUMO À MUDANÇA</a:t>
            </a:r>
          </a:p>
        </p:txBody>
      </p:sp>
      <p:sp>
        <p:nvSpPr>
          <p:cNvPr id="55" name="mask_right">
            <a:extLst>
              <a:ext uri="{FF2B5EF4-FFF2-40B4-BE49-F238E27FC236}">
                <a16:creationId xmlns:a16="http://schemas.microsoft.com/office/drawing/2014/main" id="{4CBA2AEE-E0CE-6EA1-3252-58E2BC8307CC}"/>
              </a:ext>
            </a:extLst>
          </p:cNvPr>
          <p:cNvSpPr/>
          <p:nvPr/>
        </p:nvSpPr>
        <p:spPr>
          <a:xfrm>
            <a:off x="17044989" y="-23102"/>
            <a:ext cx="1243012" cy="10287000"/>
          </a:xfrm>
          <a:prstGeom prst="rect">
            <a:avLst/>
          </a:prstGeom>
          <a:solidFill>
            <a:srgbClr val="DDD1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 name="header_splitter_top">
            <a:extLst>
              <a:ext uri="{FF2B5EF4-FFF2-40B4-BE49-F238E27FC236}">
                <a16:creationId xmlns:a16="http://schemas.microsoft.com/office/drawing/2014/main" id="{E1BD7D60-9216-14DC-D101-61B8A950EC87}"/>
              </a:ext>
            </a:extLst>
          </p:cNvPr>
          <p:cNvCxnSpPr>
            <a:cxnSpLocks/>
          </p:cNvCxnSpPr>
          <p:nvPr/>
        </p:nvCxnSpPr>
        <p:spPr>
          <a:xfrm>
            <a:off x="3474000" y="952500"/>
            <a:ext cx="14051157" cy="0"/>
          </a:xfrm>
          <a:prstGeom prst="line">
            <a:avLst/>
          </a:prstGeom>
          <a:ln w="38100">
            <a:solidFill>
              <a:srgbClr val="97745A"/>
            </a:solidFill>
          </a:ln>
        </p:spPr>
        <p:style>
          <a:lnRef idx="1">
            <a:schemeClr val="accent1"/>
          </a:lnRef>
          <a:fillRef idx="0">
            <a:schemeClr val="accent1"/>
          </a:fillRef>
          <a:effectRef idx="0">
            <a:schemeClr val="accent1"/>
          </a:effectRef>
          <a:fontRef idx="minor">
            <a:schemeClr val="tx1"/>
          </a:fontRef>
        </p:style>
      </p:cxnSp>
      <p:sp>
        <p:nvSpPr>
          <p:cNvPr id="56" name="mask_left">
            <a:extLst>
              <a:ext uri="{FF2B5EF4-FFF2-40B4-BE49-F238E27FC236}">
                <a16:creationId xmlns:a16="http://schemas.microsoft.com/office/drawing/2014/main" id="{54D989FB-728A-0F6C-FD20-5C910EF5F794}"/>
              </a:ext>
            </a:extLst>
          </p:cNvPr>
          <p:cNvSpPr/>
          <p:nvPr/>
        </p:nvSpPr>
        <p:spPr>
          <a:xfrm>
            <a:off x="0" y="0"/>
            <a:ext cx="3764165" cy="10287000"/>
          </a:xfrm>
          <a:prstGeom prst="rect">
            <a:avLst/>
          </a:prstGeom>
          <a:solidFill>
            <a:srgbClr val="DDD1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 name="header_splitter_bottom">
            <a:extLst>
              <a:ext uri="{FF2B5EF4-FFF2-40B4-BE49-F238E27FC236}">
                <a16:creationId xmlns:a16="http://schemas.microsoft.com/office/drawing/2014/main" id="{A0FD6016-F7CD-844F-EFF9-A31A6D5D8886}"/>
              </a:ext>
            </a:extLst>
          </p:cNvPr>
          <p:cNvCxnSpPr>
            <a:cxnSpLocks/>
          </p:cNvCxnSpPr>
          <p:nvPr/>
        </p:nvCxnSpPr>
        <p:spPr>
          <a:xfrm>
            <a:off x="2695291" y="1306800"/>
            <a:ext cx="14829866" cy="0"/>
          </a:xfrm>
          <a:prstGeom prst="line">
            <a:avLst/>
          </a:prstGeom>
          <a:ln w="38100">
            <a:solidFill>
              <a:srgbClr val="97745A"/>
            </a:solidFill>
          </a:ln>
        </p:spPr>
        <p:style>
          <a:lnRef idx="1">
            <a:schemeClr val="accent1"/>
          </a:lnRef>
          <a:fillRef idx="0">
            <a:schemeClr val="accent1"/>
          </a:fillRef>
          <a:effectRef idx="0">
            <a:schemeClr val="accent1"/>
          </a:effectRef>
          <a:fontRef idx="minor">
            <a:schemeClr val="tx1"/>
          </a:fontRef>
        </p:style>
      </p:cxnSp>
      <p:sp>
        <p:nvSpPr>
          <p:cNvPr id="11" name="Freeform 11"/>
          <p:cNvSpPr/>
          <p:nvPr/>
        </p:nvSpPr>
        <p:spPr>
          <a:xfrm>
            <a:off x="618803" y="8863050"/>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12" name="Group 12"/>
          <p:cNvGrpSpPr/>
          <p:nvPr/>
        </p:nvGrpSpPr>
        <p:grpSpPr>
          <a:xfrm>
            <a:off x="1243012" y="-1794853"/>
            <a:ext cx="3086100" cy="308610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TextBox 14"/>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15" name="Group 15"/>
          <p:cNvGrpSpPr/>
          <p:nvPr/>
        </p:nvGrpSpPr>
        <p:grpSpPr>
          <a:xfrm>
            <a:off x="-1343025" y="6690703"/>
            <a:ext cx="3086100" cy="30861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DDD1C2"/>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TextBox 17"/>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28" name="individual">
            <a:extLst>
              <a:ext uri="{FF2B5EF4-FFF2-40B4-BE49-F238E27FC236}">
                <a16:creationId xmlns:a16="http://schemas.microsoft.com/office/drawing/2014/main" id="{A9C227B7-845C-4E03-AD90-3FDB2862C6FE}"/>
              </a:ext>
            </a:extLst>
          </p:cNvPr>
          <p:cNvSpPr txBox="1"/>
          <p:nvPr/>
        </p:nvSpPr>
        <p:spPr>
          <a:xfrm>
            <a:off x="17188991" y="5237162"/>
            <a:ext cx="357918" cy="4894259"/>
          </a:xfrm>
          <a:prstGeom prst="rect">
            <a:avLst/>
          </a:prstGeom>
        </p:spPr>
        <p:txBody>
          <a:bodyPr vert="wordArtVert"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INDIVIDUAL</a:t>
            </a:r>
          </a:p>
        </p:txBody>
      </p:sp>
      <p:sp>
        <p:nvSpPr>
          <p:cNvPr id="27" name="grupo">
            <a:extLst>
              <a:ext uri="{FF2B5EF4-FFF2-40B4-BE49-F238E27FC236}">
                <a16:creationId xmlns:a16="http://schemas.microsoft.com/office/drawing/2014/main" id="{B0AD9811-3908-EA7D-222F-3297932F0019}"/>
              </a:ext>
            </a:extLst>
          </p:cNvPr>
          <p:cNvSpPr txBox="1"/>
          <p:nvPr/>
        </p:nvSpPr>
        <p:spPr>
          <a:xfrm>
            <a:off x="17153244" y="1333500"/>
            <a:ext cx="429413" cy="3882531"/>
          </a:xfrm>
          <a:prstGeom prst="rect">
            <a:avLst/>
          </a:prstGeom>
        </p:spPr>
        <p:txBody>
          <a:bodyPr vert="wordArtVert"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GRUPO</a:t>
            </a:r>
          </a:p>
        </p:txBody>
      </p:sp>
      <p:sp>
        <p:nvSpPr>
          <p:cNvPr id="26" name="duracao">
            <a:extLst>
              <a:ext uri="{FF2B5EF4-FFF2-40B4-BE49-F238E27FC236}">
                <a16:creationId xmlns:a16="http://schemas.microsoft.com/office/drawing/2014/main" id="{9F347AF6-B78B-D8A6-9B0B-304E0F182F86}"/>
              </a:ext>
            </a:extLst>
          </p:cNvPr>
          <p:cNvSpPr txBox="1"/>
          <p:nvPr/>
        </p:nvSpPr>
        <p:spPr>
          <a:xfrm>
            <a:off x="15216132" y="579121"/>
            <a:ext cx="1972860" cy="307777"/>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DURAÇÃO</a:t>
            </a:r>
          </a:p>
        </p:txBody>
      </p:sp>
      <p:sp>
        <p:nvSpPr>
          <p:cNvPr id="25" name="material">
            <a:extLst>
              <a:ext uri="{FF2B5EF4-FFF2-40B4-BE49-F238E27FC236}">
                <a16:creationId xmlns:a16="http://schemas.microsoft.com/office/drawing/2014/main" id="{A542FA0A-2768-E460-60D7-D5F2AE955173}"/>
              </a:ext>
            </a:extLst>
          </p:cNvPr>
          <p:cNvSpPr txBox="1"/>
          <p:nvPr/>
        </p:nvSpPr>
        <p:spPr>
          <a:xfrm>
            <a:off x="11614786" y="574477"/>
            <a:ext cx="3435874" cy="307777"/>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MATERIAL</a:t>
            </a:r>
          </a:p>
        </p:txBody>
      </p:sp>
      <p:sp>
        <p:nvSpPr>
          <p:cNvPr id="24" name="atividade">
            <a:extLst>
              <a:ext uri="{FF2B5EF4-FFF2-40B4-BE49-F238E27FC236}">
                <a16:creationId xmlns:a16="http://schemas.microsoft.com/office/drawing/2014/main" id="{BBBC928B-EDE1-7878-9F0B-FEE7D3185CDA}"/>
              </a:ext>
            </a:extLst>
          </p:cNvPr>
          <p:cNvSpPr txBox="1"/>
          <p:nvPr/>
        </p:nvSpPr>
        <p:spPr>
          <a:xfrm>
            <a:off x="8178912" y="266700"/>
            <a:ext cx="3435874" cy="615553"/>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ATIVIDADES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ESTRATÉGIAS</a:t>
            </a:r>
          </a:p>
        </p:txBody>
      </p:sp>
      <p:sp>
        <p:nvSpPr>
          <p:cNvPr id="23" name="objectivo">
            <a:extLst>
              <a:ext uri="{FF2B5EF4-FFF2-40B4-BE49-F238E27FC236}">
                <a16:creationId xmlns:a16="http://schemas.microsoft.com/office/drawing/2014/main" id="{C090B29E-1630-032E-4FA4-E39EA9BABE95}"/>
              </a:ext>
            </a:extLst>
          </p:cNvPr>
          <p:cNvSpPr txBox="1"/>
          <p:nvPr/>
        </p:nvSpPr>
        <p:spPr>
          <a:xfrm>
            <a:off x="5007177" y="523506"/>
            <a:ext cx="3171735" cy="307777"/>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OBJETIVOS</a:t>
            </a:r>
          </a:p>
        </p:txBody>
      </p:sp>
      <p:cxnSp>
        <p:nvCxnSpPr>
          <p:cNvPr id="33" name="splitter">
            <a:extLst>
              <a:ext uri="{FF2B5EF4-FFF2-40B4-BE49-F238E27FC236}">
                <a16:creationId xmlns:a16="http://schemas.microsoft.com/office/drawing/2014/main" id="{20F4722E-B3EE-B81D-9527-B2868EACF5E7}"/>
              </a:ext>
            </a:extLst>
          </p:cNvPr>
          <p:cNvCxnSpPr>
            <a:cxnSpLocks/>
          </p:cNvCxnSpPr>
          <p:nvPr/>
        </p:nvCxnSpPr>
        <p:spPr>
          <a:xfrm>
            <a:off x="3474843" y="5524500"/>
            <a:ext cx="14051157" cy="0"/>
          </a:xfrm>
          <a:prstGeom prst="line">
            <a:avLst/>
          </a:prstGeom>
          <a:ln w="57150">
            <a:solidFill>
              <a:srgbClr val="97745A"/>
            </a:solidFill>
          </a:ln>
        </p:spPr>
        <p:style>
          <a:lnRef idx="1">
            <a:schemeClr val="accent1"/>
          </a:lnRef>
          <a:fillRef idx="0">
            <a:schemeClr val="accent1"/>
          </a:fillRef>
          <a:effectRef idx="0">
            <a:schemeClr val="accent1"/>
          </a:effectRef>
          <a:fontRef idx="minor">
            <a:schemeClr val="tx1"/>
          </a:fontRef>
        </p:style>
      </p:cxnSp>
      <p:sp>
        <p:nvSpPr>
          <p:cNvPr id="41" name="plano_sessao">
            <a:extLst>
              <a:ext uri="{FF2B5EF4-FFF2-40B4-BE49-F238E27FC236}">
                <a16:creationId xmlns:a16="http://schemas.microsoft.com/office/drawing/2014/main" id="{52907BCA-4AB1-E337-EE05-FBAA32594560}"/>
              </a:ext>
            </a:extLst>
          </p:cNvPr>
          <p:cNvSpPr txBox="1"/>
          <p:nvPr/>
        </p:nvSpPr>
        <p:spPr>
          <a:xfrm>
            <a:off x="-1295925" y="4178975"/>
            <a:ext cx="5200181" cy="2031325"/>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Plano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000000"/>
                </a:solidFill>
                <a:effectLst/>
                <a:uLnTx/>
                <a:uFillTx/>
                <a:latin typeface="Inter" panose="020B0604020202020204" charset="0"/>
                <a:ea typeface="Inter" panose="020B0604020202020204" charset="0"/>
                <a:cs typeface="+mn-cs"/>
              </a:rPr>
              <a:t>Sessão</a:t>
            </a:r>
            <a:r>
              <a:rPr kumimoji="0" lang="en-US" sz="4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 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000000"/>
                </a:solidFill>
                <a:effectLst/>
                <a:uLnTx/>
                <a:uFillTx/>
                <a:latin typeface="Inter" panose="020B0604020202020204" charset="0"/>
                <a:ea typeface="Inter" panose="020B0604020202020204" charset="0"/>
                <a:cs typeface="+mn-cs"/>
              </a:rPr>
              <a:t>Sessão</a:t>
            </a:r>
            <a:endParaRPr kumimoji="0" lang="en-US" sz="4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endParaRPr>
          </a:p>
        </p:txBody>
      </p:sp>
      <p:sp>
        <p:nvSpPr>
          <p:cNvPr id="7" name="!!clip_box">
            <a:extLst>
              <a:ext uri="{FF2B5EF4-FFF2-40B4-BE49-F238E27FC236}">
                <a16:creationId xmlns:a16="http://schemas.microsoft.com/office/drawing/2014/main" id="{139DF7DF-3B1F-3B0C-5C01-75768A02E7ED}"/>
              </a:ext>
            </a:extLst>
          </p:cNvPr>
          <p:cNvSpPr/>
          <p:nvPr/>
        </p:nvSpPr>
        <p:spPr>
          <a:xfrm rot="21572059">
            <a:off x="-2531290" y="2039789"/>
            <a:ext cx="6394063" cy="6393212"/>
          </a:xfrm>
          <a:prstGeom prst="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31" name="rumo_futuro" descr="A group of men walking on a road&#10;&#10;Description automatically generated">
            <a:extLst>
              <a:ext uri="{FF2B5EF4-FFF2-40B4-BE49-F238E27FC236}">
                <a16:creationId xmlns:a16="http://schemas.microsoft.com/office/drawing/2014/main" id="{B0EE0323-A39D-8179-062D-A3DF482C6865}"/>
              </a:ext>
            </a:extLst>
          </p:cNvPr>
          <p:cNvPicPr preferRelativeResize="0">
            <a:picLocks noChangeAspect="1"/>
          </p:cNvPicPr>
          <p:nvPr/>
        </p:nvPicPr>
        <p:blipFill rotWithShape="1">
          <a:blip r:embed="rId5" cstate="print">
            <a:extLst>
              <a:ext uri="{28A0092B-C50C-407E-A947-70E740481C1C}">
                <a14:useLocalDpi xmlns:a14="http://schemas.microsoft.com/office/drawing/2010/main" val="0"/>
              </a:ext>
            </a:extLst>
          </a:blip>
          <a:srcRect l="20503" t="2918" r="37371" b="1521"/>
          <a:stretch/>
        </p:blipFill>
        <p:spPr>
          <a:xfrm rot="21252002">
            <a:off x="2664077" y="2871360"/>
            <a:ext cx="2013804" cy="4568400"/>
          </a:xfrm>
          <a:custGeom>
            <a:avLst/>
            <a:gdLst>
              <a:gd name="connsiteX0" fmla="*/ 1158466 w 1645690"/>
              <a:gd name="connsiteY0" fmla="*/ 0 h 3733317"/>
              <a:gd name="connsiteX1" fmla="*/ 900744 w 1645690"/>
              <a:gd name="connsiteY1" fmla="*/ 3733317 h 3733317"/>
              <a:gd name="connsiteX2" fmla="*/ 0 w 1645690"/>
              <a:gd name="connsiteY2" fmla="*/ 2989405 h 3733317"/>
              <a:gd name="connsiteX3" fmla="*/ 105938 w 1645690"/>
              <a:gd name="connsiteY3" fmla="*/ 2852667 h 3733317"/>
              <a:gd name="connsiteX4" fmla="*/ 163375 w 1645690"/>
              <a:gd name="connsiteY4" fmla="*/ 628965 h 37333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690" h="3733317">
                <a:moveTo>
                  <a:pt x="1158466" y="0"/>
                </a:moveTo>
                <a:cubicBezTo>
                  <a:pt x="1893006" y="1162123"/>
                  <a:pt x="1788960" y="2669319"/>
                  <a:pt x="900744" y="3733317"/>
                </a:cubicBezTo>
                <a:lnTo>
                  <a:pt x="0" y="2989405"/>
                </a:lnTo>
                <a:lnTo>
                  <a:pt x="105938" y="2852667"/>
                </a:lnTo>
                <a:cubicBezTo>
                  <a:pt x="557479" y="2206877"/>
                  <a:pt x="607479" y="1331586"/>
                  <a:pt x="163375" y="628965"/>
                </a:cubicBezTo>
                <a:close/>
              </a:path>
            </a:pathLst>
          </a:custGeom>
          <a:ln w="9525" cap="sq" cmpd="sng">
            <a:solidFill>
              <a:srgbClr val="996633"/>
            </a:solidFill>
            <a:prstDash val="solid"/>
            <a:extLst>
              <a:ext uri="{C807C97D-BFC1-408E-A445-0C87EB9F89A2}">
                <ask:lineSketchStyleProps xmlns:ask="http://schemas.microsoft.com/office/drawing/2018/sketchyshapes" sd="1219033472">
                  <a:custGeom>
                    <a:avLst/>
                    <a:gdLst>
                      <a:gd name="connsiteX0" fmla="*/ 1597823 w 2269831"/>
                      <a:gd name="connsiteY0" fmla="*/ 0 h 5149207"/>
                      <a:gd name="connsiteX1" fmla="*/ 1242358 w 2269831"/>
                      <a:gd name="connsiteY1" fmla="*/ 5149207 h 5149207"/>
                      <a:gd name="connsiteX2" fmla="*/ 840662 w 2269831"/>
                      <a:gd name="connsiteY2" fmla="*/ 4817452 h 5149207"/>
                      <a:gd name="connsiteX3" fmla="*/ 438966 w 2269831"/>
                      <a:gd name="connsiteY3" fmla="*/ 4485697 h 5149207"/>
                      <a:gd name="connsiteX4" fmla="*/ 0 w 2269831"/>
                      <a:gd name="connsiteY4" fmla="*/ 4123160 h 5149207"/>
                      <a:gd name="connsiteX5" fmla="*/ 146115 w 2269831"/>
                      <a:gd name="connsiteY5" fmla="*/ 3934563 h 5149207"/>
                      <a:gd name="connsiteX6" fmla="*/ 225336 w 2269831"/>
                      <a:gd name="connsiteY6" fmla="*/ 867504 h 5149207"/>
                      <a:gd name="connsiteX7" fmla="*/ 641657 w 2269831"/>
                      <a:gd name="connsiteY7" fmla="*/ 604361 h 5149207"/>
                      <a:gd name="connsiteX8" fmla="*/ 1071703 w 2269831"/>
                      <a:gd name="connsiteY8" fmla="*/ 332543 h 5149207"/>
                      <a:gd name="connsiteX9" fmla="*/ 1597823 w 2269831"/>
                      <a:gd name="connsiteY9" fmla="*/ 0 h 5149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69831" h="5149207" fill="none" extrusionOk="0">
                        <a:moveTo>
                          <a:pt x="1597823" y="0"/>
                        </a:moveTo>
                        <a:cubicBezTo>
                          <a:pt x="2646685" y="1504854"/>
                          <a:pt x="2620103" y="4155908"/>
                          <a:pt x="1242358" y="5149207"/>
                        </a:cubicBezTo>
                        <a:cubicBezTo>
                          <a:pt x="1076550" y="5068383"/>
                          <a:pt x="979025" y="4884912"/>
                          <a:pt x="840662" y="4817452"/>
                        </a:cubicBezTo>
                        <a:cubicBezTo>
                          <a:pt x="702299" y="4749992"/>
                          <a:pt x="589979" y="4607390"/>
                          <a:pt x="438966" y="4485697"/>
                        </a:cubicBezTo>
                        <a:cubicBezTo>
                          <a:pt x="287953" y="4364004"/>
                          <a:pt x="124789" y="4182560"/>
                          <a:pt x="0" y="4123160"/>
                        </a:cubicBezTo>
                        <a:cubicBezTo>
                          <a:pt x="44685" y="4055732"/>
                          <a:pt x="101251" y="4036088"/>
                          <a:pt x="146115" y="3934563"/>
                        </a:cubicBezTo>
                        <a:cubicBezTo>
                          <a:pt x="751975" y="3107594"/>
                          <a:pt x="818623" y="1778699"/>
                          <a:pt x="225336" y="867504"/>
                        </a:cubicBezTo>
                        <a:cubicBezTo>
                          <a:pt x="405953" y="699342"/>
                          <a:pt x="478152" y="769345"/>
                          <a:pt x="641657" y="604361"/>
                        </a:cubicBezTo>
                        <a:cubicBezTo>
                          <a:pt x="805162" y="439377"/>
                          <a:pt x="973115" y="454970"/>
                          <a:pt x="1071703" y="332543"/>
                        </a:cubicBezTo>
                        <a:cubicBezTo>
                          <a:pt x="1170291" y="210116"/>
                          <a:pt x="1451067" y="121083"/>
                          <a:pt x="1597823" y="0"/>
                        </a:cubicBezTo>
                        <a:close/>
                      </a:path>
                      <a:path w="2269831" h="5149207" stroke="0" extrusionOk="0">
                        <a:moveTo>
                          <a:pt x="1597823" y="0"/>
                        </a:moveTo>
                        <a:cubicBezTo>
                          <a:pt x="2328153" y="1428436"/>
                          <a:pt x="2046869" y="3839525"/>
                          <a:pt x="1242358" y="5149207"/>
                        </a:cubicBezTo>
                        <a:cubicBezTo>
                          <a:pt x="998806" y="5017230"/>
                          <a:pt x="963613" y="4836269"/>
                          <a:pt x="803392" y="4786670"/>
                        </a:cubicBezTo>
                        <a:cubicBezTo>
                          <a:pt x="643171" y="4737071"/>
                          <a:pt x="583726" y="4531889"/>
                          <a:pt x="401696" y="4454915"/>
                        </a:cubicBezTo>
                        <a:cubicBezTo>
                          <a:pt x="219666" y="4377941"/>
                          <a:pt x="190101" y="4205103"/>
                          <a:pt x="0" y="4123160"/>
                        </a:cubicBezTo>
                        <a:cubicBezTo>
                          <a:pt x="49909" y="4030746"/>
                          <a:pt x="106392" y="3987229"/>
                          <a:pt x="146115" y="3934563"/>
                        </a:cubicBezTo>
                        <a:cubicBezTo>
                          <a:pt x="654347" y="3026309"/>
                          <a:pt x="614469" y="2046931"/>
                          <a:pt x="225336" y="867504"/>
                        </a:cubicBezTo>
                        <a:cubicBezTo>
                          <a:pt x="321223" y="758340"/>
                          <a:pt x="497617" y="696651"/>
                          <a:pt x="655382" y="595686"/>
                        </a:cubicBezTo>
                        <a:cubicBezTo>
                          <a:pt x="813147" y="494721"/>
                          <a:pt x="926335" y="443827"/>
                          <a:pt x="1112878" y="306518"/>
                        </a:cubicBezTo>
                        <a:cubicBezTo>
                          <a:pt x="1299421" y="169209"/>
                          <a:pt x="1492990" y="83147"/>
                          <a:pt x="1597823" y="0"/>
                        </a:cubicBezTo>
                        <a:close/>
                      </a:path>
                    </a:pathLst>
                  </a:custGeom>
                  <ask:type>
                    <ask:lineSketchNone/>
                  </ask:type>
                </ask:lineSketchStyleProps>
              </a:ext>
            </a:extLst>
          </a:ln>
        </p:spPr>
      </p:pic>
      <p:pic>
        <p:nvPicPr>
          <p:cNvPr id="32" name="sou_capaz" descr="Two men sitting on a bench&#10;&#10;Description automatically generated">
            <a:extLst>
              <a:ext uri="{FF2B5EF4-FFF2-40B4-BE49-F238E27FC236}">
                <a16:creationId xmlns:a16="http://schemas.microsoft.com/office/drawing/2014/main" id="{207BF221-75B1-ADE7-390C-894032BD4EB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658" t="1041" r="32823" b="-287"/>
          <a:stretch/>
        </p:blipFill>
        <p:spPr>
          <a:xfrm rot="17120833">
            <a:off x="610439" y="1100205"/>
            <a:ext cx="1535196" cy="3669849"/>
          </a:xfrm>
          <a:custGeom>
            <a:avLst/>
            <a:gdLst>
              <a:gd name="connsiteX0" fmla="*/ 966012 w 1565439"/>
              <a:gd name="connsiteY0" fmla="*/ 0 h 3742147"/>
              <a:gd name="connsiteX1" fmla="*/ 945602 w 1565439"/>
              <a:gd name="connsiteY1" fmla="*/ 3742147 h 3742147"/>
              <a:gd name="connsiteX2" fmla="*/ 0 w 1565439"/>
              <a:gd name="connsiteY2" fmla="*/ 3040977 h 3742147"/>
              <a:gd name="connsiteX3" fmla="*/ 107963 w 1565439"/>
              <a:gd name="connsiteY3" fmla="*/ 819155 h 3742147"/>
              <a:gd name="connsiteX4" fmla="*/ 12479 w 1565439"/>
              <a:gd name="connsiteY4" fmla="*/ 674922 h 3742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5439" h="3742147">
                <a:moveTo>
                  <a:pt x="966012" y="0"/>
                </a:moveTo>
                <a:cubicBezTo>
                  <a:pt x="1772707" y="1127059"/>
                  <a:pt x="1764467" y="2637821"/>
                  <a:pt x="945602" y="3742147"/>
                </a:cubicBezTo>
                <a:lnTo>
                  <a:pt x="0" y="3040977"/>
                </a:lnTo>
                <a:cubicBezTo>
                  <a:pt x="495087" y="2373299"/>
                  <a:pt x="510267" y="1496713"/>
                  <a:pt x="107963" y="819155"/>
                </a:cubicBezTo>
                <a:lnTo>
                  <a:pt x="12479" y="674922"/>
                </a:lnTo>
                <a:close/>
              </a:path>
            </a:pathLst>
          </a:custGeom>
          <a:ln w="9525" cap="sq" cmpd="sng">
            <a:solidFill>
              <a:srgbClr val="996633"/>
            </a:solidFill>
            <a:prstDash val="solid"/>
            <a:extLst>
              <a:ext uri="{C807C97D-BFC1-408E-A445-0C87EB9F89A2}">
                <ask:lineSketchStyleProps xmlns:ask="http://schemas.microsoft.com/office/drawing/2018/sketchyshapes" sd="1670402538">
                  <a:custGeom>
                    <a:avLst/>
                    <a:gdLst>
                      <a:gd name="connsiteX0" fmla="*/ 1332379 w 2159144"/>
                      <a:gd name="connsiteY0" fmla="*/ 0 h 5161385"/>
                      <a:gd name="connsiteX1" fmla="*/ 1304228 w 2159144"/>
                      <a:gd name="connsiteY1" fmla="*/ 5161385 h 5161385"/>
                      <a:gd name="connsiteX2" fmla="*/ 882528 w 2159144"/>
                      <a:gd name="connsiteY2" fmla="*/ 4848691 h 5161385"/>
                      <a:gd name="connsiteX3" fmla="*/ 434743 w 2159144"/>
                      <a:gd name="connsiteY3" fmla="*/ 4516655 h 5161385"/>
                      <a:gd name="connsiteX4" fmla="*/ 0 w 2159144"/>
                      <a:gd name="connsiteY4" fmla="*/ 4194290 h 5161385"/>
                      <a:gd name="connsiteX5" fmla="*/ 148908 w 2159144"/>
                      <a:gd name="connsiteY5" fmla="*/ 1129825 h 5161385"/>
                      <a:gd name="connsiteX6" fmla="*/ 17211 w 2159144"/>
                      <a:gd name="connsiteY6" fmla="*/ 930891 h 5161385"/>
                      <a:gd name="connsiteX7" fmla="*/ 455600 w 2159144"/>
                      <a:gd name="connsiteY7" fmla="*/ 620594 h 5161385"/>
                      <a:gd name="connsiteX8" fmla="*/ 907141 w 2159144"/>
                      <a:gd name="connsiteY8" fmla="*/ 300988 h 5161385"/>
                      <a:gd name="connsiteX9" fmla="*/ 1332379 w 2159144"/>
                      <a:gd name="connsiteY9" fmla="*/ 0 h 5161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9144" h="5161385" fill="none" extrusionOk="0">
                        <a:moveTo>
                          <a:pt x="1332379" y="0"/>
                        </a:moveTo>
                        <a:cubicBezTo>
                          <a:pt x="2276772" y="2089535"/>
                          <a:pt x="2310500" y="3596152"/>
                          <a:pt x="1304228" y="5161385"/>
                        </a:cubicBezTo>
                        <a:cubicBezTo>
                          <a:pt x="1182044" y="5102468"/>
                          <a:pt x="1095351" y="4948426"/>
                          <a:pt x="882528" y="4848691"/>
                        </a:cubicBezTo>
                        <a:cubicBezTo>
                          <a:pt x="669705" y="4748956"/>
                          <a:pt x="579417" y="4593834"/>
                          <a:pt x="434743" y="4516655"/>
                        </a:cubicBezTo>
                        <a:cubicBezTo>
                          <a:pt x="290069" y="4439476"/>
                          <a:pt x="232201" y="4332163"/>
                          <a:pt x="0" y="4194290"/>
                        </a:cubicBezTo>
                        <a:cubicBezTo>
                          <a:pt x="517359" y="3299553"/>
                          <a:pt x="815778" y="2220767"/>
                          <a:pt x="148908" y="1129825"/>
                        </a:cubicBezTo>
                        <a:cubicBezTo>
                          <a:pt x="74022" y="1058393"/>
                          <a:pt x="83019" y="998188"/>
                          <a:pt x="17211" y="930891"/>
                        </a:cubicBezTo>
                        <a:cubicBezTo>
                          <a:pt x="193853" y="789455"/>
                          <a:pt x="352171" y="702406"/>
                          <a:pt x="455600" y="620594"/>
                        </a:cubicBezTo>
                        <a:cubicBezTo>
                          <a:pt x="559029" y="538782"/>
                          <a:pt x="786989" y="424277"/>
                          <a:pt x="907141" y="300988"/>
                        </a:cubicBezTo>
                        <a:cubicBezTo>
                          <a:pt x="1027293" y="177699"/>
                          <a:pt x="1212949" y="100976"/>
                          <a:pt x="1332379" y="0"/>
                        </a:cubicBezTo>
                        <a:close/>
                      </a:path>
                      <a:path w="2159144" h="5161385" stroke="0" extrusionOk="0">
                        <a:moveTo>
                          <a:pt x="1332379" y="0"/>
                        </a:moveTo>
                        <a:cubicBezTo>
                          <a:pt x="2273821" y="1560847"/>
                          <a:pt x="2718264" y="3704114"/>
                          <a:pt x="1304228" y="5161385"/>
                        </a:cubicBezTo>
                        <a:cubicBezTo>
                          <a:pt x="1159708" y="5110807"/>
                          <a:pt x="1068975" y="4961709"/>
                          <a:pt x="882528" y="4848691"/>
                        </a:cubicBezTo>
                        <a:cubicBezTo>
                          <a:pt x="696081" y="4735673"/>
                          <a:pt x="694064" y="4650866"/>
                          <a:pt x="486912" y="4555339"/>
                        </a:cubicBezTo>
                        <a:cubicBezTo>
                          <a:pt x="279760" y="4459812"/>
                          <a:pt x="237657" y="4362961"/>
                          <a:pt x="0" y="4194290"/>
                        </a:cubicBezTo>
                        <a:cubicBezTo>
                          <a:pt x="550575" y="3339062"/>
                          <a:pt x="819684" y="2140958"/>
                          <a:pt x="148908" y="1129825"/>
                        </a:cubicBezTo>
                        <a:cubicBezTo>
                          <a:pt x="97114" y="1074727"/>
                          <a:pt x="72575" y="990366"/>
                          <a:pt x="17211" y="930891"/>
                        </a:cubicBezTo>
                        <a:cubicBezTo>
                          <a:pt x="146727" y="780492"/>
                          <a:pt x="315143" y="731647"/>
                          <a:pt x="442449" y="629903"/>
                        </a:cubicBezTo>
                        <a:cubicBezTo>
                          <a:pt x="569755" y="528159"/>
                          <a:pt x="776368" y="436782"/>
                          <a:pt x="867686" y="328915"/>
                        </a:cubicBezTo>
                        <a:cubicBezTo>
                          <a:pt x="959004" y="221048"/>
                          <a:pt x="1243325" y="146246"/>
                          <a:pt x="1332379" y="0"/>
                        </a:cubicBezTo>
                        <a:close/>
                      </a:path>
                    </a:pathLst>
                  </a:custGeom>
                  <ask:type>
                    <ask:lineSketchNone/>
                  </ask:type>
                </ask:lineSketchStyleProps>
              </a:ext>
            </a:extLst>
          </a:ln>
        </p:spPr>
      </p:pic>
      <p:pic>
        <p:nvPicPr>
          <p:cNvPr id="34" name="proposito" descr="A group of men smiling&#10;&#10;Description automatically generated">
            <a:extLst>
              <a:ext uri="{FF2B5EF4-FFF2-40B4-BE49-F238E27FC236}">
                <a16:creationId xmlns:a16="http://schemas.microsoft.com/office/drawing/2014/main" id="{DF6AC8C2-6C8A-EFA5-ECB5-705D5F15847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6847" t="3334" r="32873" b="213"/>
          <a:stretch/>
        </p:blipFill>
        <p:spPr>
          <a:xfrm rot="12790095">
            <a:off x="-2064443" y="2083561"/>
            <a:ext cx="1540062" cy="3687865"/>
          </a:xfrm>
          <a:custGeom>
            <a:avLst/>
            <a:gdLst>
              <a:gd name="connsiteX0" fmla="*/ 992555 w 1570402"/>
              <a:gd name="connsiteY0" fmla="*/ 0 h 3760516"/>
              <a:gd name="connsiteX1" fmla="*/ 934360 w 1570402"/>
              <a:gd name="connsiteY1" fmla="*/ 3760516 h 3760516"/>
              <a:gd name="connsiteX2" fmla="*/ 0 w 1570402"/>
              <a:gd name="connsiteY2" fmla="*/ 3059293 h 3760516"/>
              <a:gd name="connsiteX3" fmla="*/ 15568 w 1570402"/>
              <a:gd name="connsiteY3" fmla="*/ 3039841 h 3760516"/>
              <a:gd name="connsiteX4" fmla="*/ 294409 w 1570402"/>
              <a:gd name="connsiteY4" fmla="*/ 2498618 h 3760516"/>
              <a:gd name="connsiteX5" fmla="*/ 104717 w 1570402"/>
              <a:gd name="connsiteY5" fmla="*/ 784424 h 3760516"/>
              <a:gd name="connsiteX6" fmla="*/ 35581 w 1570402"/>
              <a:gd name="connsiteY6" fmla="*/ 682802 h 3760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402" h="3760516">
                <a:moveTo>
                  <a:pt x="992555" y="0"/>
                </a:moveTo>
                <a:cubicBezTo>
                  <a:pt x="1783948" y="1129421"/>
                  <a:pt x="1760455" y="2647600"/>
                  <a:pt x="934360" y="3760516"/>
                </a:cubicBezTo>
                <a:lnTo>
                  <a:pt x="0" y="3059293"/>
                </a:lnTo>
                <a:lnTo>
                  <a:pt x="15568" y="3039841"/>
                </a:lnTo>
                <a:cubicBezTo>
                  <a:pt x="132189" y="2878548"/>
                  <a:pt x="227060" y="2697180"/>
                  <a:pt x="294409" y="2498618"/>
                </a:cubicBezTo>
                <a:cubicBezTo>
                  <a:pt x="496457" y="1902931"/>
                  <a:pt x="407780" y="1279375"/>
                  <a:pt x="104717" y="784424"/>
                </a:cubicBezTo>
                <a:lnTo>
                  <a:pt x="35581" y="682802"/>
                </a:lnTo>
                <a:close/>
              </a:path>
            </a:pathLst>
          </a:custGeom>
          <a:ln w="9525" cap="sq" cmpd="sng">
            <a:solidFill>
              <a:srgbClr val="996633"/>
            </a:solidFill>
            <a:prstDash val="solid"/>
            <a:extLst>
              <a:ext uri="{C807C97D-BFC1-408E-A445-0C87EB9F89A2}">
                <ask:lineSketchStyleProps xmlns:ask="http://schemas.microsoft.com/office/drawing/2018/sketchyshapes" sd="1927782525">
                  <a:custGeom>
                    <a:avLst/>
                    <a:gdLst>
                      <a:gd name="connsiteX0" fmla="*/ 1368989 w 2165989"/>
                      <a:gd name="connsiteY0" fmla="*/ 0 h 5186721"/>
                      <a:gd name="connsiteX1" fmla="*/ 1288723 w 2165989"/>
                      <a:gd name="connsiteY1" fmla="*/ 5186721 h 5186721"/>
                      <a:gd name="connsiteX2" fmla="*/ 846261 w 2165989"/>
                      <a:gd name="connsiteY2" fmla="*/ 4854660 h 5186721"/>
                      <a:gd name="connsiteX3" fmla="*/ 403800 w 2165989"/>
                      <a:gd name="connsiteY3" fmla="*/ 4522599 h 5186721"/>
                      <a:gd name="connsiteX4" fmla="*/ 0 w 2165989"/>
                      <a:gd name="connsiteY4" fmla="*/ 4219553 h 5186721"/>
                      <a:gd name="connsiteX5" fmla="*/ 21472 w 2165989"/>
                      <a:gd name="connsiteY5" fmla="*/ 4192724 h 5186721"/>
                      <a:gd name="connsiteX6" fmla="*/ 406065 w 2165989"/>
                      <a:gd name="connsiteY6" fmla="*/ 3446238 h 5186721"/>
                      <a:gd name="connsiteX7" fmla="*/ 144431 w 2165989"/>
                      <a:gd name="connsiteY7" fmla="*/ 1081922 h 5186721"/>
                      <a:gd name="connsiteX8" fmla="*/ 49075 w 2165989"/>
                      <a:gd name="connsiteY8" fmla="*/ 941759 h 5186721"/>
                      <a:gd name="connsiteX9" fmla="*/ 449449 w 2165989"/>
                      <a:gd name="connsiteY9" fmla="*/ 656092 h 5186721"/>
                      <a:gd name="connsiteX10" fmla="*/ 863022 w 2165989"/>
                      <a:gd name="connsiteY10" fmla="*/ 361008 h 5186721"/>
                      <a:gd name="connsiteX11" fmla="*/ 1368989 w 2165989"/>
                      <a:gd name="connsiteY11" fmla="*/ 0 h 5186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5989" h="5186721" fill="none" extrusionOk="0">
                        <a:moveTo>
                          <a:pt x="1368989" y="0"/>
                        </a:moveTo>
                        <a:cubicBezTo>
                          <a:pt x="2607287" y="1567033"/>
                          <a:pt x="2631399" y="3399292"/>
                          <a:pt x="1288723" y="5186721"/>
                        </a:cubicBezTo>
                        <a:cubicBezTo>
                          <a:pt x="1065671" y="5088301"/>
                          <a:pt x="1100389" y="4964059"/>
                          <a:pt x="846261" y="4854660"/>
                        </a:cubicBezTo>
                        <a:cubicBezTo>
                          <a:pt x="592133" y="4745261"/>
                          <a:pt x="618498" y="4635872"/>
                          <a:pt x="403800" y="4522599"/>
                        </a:cubicBezTo>
                        <a:cubicBezTo>
                          <a:pt x="189102" y="4409326"/>
                          <a:pt x="149596" y="4310851"/>
                          <a:pt x="0" y="4219553"/>
                        </a:cubicBezTo>
                        <a:cubicBezTo>
                          <a:pt x="10292" y="4206665"/>
                          <a:pt x="16126" y="4203417"/>
                          <a:pt x="21472" y="4192724"/>
                        </a:cubicBezTo>
                        <a:cubicBezTo>
                          <a:pt x="255738" y="3936190"/>
                          <a:pt x="345512" y="3691394"/>
                          <a:pt x="406065" y="3446238"/>
                        </a:cubicBezTo>
                        <a:cubicBezTo>
                          <a:pt x="496593" y="2684060"/>
                          <a:pt x="625522" y="1847090"/>
                          <a:pt x="144431" y="1081922"/>
                        </a:cubicBezTo>
                        <a:cubicBezTo>
                          <a:pt x="89316" y="1019451"/>
                          <a:pt x="98273" y="984479"/>
                          <a:pt x="49075" y="941759"/>
                        </a:cubicBezTo>
                        <a:cubicBezTo>
                          <a:pt x="138150" y="865845"/>
                          <a:pt x="282181" y="804277"/>
                          <a:pt x="449449" y="656092"/>
                        </a:cubicBezTo>
                        <a:cubicBezTo>
                          <a:pt x="616717" y="507907"/>
                          <a:pt x="687482" y="516193"/>
                          <a:pt x="863022" y="361008"/>
                        </a:cubicBezTo>
                        <a:cubicBezTo>
                          <a:pt x="1038561" y="205823"/>
                          <a:pt x="1177699" y="184060"/>
                          <a:pt x="1368989" y="0"/>
                        </a:cubicBezTo>
                        <a:close/>
                      </a:path>
                      <a:path w="2165989" h="5186721" stroke="0" extrusionOk="0">
                        <a:moveTo>
                          <a:pt x="1368989" y="0"/>
                        </a:moveTo>
                        <a:cubicBezTo>
                          <a:pt x="2677455" y="1605025"/>
                          <a:pt x="2420264" y="3956902"/>
                          <a:pt x="1288723" y="5186721"/>
                        </a:cubicBezTo>
                        <a:cubicBezTo>
                          <a:pt x="1126003" y="5069533"/>
                          <a:pt x="1006382" y="4921309"/>
                          <a:pt x="884923" y="4883675"/>
                        </a:cubicBezTo>
                        <a:cubicBezTo>
                          <a:pt x="763464" y="4846041"/>
                          <a:pt x="677803" y="4664218"/>
                          <a:pt x="429574" y="4541942"/>
                        </a:cubicBezTo>
                        <a:cubicBezTo>
                          <a:pt x="181345" y="4419666"/>
                          <a:pt x="209538" y="4334954"/>
                          <a:pt x="0" y="4219553"/>
                        </a:cubicBezTo>
                        <a:cubicBezTo>
                          <a:pt x="4536" y="4213312"/>
                          <a:pt x="17283" y="4198450"/>
                          <a:pt x="21472" y="4192724"/>
                        </a:cubicBezTo>
                        <a:cubicBezTo>
                          <a:pt x="184340" y="3951611"/>
                          <a:pt x="271170" y="3652862"/>
                          <a:pt x="406065" y="3446238"/>
                        </a:cubicBezTo>
                        <a:cubicBezTo>
                          <a:pt x="790897" y="2725754"/>
                          <a:pt x="645991" y="1562419"/>
                          <a:pt x="144431" y="1081922"/>
                        </a:cubicBezTo>
                        <a:cubicBezTo>
                          <a:pt x="84029" y="1022680"/>
                          <a:pt x="89315" y="969186"/>
                          <a:pt x="49075" y="941759"/>
                        </a:cubicBezTo>
                        <a:cubicBezTo>
                          <a:pt x="128063" y="847936"/>
                          <a:pt x="413573" y="728338"/>
                          <a:pt x="489046" y="627839"/>
                        </a:cubicBezTo>
                        <a:cubicBezTo>
                          <a:pt x="564519" y="527340"/>
                          <a:pt x="759248" y="504073"/>
                          <a:pt x="889420" y="342172"/>
                        </a:cubicBezTo>
                        <a:cubicBezTo>
                          <a:pt x="1019592" y="180271"/>
                          <a:pt x="1233727" y="111911"/>
                          <a:pt x="1368989" y="0"/>
                        </a:cubicBezTo>
                        <a:close/>
                      </a:path>
                    </a:pathLst>
                  </a:custGeom>
                  <ask:type>
                    <ask:lineSketchNone/>
                  </ask:type>
                </ask:lineSketchStyleProps>
              </a:ext>
            </a:extLst>
          </a:ln>
        </p:spPr>
      </p:pic>
      <p:pic>
        <p:nvPicPr>
          <p:cNvPr id="35" name="onde_vou" descr="Two men walking down a street&#10;&#10;Description automatically generated">
            <a:extLst>
              <a:ext uri="{FF2B5EF4-FFF2-40B4-BE49-F238E27FC236}">
                <a16:creationId xmlns:a16="http://schemas.microsoft.com/office/drawing/2014/main" id="{929A46EB-DE0F-DB53-1574-6F886202482A}"/>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1993" t="2220" r="37822" b="2817"/>
          <a:stretch/>
        </p:blipFill>
        <p:spPr>
          <a:xfrm rot="8476629">
            <a:off x="-1982298" y="4933575"/>
            <a:ext cx="1548032" cy="3658265"/>
          </a:xfrm>
          <a:custGeom>
            <a:avLst/>
            <a:gdLst>
              <a:gd name="connsiteX0" fmla="*/ 987270 w 1578528"/>
              <a:gd name="connsiteY0" fmla="*/ 0 h 3730334"/>
              <a:gd name="connsiteX1" fmla="*/ 946431 w 1578528"/>
              <a:gd name="connsiteY1" fmla="*/ 3730334 h 3730334"/>
              <a:gd name="connsiteX2" fmla="*/ 0 w 1578528"/>
              <a:gd name="connsiteY2" fmla="*/ 3032992 h 3730334"/>
              <a:gd name="connsiteX3" fmla="*/ 43145 w 1578528"/>
              <a:gd name="connsiteY3" fmla="*/ 2977092 h 3730334"/>
              <a:gd name="connsiteX4" fmla="*/ 401209 w 1578528"/>
              <a:gd name="connsiteY4" fmla="*/ 1858975 h 3730334"/>
              <a:gd name="connsiteX5" fmla="*/ 67710 w 1578528"/>
              <a:gd name="connsiteY5" fmla="*/ 733285 h 3730334"/>
              <a:gd name="connsiteX6" fmla="*/ 25798 w 1578528"/>
              <a:gd name="connsiteY6" fmla="*/ 676455 h 373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8528" h="3730334">
                <a:moveTo>
                  <a:pt x="987270" y="0"/>
                </a:moveTo>
                <a:cubicBezTo>
                  <a:pt x="1790413" y="1121097"/>
                  <a:pt x="1773926" y="2627089"/>
                  <a:pt x="946431" y="3730334"/>
                </a:cubicBezTo>
                <a:lnTo>
                  <a:pt x="0" y="3032992"/>
                </a:lnTo>
                <a:lnTo>
                  <a:pt x="43145" y="2977092"/>
                </a:lnTo>
                <a:cubicBezTo>
                  <a:pt x="264960" y="2659229"/>
                  <a:pt x="396659" y="2274553"/>
                  <a:pt x="401209" y="1858975"/>
                </a:cubicBezTo>
                <a:cubicBezTo>
                  <a:pt x="405758" y="1443396"/>
                  <a:pt x="282512" y="1055929"/>
                  <a:pt x="67710" y="733285"/>
                </a:cubicBezTo>
                <a:lnTo>
                  <a:pt x="25798" y="676455"/>
                </a:lnTo>
                <a:close/>
              </a:path>
            </a:pathLst>
          </a:custGeom>
          <a:ln w="9525" cap="sq" cmpd="sng">
            <a:solidFill>
              <a:srgbClr val="996633"/>
            </a:solidFill>
            <a:prstDash val="solid"/>
            <a:extLst>
              <a:ext uri="{C807C97D-BFC1-408E-A445-0C87EB9F89A2}">
                <ask:lineSketchStyleProps xmlns:ask="http://schemas.microsoft.com/office/drawing/2018/sketchyshapes" sd="3761857064">
                  <a:custGeom>
                    <a:avLst/>
                    <a:gdLst>
                      <a:gd name="connsiteX0" fmla="*/ 1361699 w 2177197"/>
                      <a:gd name="connsiteY0" fmla="*/ 0 h 5145092"/>
                      <a:gd name="connsiteX1" fmla="*/ 1305372 w 2177197"/>
                      <a:gd name="connsiteY1" fmla="*/ 5145092 h 5145092"/>
                      <a:gd name="connsiteX2" fmla="*/ 857194 w 2177197"/>
                      <a:gd name="connsiteY2" fmla="*/ 4814869 h 5145092"/>
                      <a:gd name="connsiteX3" fmla="*/ 409017 w 2177197"/>
                      <a:gd name="connsiteY3" fmla="*/ 4484646 h 5145092"/>
                      <a:gd name="connsiteX4" fmla="*/ 0 w 2177197"/>
                      <a:gd name="connsiteY4" fmla="*/ 4183277 h 5145092"/>
                      <a:gd name="connsiteX5" fmla="*/ 59508 w 2177197"/>
                      <a:gd name="connsiteY5" fmla="*/ 4106177 h 5145092"/>
                      <a:gd name="connsiteX6" fmla="*/ 553370 w 2177197"/>
                      <a:gd name="connsiteY6" fmla="*/ 2564005 h 5145092"/>
                      <a:gd name="connsiteX7" fmla="*/ 93389 w 2177197"/>
                      <a:gd name="connsiteY7" fmla="*/ 1011389 h 5145092"/>
                      <a:gd name="connsiteX8" fmla="*/ 35582 w 2177197"/>
                      <a:gd name="connsiteY8" fmla="*/ 933005 h 5145092"/>
                      <a:gd name="connsiteX9" fmla="*/ 451099 w 2177197"/>
                      <a:gd name="connsiteY9" fmla="*/ 640663 h 5145092"/>
                      <a:gd name="connsiteX10" fmla="*/ 906399 w 2177197"/>
                      <a:gd name="connsiteY10" fmla="*/ 320332 h 5145092"/>
                      <a:gd name="connsiteX11" fmla="*/ 1361699 w 2177197"/>
                      <a:gd name="connsiteY11" fmla="*/ 0 h 514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7197" h="5145092" fill="none" extrusionOk="0">
                        <a:moveTo>
                          <a:pt x="1361699" y="0"/>
                        </a:moveTo>
                        <a:cubicBezTo>
                          <a:pt x="2516532" y="1565721"/>
                          <a:pt x="2154255" y="3629507"/>
                          <a:pt x="1305372" y="5145092"/>
                        </a:cubicBezTo>
                        <a:cubicBezTo>
                          <a:pt x="1162981" y="5111231"/>
                          <a:pt x="967577" y="4876586"/>
                          <a:pt x="857194" y="4814869"/>
                        </a:cubicBezTo>
                        <a:cubicBezTo>
                          <a:pt x="746811" y="4753152"/>
                          <a:pt x="614408" y="4607878"/>
                          <a:pt x="409017" y="4484646"/>
                        </a:cubicBezTo>
                        <a:cubicBezTo>
                          <a:pt x="203625" y="4361414"/>
                          <a:pt x="137144" y="4211805"/>
                          <a:pt x="0" y="4183277"/>
                        </a:cubicBezTo>
                        <a:cubicBezTo>
                          <a:pt x="25486" y="4141586"/>
                          <a:pt x="37436" y="4150648"/>
                          <a:pt x="59508" y="4106177"/>
                        </a:cubicBezTo>
                        <a:cubicBezTo>
                          <a:pt x="439645" y="3727858"/>
                          <a:pt x="539749" y="3080847"/>
                          <a:pt x="553370" y="2564005"/>
                        </a:cubicBezTo>
                        <a:cubicBezTo>
                          <a:pt x="530493" y="2000413"/>
                          <a:pt x="437736" y="1532829"/>
                          <a:pt x="93389" y="1011389"/>
                        </a:cubicBezTo>
                        <a:cubicBezTo>
                          <a:pt x="73462" y="1000193"/>
                          <a:pt x="56574" y="953758"/>
                          <a:pt x="35582" y="933005"/>
                        </a:cubicBezTo>
                        <a:cubicBezTo>
                          <a:pt x="99885" y="842503"/>
                          <a:pt x="375574" y="764221"/>
                          <a:pt x="451099" y="640663"/>
                        </a:cubicBezTo>
                        <a:cubicBezTo>
                          <a:pt x="526624" y="517105"/>
                          <a:pt x="748131" y="450936"/>
                          <a:pt x="906399" y="320332"/>
                        </a:cubicBezTo>
                        <a:cubicBezTo>
                          <a:pt x="1064667" y="189727"/>
                          <a:pt x="1170199" y="192199"/>
                          <a:pt x="1361699" y="0"/>
                        </a:cubicBezTo>
                        <a:close/>
                      </a:path>
                      <a:path w="2177197" h="5145092" stroke="0" extrusionOk="0">
                        <a:moveTo>
                          <a:pt x="1361699" y="0"/>
                        </a:moveTo>
                        <a:cubicBezTo>
                          <a:pt x="2523032" y="1669640"/>
                          <a:pt x="2622099" y="3647763"/>
                          <a:pt x="1305372" y="5145092"/>
                        </a:cubicBezTo>
                        <a:cubicBezTo>
                          <a:pt x="1173120" y="5100210"/>
                          <a:pt x="1126946" y="4949751"/>
                          <a:pt x="909409" y="4853341"/>
                        </a:cubicBezTo>
                        <a:cubicBezTo>
                          <a:pt x="691872" y="4756931"/>
                          <a:pt x="585033" y="4554998"/>
                          <a:pt x="461231" y="4523118"/>
                        </a:cubicBezTo>
                        <a:cubicBezTo>
                          <a:pt x="337429" y="4491237"/>
                          <a:pt x="180749" y="4287197"/>
                          <a:pt x="0" y="4183277"/>
                        </a:cubicBezTo>
                        <a:cubicBezTo>
                          <a:pt x="24147" y="4143708"/>
                          <a:pt x="38841" y="4137827"/>
                          <a:pt x="59508" y="4106177"/>
                        </a:cubicBezTo>
                        <a:cubicBezTo>
                          <a:pt x="408421" y="3720000"/>
                          <a:pt x="587363" y="3122867"/>
                          <a:pt x="553370" y="2564005"/>
                        </a:cubicBezTo>
                        <a:cubicBezTo>
                          <a:pt x="427385" y="2021468"/>
                          <a:pt x="395699" y="1398292"/>
                          <a:pt x="93389" y="1011389"/>
                        </a:cubicBezTo>
                        <a:cubicBezTo>
                          <a:pt x="68564" y="995852"/>
                          <a:pt x="60396" y="960422"/>
                          <a:pt x="35582" y="933005"/>
                        </a:cubicBezTo>
                        <a:cubicBezTo>
                          <a:pt x="107974" y="812006"/>
                          <a:pt x="346659" y="755162"/>
                          <a:pt x="451099" y="640663"/>
                        </a:cubicBezTo>
                        <a:cubicBezTo>
                          <a:pt x="555539" y="526164"/>
                          <a:pt x="777920" y="449791"/>
                          <a:pt x="866615" y="348322"/>
                        </a:cubicBezTo>
                        <a:cubicBezTo>
                          <a:pt x="955310" y="246853"/>
                          <a:pt x="1212545" y="133173"/>
                          <a:pt x="1361699" y="0"/>
                        </a:cubicBezTo>
                        <a:close/>
                      </a:path>
                    </a:pathLst>
                  </a:custGeom>
                  <ask:type>
                    <ask:lineSketchNone/>
                  </ask:type>
                </ask:lineSketchStyleProps>
              </a:ext>
            </a:extLst>
          </a:ln>
        </p:spPr>
      </p:pic>
      <p:pic>
        <p:nvPicPr>
          <p:cNvPr id="36" name="acolhimento" descr="A group of people standing in a room&#10;&#10;Description automatically generated">
            <a:extLst>
              <a:ext uri="{FF2B5EF4-FFF2-40B4-BE49-F238E27FC236}">
                <a16:creationId xmlns:a16="http://schemas.microsoft.com/office/drawing/2014/main" id="{8C7F53B0-52C8-58B6-96E9-9090C1BDB682}"/>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44954" t="4661" r="16417" b="2005"/>
          <a:stretch/>
        </p:blipFill>
        <p:spPr>
          <a:xfrm rot="4174311">
            <a:off x="753744" y="5691521"/>
            <a:ext cx="1526558" cy="3688288"/>
          </a:xfrm>
          <a:custGeom>
            <a:avLst/>
            <a:gdLst>
              <a:gd name="connsiteX0" fmla="*/ 956025 w 1556632"/>
              <a:gd name="connsiteY0" fmla="*/ 0 h 3760947"/>
              <a:gd name="connsiteX1" fmla="*/ 944074 w 1556632"/>
              <a:gd name="connsiteY1" fmla="*/ 3760947 h 3760947"/>
              <a:gd name="connsiteX2" fmla="*/ 0 w 1556632"/>
              <a:gd name="connsiteY2" fmla="*/ 3060416 h 3760947"/>
              <a:gd name="connsiteX3" fmla="*/ 71020 w 1556632"/>
              <a:gd name="connsiteY3" fmla="*/ 2960101 h 3760947"/>
              <a:gd name="connsiteX4" fmla="*/ 292649 w 1556632"/>
              <a:gd name="connsiteY4" fmla="*/ 1249743 h 3760947"/>
              <a:gd name="connsiteX5" fmla="*/ 23952 w 1556632"/>
              <a:gd name="connsiteY5" fmla="*/ 703413 h 3760947"/>
              <a:gd name="connsiteX6" fmla="*/ 8749 w 1556632"/>
              <a:gd name="connsiteY6" fmla="*/ 683675 h 3760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6632" h="3760947">
                <a:moveTo>
                  <a:pt x="956025" y="0"/>
                </a:moveTo>
                <a:cubicBezTo>
                  <a:pt x="1761217" y="1128133"/>
                  <a:pt x="1756394" y="2646483"/>
                  <a:pt x="944074" y="3760947"/>
                </a:cubicBezTo>
                <a:lnTo>
                  <a:pt x="0" y="3060416"/>
                </a:lnTo>
                <a:lnTo>
                  <a:pt x="71020" y="2960101"/>
                </a:lnTo>
                <a:cubicBezTo>
                  <a:pt x="383260" y="2470889"/>
                  <a:pt x="483552" y="1849095"/>
                  <a:pt x="292649" y="1249743"/>
                </a:cubicBezTo>
                <a:cubicBezTo>
                  <a:pt x="229015" y="1049960"/>
                  <a:pt x="137545" y="866854"/>
                  <a:pt x="23952" y="703413"/>
                </a:cubicBezTo>
                <a:lnTo>
                  <a:pt x="8749" y="683675"/>
                </a:lnTo>
                <a:close/>
              </a:path>
            </a:pathLst>
          </a:custGeom>
          <a:ln w="9525" cap="sq" cmpd="sng">
            <a:solidFill>
              <a:srgbClr val="996633"/>
            </a:solidFill>
            <a:prstDash val="solid"/>
            <a:extLst>
              <a:ext uri="{C807C97D-BFC1-408E-A445-0C87EB9F89A2}">
                <ask:lineSketchStyleProps xmlns:ask="http://schemas.microsoft.com/office/drawing/2018/sketchyshapes" sd="1434351486">
                  <a:custGeom>
                    <a:avLst/>
                    <a:gdLst>
                      <a:gd name="connsiteX0" fmla="*/ 1318605 w 2146997"/>
                      <a:gd name="connsiteY0" fmla="*/ 0 h 5187316"/>
                      <a:gd name="connsiteX1" fmla="*/ 1302121 w 2146997"/>
                      <a:gd name="connsiteY1" fmla="*/ 5187316 h 5187316"/>
                      <a:gd name="connsiteX2" fmla="*/ 881102 w 2146997"/>
                      <a:gd name="connsiteY2" fmla="*/ 4874907 h 5187316"/>
                      <a:gd name="connsiteX3" fmla="*/ 447062 w 2146997"/>
                      <a:gd name="connsiteY3" fmla="*/ 4552836 h 5187316"/>
                      <a:gd name="connsiteX4" fmla="*/ 0 w 2146997"/>
                      <a:gd name="connsiteY4" fmla="*/ 4221103 h 5187316"/>
                      <a:gd name="connsiteX5" fmla="*/ 97954 w 2146997"/>
                      <a:gd name="connsiteY5" fmla="*/ 4082742 h 5187316"/>
                      <a:gd name="connsiteX6" fmla="*/ 403638 w 2146997"/>
                      <a:gd name="connsiteY6" fmla="*/ 1723717 h 5187316"/>
                      <a:gd name="connsiteX7" fmla="*/ 33035 w 2146997"/>
                      <a:gd name="connsiteY7" fmla="*/ 970187 h 5187316"/>
                      <a:gd name="connsiteX8" fmla="*/ 12067 w 2146997"/>
                      <a:gd name="connsiteY8" fmla="*/ 942964 h 5187316"/>
                      <a:gd name="connsiteX9" fmla="*/ 434514 w 2146997"/>
                      <a:gd name="connsiteY9" fmla="*/ 638072 h 5187316"/>
                      <a:gd name="connsiteX10" fmla="*/ 843896 w 2146997"/>
                      <a:gd name="connsiteY10" fmla="*/ 342610 h 5187316"/>
                      <a:gd name="connsiteX11" fmla="*/ 1318605 w 2146997"/>
                      <a:gd name="connsiteY11" fmla="*/ 0 h 5187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46997" h="5187316" fill="none" extrusionOk="0">
                        <a:moveTo>
                          <a:pt x="1318605" y="0"/>
                        </a:moveTo>
                        <a:cubicBezTo>
                          <a:pt x="2321243" y="2026336"/>
                          <a:pt x="2250402" y="3496751"/>
                          <a:pt x="1302121" y="5187316"/>
                        </a:cubicBezTo>
                        <a:cubicBezTo>
                          <a:pt x="1198177" y="5112178"/>
                          <a:pt x="1077903" y="4994581"/>
                          <a:pt x="881102" y="4874907"/>
                        </a:cubicBezTo>
                        <a:cubicBezTo>
                          <a:pt x="684301" y="4755233"/>
                          <a:pt x="671840" y="4703395"/>
                          <a:pt x="447062" y="4552836"/>
                        </a:cubicBezTo>
                        <a:cubicBezTo>
                          <a:pt x="222284" y="4402277"/>
                          <a:pt x="156497" y="4317710"/>
                          <a:pt x="0" y="4221103"/>
                        </a:cubicBezTo>
                        <a:cubicBezTo>
                          <a:pt x="29640" y="4150478"/>
                          <a:pt x="81079" y="4121311"/>
                          <a:pt x="97954" y="4082742"/>
                        </a:cubicBezTo>
                        <a:cubicBezTo>
                          <a:pt x="519103" y="3428062"/>
                          <a:pt x="469845" y="2499521"/>
                          <a:pt x="403638" y="1723717"/>
                        </a:cubicBezTo>
                        <a:cubicBezTo>
                          <a:pt x="324735" y="1431173"/>
                          <a:pt x="223660" y="1232078"/>
                          <a:pt x="33035" y="970187"/>
                        </a:cubicBezTo>
                        <a:cubicBezTo>
                          <a:pt x="23704" y="959036"/>
                          <a:pt x="17391" y="949628"/>
                          <a:pt x="12067" y="942964"/>
                        </a:cubicBezTo>
                        <a:cubicBezTo>
                          <a:pt x="125587" y="798901"/>
                          <a:pt x="328618" y="728214"/>
                          <a:pt x="434514" y="638072"/>
                        </a:cubicBezTo>
                        <a:cubicBezTo>
                          <a:pt x="540410" y="547930"/>
                          <a:pt x="676587" y="477159"/>
                          <a:pt x="843896" y="342610"/>
                        </a:cubicBezTo>
                        <a:cubicBezTo>
                          <a:pt x="1011205" y="208061"/>
                          <a:pt x="1207354" y="108189"/>
                          <a:pt x="1318605" y="0"/>
                        </a:cubicBezTo>
                        <a:close/>
                      </a:path>
                      <a:path w="2146997" h="5187316" stroke="0" extrusionOk="0">
                        <a:moveTo>
                          <a:pt x="1318605" y="0"/>
                        </a:moveTo>
                        <a:cubicBezTo>
                          <a:pt x="2357597" y="1509001"/>
                          <a:pt x="2276468" y="4006129"/>
                          <a:pt x="1302121" y="5187316"/>
                        </a:cubicBezTo>
                        <a:cubicBezTo>
                          <a:pt x="1041490" y="5062666"/>
                          <a:pt x="1080491" y="4969389"/>
                          <a:pt x="842038" y="4845921"/>
                        </a:cubicBezTo>
                        <a:cubicBezTo>
                          <a:pt x="603585" y="4722452"/>
                          <a:pt x="664537" y="4638906"/>
                          <a:pt x="421019" y="4533512"/>
                        </a:cubicBezTo>
                        <a:cubicBezTo>
                          <a:pt x="177501" y="4428118"/>
                          <a:pt x="199062" y="4356768"/>
                          <a:pt x="0" y="4221103"/>
                        </a:cubicBezTo>
                        <a:cubicBezTo>
                          <a:pt x="24910" y="4161796"/>
                          <a:pt x="66009" y="4154718"/>
                          <a:pt x="97954" y="4082742"/>
                        </a:cubicBezTo>
                        <a:cubicBezTo>
                          <a:pt x="658204" y="3455444"/>
                          <a:pt x="460623" y="2568519"/>
                          <a:pt x="403638" y="1723717"/>
                        </a:cubicBezTo>
                        <a:cubicBezTo>
                          <a:pt x="344376" y="1453967"/>
                          <a:pt x="154637" y="1162074"/>
                          <a:pt x="33035" y="970187"/>
                        </a:cubicBezTo>
                        <a:cubicBezTo>
                          <a:pt x="24664" y="960514"/>
                          <a:pt x="22102" y="953603"/>
                          <a:pt x="12067" y="942964"/>
                        </a:cubicBezTo>
                        <a:cubicBezTo>
                          <a:pt x="110257" y="850865"/>
                          <a:pt x="268912" y="765380"/>
                          <a:pt x="408384" y="656932"/>
                        </a:cubicBezTo>
                        <a:cubicBezTo>
                          <a:pt x="547856" y="548484"/>
                          <a:pt x="680131" y="504910"/>
                          <a:pt x="856962" y="333181"/>
                        </a:cubicBezTo>
                        <a:cubicBezTo>
                          <a:pt x="1033793" y="161452"/>
                          <a:pt x="1192242" y="166341"/>
                          <a:pt x="1318605" y="0"/>
                        </a:cubicBezTo>
                        <a:close/>
                      </a:path>
                    </a:pathLst>
                  </a:custGeom>
                  <ask:type>
                    <ask:lineSketchNone/>
                  </ask:type>
                </ask:lineSketchStyleProps>
              </a:ext>
            </a:extLst>
          </a:ln>
        </p:spPr>
      </p:pic>
    </p:spTree>
    <p:extLst>
      <p:ext uri="{BB962C8B-B14F-4D97-AF65-F5344CB8AC3E}">
        <p14:creationId xmlns:p14="http://schemas.microsoft.com/office/powerpoint/2010/main" val="243686641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sp>
        <p:nvSpPr>
          <p:cNvPr id="22" name="!!session_n_next">
            <a:extLst>
              <a:ext uri="{FF2B5EF4-FFF2-40B4-BE49-F238E27FC236}">
                <a16:creationId xmlns:a16="http://schemas.microsoft.com/office/drawing/2014/main" id="{A904D135-E3AA-5316-4582-71BD278E2671}"/>
              </a:ext>
            </a:extLst>
          </p:cNvPr>
          <p:cNvSpPr txBox="1"/>
          <p:nvPr/>
        </p:nvSpPr>
        <p:spPr>
          <a:xfrm>
            <a:off x="3916800" y="1036800"/>
            <a:ext cx="13272556" cy="246221"/>
          </a:xfrm>
          <a:prstGeom prst="rect">
            <a:avLst/>
          </a:prstGeom>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SESSÃO 25 A </a:t>
            </a:r>
            <a:r>
              <a:rPr lang="en-US" sz="1600" b="1" dirty="0">
                <a:solidFill>
                  <a:srgbClr val="000000"/>
                </a:solidFill>
                <a:latin typeface="Inter" panose="020B0604020202020204" charset="0"/>
                <a:ea typeface="Inter" panose="020B0604020202020204" charset="0"/>
              </a:rPr>
              <a:t>32</a:t>
            </a:r>
            <a:endParaRPr kumimoji="0" lang="en-US" sz="1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endParaRPr>
          </a:p>
        </p:txBody>
      </p:sp>
      <p:graphicFrame>
        <p:nvGraphicFramePr>
          <p:cNvPr id="29" name="!!sessao_25_32_i">
            <a:extLst>
              <a:ext uri="{FF2B5EF4-FFF2-40B4-BE49-F238E27FC236}">
                <a16:creationId xmlns:a16="http://schemas.microsoft.com/office/drawing/2014/main" id="{D13CCED9-6890-4F20-6A76-03630A4DF0C6}"/>
              </a:ext>
            </a:extLst>
          </p:cNvPr>
          <p:cNvGraphicFramePr>
            <a:graphicFrameLocks noGrp="1"/>
          </p:cNvGraphicFramePr>
          <p:nvPr>
            <p:extLst>
              <p:ext uri="{D42A27DB-BD31-4B8C-83A1-F6EECF244321}">
                <p14:modId xmlns:p14="http://schemas.microsoft.com/office/powerpoint/2010/main" val="1661663530"/>
              </p:ext>
            </p:extLst>
          </p:nvPr>
        </p:nvGraphicFramePr>
        <p:xfrm>
          <a:off x="5007600" y="5752800"/>
          <a:ext cx="12227544" cy="4380170"/>
        </p:xfrm>
        <a:graphic>
          <a:graphicData uri="http://schemas.openxmlformats.org/drawingml/2006/table">
            <a:tbl>
              <a:tblPr firstRow="1" bandRow="1">
                <a:tableStyleId>{5C22544A-7EE6-4342-B048-85BDC9FD1C3A}</a:tableStyleId>
              </a:tblPr>
              <a:tblGrid>
                <a:gridCol w="3195812">
                  <a:extLst>
                    <a:ext uri="{9D8B030D-6E8A-4147-A177-3AD203B41FA5}">
                      <a16:colId xmlns:a16="http://schemas.microsoft.com/office/drawing/2014/main" val="1042611969"/>
                    </a:ext>
                  </a:extLst>
                </a:gridCol>
                <a:gridCol w="3949720">
                  <a:extLst>
                    <a:ext uri="{9D8B030D-6E8A-4147-A177-3AD203B41FA5}">
                      <a16:colId xmlns:a16="http://schemas.microsoft.com/office/drawing/2014/main" val="1972421895"/>
                    </a:ext>
                  </a:extLst>
                </a:gridCol>
                <a:gridCol w="3581400">
                  <a:extLst>
                    <a:ext uri="{9D8B030D-6E8A-4147-A177-3AD203B41FA5}">
                      <a16:colId xmlns:a16="http://schemas.microsoft.com/office/drawing/2014/main" val="962624468"/>
                    </a:ext>
                  </a:extLst>
                </a:gridCol>
                <a:gridCol w="1500612">
                  <a:extLst>
                    <a:ext uri="{9D8B030D-6E8A-4147-A177-3AD203B41FA5}">
                      <a16:colId xmlns:a16="http://schemas.microsoft.com/office/drawing/2014/main" val="2087318690"/>
                    </a:ext>
                  </a:extLst>
                </a:gridCol>
              </a:tblGrid>
              <a:tr h="4380170">
                <a:tc>
                  <a:txBody>
                    <a:bodyPr/>
                    <a:lstStyle/>
                    <a:p>
                      <a:pPr marL="0" lvl="0" indent="0">
                        <a:lnSpc>
                          <a:spcPct val="100000"/>
                        </a:lnSpc>
                        <a:spcBef>
                          <a:spcPts val="0"/>
                        </a:spcBef>
                        <a:spcAft>
                          <a:spcPts val="1200"/>
                        </a:spcAft>
                        <a:buSzPct val="100000"/>
                        <a:buFont typeface="Arial" pitchFamily="34"/>
                        <a:buNone/>
                      </a:pPr>
                      <a:r>
                        <a:rPr lang="pt-BR" sz="1800" b="0" dirty="0">
                          <a:solidFill>
                            <a:schemeClr val="tx1"/>
                          </a:solidFill>
                          <a:latin typeface="Inter" panose="020B0604020202020204" charset="0"/>
                          <a:ea typeface="Inter" panose="020B0604020202020204" charset="0"/>
                        </a:rPr>
                        <a:t>Orientar o cliente rumo à mudança.</a:t>
                      </a:r>
                    </a:p>
                    <a:p>
                      <a:pPr marL="0" lvl="0" indent="0">
                        <a:lnSpc>
                          <a:spcPct val="100000"/>
                        </a:lnSpc>
                        <a:spcBef>
                          <a:spcPts val="0"/>
                        </a:spcBef>
                        <a:spcAft>
                          <a:spcPts val="1200"/>
                        </a:spcAft>
                        <a:buSzPct val="100000"/>
                        <a:buFont typeface="Arial" pitchFamily="34"/>
                        <a:buNone/>
                      </a:pPr>
                      <a:r>
                        <a:rPr lang="pt-BR" sz="1800" b="0" dirty="0">
                          <a:solidFill>
                            <a:schemeClr val="tx1"/>
                          </a:solidFill>
                          <a:latin typeface="Inter" panose="020B0604020202020204" charset="0"/>
                          <a:ea typeface="Inter" panose="020B0604020202020204" charset="0"/>
                        </a:rPr>
                        <a:t>Estimular o cliente a atingir os seus objetivos.</a:t>
                      </a:r>
                    </a:p>
                    <a:p>
                      <a:pPr marL="0" lvl="0" indent="0">
                        <a:lnSpc>
                          <a:spcPct val="100000"/>
                        </a:lnSpc>
                        <a:spcBef>
                          <a:spcPts val="0"/>
                        </a:spcBef>
                        <a:spcAft>
                          <a:spcPts val="1200"/>
                        </a:spcAft>
                        <a:buSzPct val="100000"/>
                        <a:buFont typeface="Arial" pitchFamily="34"/>
                        <a:buNone/>
                      </a:pPr>
                      <a:r>
                        <a:rPr lang="pt-BR" sz="1800" b="0" dirty="0">
                          <a:solidFill>
                            <a:schemeClr val="tx1"/>
                          </a:solidFill>
                          <a:latin typeface="Inter" panose="020B0604020202020204" charset="0"/>
                          <a:ea typeface="Inter" panose="020B0604020202020204" charset="0"/>
                        </a:rPr>
                        <a:t>Avaliar os progressos individuais.</a:t>
                      </a:r>
                    </a:p>
                    <a:p>
                      <a:pPr marL="0" lvl="0" indent="0">
                        <a:lnSpc>
                          <a:spcPct val="100000"/>
                        </a:lnSpc>
                        <a:spcBef>
                          <a:spcPts val="0"/>
                        </a:spcBef>
                        <a:spcAft>
                          <a:spcPts val="1200"/>
                        </a:spcAft>
                        <a:buSzPct val="100000"/>
                        <a:buFont typeface="Arial" pitchFamily="34"/>
                        <a:buNone/>
                      </a:pPr>
                      <a:r>
                        <a:rPr lang="pt-BR" sz="1800" b="0" dirty="0">
                          <a:solidFill>
                            <a:schemeClr val="tx1"/>
                          </a:solidFill>
                          <a:latin typeface="Inter" panose="020B0604020202020204" charset="0"/>
                          <a:ea typeface="Inter" panose="020B0604020202020204" charset="0"/>
                        </a:rPr>
                        <a:t>Avaliar os progressos do programa (sessões 26, 29, 32).</a:t>
                      </a:r>
                    </a:p>
                  </a:txBody>
                  <a:tcPr anchor="ctr">
                    <a:lnL w="12700" cmpd="sng">
                      <a:noFill/>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lvl="0" indent="0">
                        <a:lnSpc>
                          <a:spcPct val="100000"/>
                        </a:lnSpc>
                        <a:spcAft>
                          <a:spcPts val="1200"/>
                        </a:spcAft>
                        <a:buNone/>
                      </a:pPr>
                      <a:r>
                        <a:rPr lang="pt-BR" sz="1800" b="0" dirty="0">
                          <a:solidFill>
                            <a:schemeClr val="tx1"/>
                          </a:solidFill>
                          <a:latin typeface="Inter" panose="020B0604020202020204" charset="0"/>
                          <a:ea typeface="Inter" panose="020B0604020202020204" charset="0"/>
                        </a:rPr>
                        <a:t>Entrevista motivacional </a:t>
                      </a:r>
                    </a:p>
                    <a:p>
                      <a:pPr marL="0" lvl="0" indent="0">
                        <a:lnSpc>
                          <a:spcPct val="100000"/>
                        </a:lnSpc>
                        <a:spcAft>
                          <a:spcPts val="1200"/>
                        </a:spcAft>
                        <a:buNone/>
                      </a:pPr>
                      <a:r>
                        <a:rPr lang="pt-BR" sz="1800" b="0" dirty="0">
                          <a:solidFill>
                            <a:schemeClr val="tx1"/>
                          </a:solidFill>
                          <a:latin typeface="Inter" panose="020B0604020202020204" charset="0"/>
                          <a:ea typeface="Inter" panose="020B0604020202020204" charset="0"/>
                        </a:rPr>
                        <a:t>Aplicação de Inventário (sessão 25)</a:t>
                      </a:r>
                    </a:p>
                    <a:p>
                      <a:pPr marL="0" lvl="0" indent="0">
                        <a:lnSpc>
                          <a:spcPct val="100000"/>
                        </a:lnSpc>
                        <a:spcAft>
                          <a:spcPts val="1200"/>
                        </a:spcAft>
                        <a:buNone/>
                      </a:pPr>
                      <a:r>
                        <a:rPr lang="pt-BR" sz="1800" b="0" dirty="0">
                          <a:solidFill>
                            <a:schemeClr val="tx1"/>
                          </a:solidFill>
                          <a:latin typeface="Inter" panose="020B0604020202020204" charset="0"/>
                          <a:ea typeface="Inter" panose="020B0604020202020204" charset="0"/>
                        </a:rPr>
                        <a:t>Aplicação de Escala (sessão 29)</a:t>
                      </a:r>
                    </a:p>
                    <a:p>
                      <a:pPr marL="0" lvl="0" indent="0">
                        <a:lnSpc>
                          <a:spcPct val="100000"/>
                        </a:lnSpc>
                        <a:spcAft>
                          <a:spcPts val="1200"/>
                        </a:spcAft>
                        <a:buNone/>
                      </a:pPr>
                      <a:r>
                        <a:rPr lang="pt-BR" sz="1800" b="0" dirty="0">
                          <a:solidFill>
                            <a:schemeClr val="tx1"/>
                          </a:solidFill>
                          <a:latin typeface="Inter" panose="020B0604020202020204" charset="0"/>
                          <a:ea typeface="Inter" panose="020B0604020202020204" charset="0"/>
                        </a:rPr>
                        <a:t>Aplicação de Questionário (sessão 30)</a:t>
                      </a:r>
                    </a:p>
                    <a:p>
                      <a:pPr marL="0" lvl="0" indent="0">
                        <a:lnSpc>
                          <a:spcPct val="100000"/>
                        </a:lnSpc>
                        <a:spcAft>
                          <a:spcPts val="1200"/>
                        </a:spcAft>
                        <a:buNone/>
                      </a:pPr>
                      <a:r>
                        <a:rPr lang="pt-BR" sz="1800" b="0" dirty="0">
                          <a:solidFill>
                            <a:schemeClr val="tx1"/>
                          </a:solidFill>
                          <a:latin typeface="Inter" panose="020B0604020202020204" charset="0"/>
                          <a:ea typeface="Inter" panose="020B0604020202020204" charset="0"/>
                        </a:rPr>
                        <a:t>Aplicação de Escala (sessão 31)</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IRP</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800" b="0" dirty="0">
                        <a:solidFill>
                          <a:schemeClr val="tx1"/>
                        </a:solidFill>
                        <a:latin typeface="Inter" panose="020B0604020202020204" charset="0"/>
                        <a:ea typeface="Inter" panose="020B060402020202020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EDS-20</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800" b="0" dirty="0">
                        <a:solidFill>
                          <a:schemeClr val="tx1"/>
                        </a:solidFill>
                        <a:latin typeface="Inter" panose="020B0604020202020204" charset="0"/>
                        <a:ea typeface="Inter" panose="020B060402020202020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PQ</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800" b="0" dirty="0">
                        <a:solidFill>
                          <a:schemeClr val="tx1"/>
                        </a:solidFill>
                        <a:latin typeface="Inter" panose="020B0604020202020204" charset="0"/>
                        <a:ea typeface="Inter" panose="020B060402020202020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dirty="0">
                          <a:solidFill>
                            <a:schemeClr val="tx1"/>
                          </a:solidFill>
                          <a:latin typeface="Inter" panose="020B0604020202020204" charset="0"/>
                          <a:ea typeface="Inter" panose="020B0604020202020204" charset="0"/>
                        </a:rPr>
                        <a:t>HCR-20V2 </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lnSpc>
                          <a:spcPct val="100000"/>
                        </a:lnSpc>
                      </a:pPr>
                      <a:r>
                        <a:rPr lang="pt-PT" sz="1800" b="0" dirty="0">
                          <a:solidFill>
                            <a:schemeClr val="tx1"/>
                          </a:solidFill>
                          <a:latin typeface="Inter" panose="020B0604020202020204" charset="0"/>
                          <a:ea typeface="Inter" panose="020B0604020202020204" charset="0"/>
                        </a:rPr>
                        <a:t>60</a:t>
                      </a:r>
                      <a:endParaRPr lang="en-GB" sz="1800" b="0" dirty="0">
                        <a:solidFill>
                          <a:schemeClr val="tx1"/>
                        </a:solidFill>
                        <a:latin typeface="Inter" panose="020B0604020202020204" charset="0"/>
                        <a:ea typeface="Inter" panose="020B0604020202020204" charset="0"/>
                      </a:endParaRPr>
                    </a:p>
                  </a:txBody>
                  <a:tcPr anchor="ctr">
                    <a:lnL w="38100" cap="flat" cmpd="sng" algn="ctr">
                      <a:solidFill>
                        <a:srgbClr val="97745A"/>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7120096"/>
                  </a:ext>
                </a:extLst>
              </a:tr>
            </a:tbl>
          </a:graphicData>
        </a:graphic>
      </p:graphicFrame>
      <p:graphicFrame>
        <p:nvGraphicFramePr>
          <p:cNvPr id="30" name="!!sessao_25_32_g">
            <a:extLst>
              <a:ext uri="{FF2B5EF4-FFF2-40B4-BE49-F238E27FC236}">
                <a16:creationId xmlns:a16="http://schemas.microsoft.com/office/drawing/2014/main" id="{73CB2B28-C41D-5323-CAA2-E10FC7F8B718}"/>
              </a:ext>
            </a:extLst>
          </p:cNvPr>
          <p:cNvGraphicFramePr>
            <a:graphicFrameLocks noGrp="1"/>
          </p:cNvGraphicFramePr>
          <p:nvPr>
            <p:extLst>
              <p:ext uri="{D42A27DB-BD31-4B8C-83A1-F6EECF244321}">
                <p14:modId xmlns:p14="http://schemas.microsoft.com/office/powerpoint/2010/main" val="1988001597"/>
              </p:ext>
            </p:extLst>
          </p:nvPr>
        </p:nvGraphicFramePr>
        <p:xfrm>
          <a:off x="5007600" y="1363980"/>
          <a:ext cx="12238144" cy="3958512"/>
        </p:xfrm>
        <a:graphic>
          <a:graphicData uri="http://schemas.openxmlformats.org/drawingml/2006/table">
            <a:tbl>
              <a:tblPr firstRow="1" bandRow="1">
                <a:tableStyleId>{5C22544A-7EE6-4342-B048-85BDC9FD1C3A}</a:tableStyleId>
              </a:tblPr>
              <a:tblGrid>
                <a:gridCol w="3198582">
                  <a:extLst>
                    <a:ext uri="{9D8B030D-6E8A-4147-A177-3AD203B41FA5}">
                      <a16:colId xmlns:a16="http://schemas.microsoft.com/office/drawing/2014/main" val="1042611969"/>
                    </a:ext>
                  </a:extLst>
                </a:gridCol>
                <a:gridCol w="3957550">
                  <a:extLst>
                    <a:ext uri="{9D8B030D-6E8A-4147-A177-3AD203B41FA5}">
                      <a16:colId xmlns:a16="http://schemas.microsoft.com/office/drawing/2014/main" val="1972421895"/>
                    </a:ext>
                  </a:extLst>
                </a:gridCol>
                <a:gridCol w="3581400">
                  <a:extLst>
                    <a:ext uri="{9D8B030D-6E8A-4147-A177-3AD203B41FA5}">
                      <a16:colId xmlns:a16="http://schemas.microsoft.com/office/drawing/2014/main" val="962624468"/>
                    </a:ext>
                  </a:extLst>
                </a:gridCol>
                <a:gridCol w="1500612">
                  <a:extLst>
                    <a:ext uri="{9D8B030D-6E8A-4147-A177-3AD203B41FA5}">
                      <a16:colId xmlns:a16="http://schemas.microsoft.com/office/drawing/2014/main" val="2087318690"/>
                    </a:ext>
                  </a:extLst>
                </a:gridCol>
              </a:tblGrid>
              <a:tr h="3958512">
                <a:tc>
                  <a:txBody>
                    <a:bodyPr/>
                    <a:lstStyle/>
                    <a:p>
                      <a:pPr marL="0" lvl="0" indent="0">
                        <a:lnSpc>
                          <a:spcPct val="100000"/>
                        </a:lnSpc>
                        <a:spcAft>
                          <a:spcPts val="1200"/>
                        </a:spcAft>
                        <a:buSzPct val="100000"/>
                        <a:buFont typeface="Arial" pitchFamily="34"/>
                        <a:buNone/>
                      </a:pPr>
                      <a:r>
                        <a:rPr lang="pt-BR" sz="1800" b="0" i="0" dirty="0">
                          <a:solidFill>
                            <a:schemeClr val="tx1"/>
                          </a:solidFill>
                          <a:latin typeface="Inter" panose="020B0604020202020204" charset="0"/>
                          <a:ea typeface="Inter" panose="020B0604020202020204" charset="0"/>
                        </a:rPr>
                        <a:t>Promover comportamentos para a mudança.</a:t>
                      </a:r>
                    </a:p>
                    <a:p>
                      <a:pPr marL="0" lvl="0" indent="0">
                        <a:lnSpc>
                          <a:spcPct val="100000"/>
                        </a:lnSpc>
                        <a:spcAft>
                          <a:spcPts val="1200"/>
                        </a:spcAft>
                        <a:buSzPct val="100000"/>
                        <a:buFont typeface="Arial" pitchFamily="34"/>
                        <a:buNone/>
                      </a:pPr>
                      <a:r>
                        <a:rPr lang="pt-BR" sz="1800" b="0" i="0" dirty="0">
                          <a:solidFill>
                            <a:schemeClr val="tx1"/>
                          </a:solidFill>
                          <a:latin typeface="Inter" panose="020B0604020202020204" charset="0"/>
                          <a:ea typeface="Inter" panose="020B0604020202020204" charset="0"/>
                        </a:rPr>
                        <a:t>Promover a autorregulação.</a:t>
                      </a:r>
                    </a:p>
                    <a:p>
                      <a:pPr marL="0" lvl="0" indent="0">
                        <a:lnSpc>
                          <a:spcPct val="100000"/>
                        </a:lnSpc>
                        <a:spcAft>
                          <a:spcPts val="1200"/>
                        </a:spcAft>
                        <a:buSzPct val="100000"/>
                        <a:buFont typeface="Arial" pitchFamily="34"/>
                        <a:buNone/>
                      </a:pPr>
                      <a:r>
                        <a:rPr lang="pt-BR" sz="1800" b="0" i="0" dirty="0">
                          <a:solidFill>
                            <a:schemeClr val="tx1"/>
                          </a:solidFill>
                          <a:latin typeface="Inter" panose="020B0604020202020204" charset="0"/>
                          <a:ea typeface="Inter" panose="020B0604020202020204" charset="0"/>
                        </a:rPr>
                        <a:t>Estimular a concretização de objetivos.</a:t>
                      </a:r>
                    </a:p>
                    <a:p>
                      <a:pPr marL="0" lvl="0" indent="0">
                        <a:lnSpc>
                          <a:spcPct val="100000"/>
                        </a:lnSpc>
                        <a:spcAft>
                          <a:spcPts val="1200"/>
                        </a:spcAft>
                        <a:buSzPct val="100000"/>
                        <a:buFont typeface="Arial" pitchFamily="34"/>
                        <a:buNone/>
                      </a:pPr>
                      <a:r>
                        <a:rPr lang="pt-BR" sz="1800" b="0" i="0" dirty="0">
                          <a:solidFill>
                            <a:schemeClr val="tx1"/>
                          </a:solidFill>
                          <a:latin typeface="Inter" panose="020B0604020202020204" charset="0"/>
                          <a:ea typeface="Inter" panose="020B0604020202020204" charset="0"/>
                        </a:rPr>
                        <a:t>Sustentar a mudança.</a:t>
                      </a:r>
                    </a:p>
                  </a:txBody>
                  <a:tcPr anchor="ctr">
                    <a:lnL w="12700" cmpd="sng">
                      <a:noFill/>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lvl="0">
                        <a:lnSpc>
                          <a:spcPct val="100000"/>
                        </a:lnSpc>
                        <a:spcBef>
                          <a:spcPts val="0"/>
                        </a:spcBef>
                        <a:spcAft>
                          <a:spcPts val="1200"/>
                        </a:spcAft>
                      </a:pPr>
                      <a:r>
                        <a:rPr lang="pt-BR" sz="1600" b="0" dirty="0">
                          <a:solidFill>
                            <a:schemeClr val="tx1"/>
                          </a:solidFill>
                          <a:latin typeface="Inter" panose="020B0604020202020204" charset="0"/>
                          <a:ea typeface="Inter" panose="020B0604020202020204" charset="0"/>
                        </a:rPr>
                        <a:t>Atividade 25 – “Palavras cruzadas”</a:t>
                      </a:r>
                    </a:p>
                    <a:p>
                      <a:pPr lvl="0">
                        <a:lnSpc>
                          <a:spcPct val="100000"/>
                        </a:lnSpc>
                        <a:spcBef>
                          <a:spcPts val="0"/>
                        </a:spcBef>
                        <a:spcAft>
                          <a:spcPts val="1200"/>
                        </a:spcAft>
                      </a:pPr>
                      <a:r>
                        <a:rPr lang="pt-BR" sz="1600" b="0" dirty="0">
                          <a:solidFill>
                            <a:schemeClr val="tx1"/>
                          </a:solidFill>
                          <a:latin typeface="Inter" panose="020B0604020202020204" charset="0"/>
                          <a:ea typeface="Inter" panose="020B0604020202020204" charset="0"/>
                        </a:rPr>
                        <a:t>Atividade 26 – “Ditado desenhado”</a:t>
                      </a:r>
                    </a:p>
                    <a:p>
                      <a:pPr lvl="0">
                        <a:lnSpc>
                          <a:spcPct val="100000"/>
                        </a:lnSpc>
                        <a:spcBef>
                          <a:spcPts val="0"/>
                        </a:spcBef>
                        <a:spcAft>
                          <a:spcPts val="1200"/>
                        </a:spcAft>
                      </a:pPr>
                      <a:r>
                        <a:rPr lang="pt-BR" sz="1600" b="0" dirty="0">
                          <a:solidFill>
                            <a:schemeClr val="tx1"/>
                          </a:solidFill>
                          <a:latin typeface="Inter" panose="020B0604020202020204" charset="0"/>
                          <a:ea typeface="Inter" panose="020B0604020202020204" charset="0"/>
                        </a:rPr>
                        <a:t>Atividade 27 - Workshop Mindfulness</a:t>
                      </a:r>
                    </a:p>
                    <a:p>
                      <a:pPr lvl="0">
                        <a:lnSpc>
                          <a:spcPct val="100000"/>
                        </a:lnSpc>
                        <a:spcBef>
                          <a:spcPts val="0"/>
                        </a:spcBef>
                        <a:spcAft>
                          <a:spcPts val="1200"/>
                        </a:spcAft>
                      </a:pPr>
                      <a:r>
                        <a:rPr lang="pt-BR" sz="1600" b="0" dirty="0">
                          <a:solidFill>
                            <a:schemeClr val="tx1"/>
                          </a:solidFill>
                          <a:latin typeface="Inter" panose="020B0604020202020204" charset="0"/>
                          <a:ea typeface="Inter" panose="020B0604020202020204" charset="0"/>
                        </a:rPr>
                        <a:t>Atividade 28 – “Deixar ir”</a:t>
                      </a:r>
                    </a:p>
                    <a:p>
                      <a:pPr lvl="0">
                        <a:lnSpc>
                          <a:spcPct val="100000"/>
                        </a:lnSpc>
                        <a:spcBef>
                          <a:spcPts val="0"/>
                        </a:spcBef>
                        <a:spcAft>
                          <a:spcPts val="1200"/>
                        </a:spcAft>
                      </a:pPr>
                      <a:r>
                        <a:rPr lang="pt-BR" sz="1600" b="0" dirty="0">
                          <a:solidFill>
                            <a:schemeClr val="tx1"/>
                          </a:solidFill>
                          <a:latin typeface="Inter" panose="020B0604020202020204" charset="0"/>
                          <a:ea typeface="Inter" panose="020B0604020202020204" charset="0"/>
                        </a:rPr>
                        <a:t>Atividade 29 – visita ao museu 3dFunArt e debate sobre – “ilusões percetivas”</a:t>
                      </a:r>
                    </a:p>
                    <a:p>
                      <a:pPr lvl="0">
                        <a:lnSpc>
                          <a:spcPct val="100000"/>
                        </a:lnSpc>
                        <a:spcBef>
                          <a:spcPts val="0"/>
                        </a:spcBef>
                        <a:spcAft>
                          <a:spcPts val="1200"/>
                        </a:spcAft>
                      </a:pPr>
                      <a:r>
                        <a:rPr lang="pt-BR" sz="1600" b="0" dirty="0">
                          <a:solidFill>
                            <a:schemeClr val="tx1"/>
                          </a:solidFill>
                          <a:latin typeface="Inter" panose="020B0604020202020204" charset="0"/>
                          <a:ea typeface="Inter" panose="020B0604020202020204" charset="0"/>
                        </a:rPr>
                        <a:t>Atividade 30 - Workshop da gratidão</a:t>
                      </a:r>
                    </a:p>
                    <a:p>
                      <a:pPr lvl="0">
                        <a:lnSpc>
                          <a:spcPct val="100000"/>
                        </a:lnSpc>
                        <a:spcBef>
                          <a:spcPts val="0"/>
                        </a:spcBef>
                        <a:spcAft>
                          <a:spcPts val="1200"/>
                        </a:spcAft>
                      </a:pPr>
                      <a:r>
                        <a:rPr lang="pt-BR" sz="1600" b="0" dirty="0">
                          <a:solidFill>
                            <a:schemeClr val="tx1"/>
                          </a:solidFill>
                          <a:latin typeface="Inter" panose="020B0604020202020204" charset="0"/>
                          <a:ea typeface="Inter" panose="020B0604020202020204" charset="0"/>
                        </a:rPr>
                        <a:t>Atividade 31 – visualização do documentário “Humans” e reflexão.</a:t>
                      </a:r>
                    </a:p>
                    <a:p>
                      <a:pPr lvl="0">
                        <a:lnSpc>
                          <a:spcPct val="100000"/>
                        </a:lnSpc>
                        <a:spcBef>
                          <a:spcPts val="0"/>
                        </a:spcBef>
                        <a:spcAft>
                          <a:spcPts val="1200"/>
                        </a:spcAft>
                      </a:pPr>
                      <a:r>
                        <a:rPr lang="pt-BR" sz="1600" b="0" dirty="0">
                          <a:solidFill>
                            <a:schemeClr val="tx1"/>
                          </a:solidFill>
                          <a:latin typeface="Inter" panose="020B0604020202020204" charset="0"/>
                          <a:ea typeface="Inter" panose="020B0604020202020204" charset="0"/>
                        </a:rPr>
                        <a:t>Atividade 32 – “o que levo comigo?”</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lvl="0">
                        <a:lnSpc>
                          <a:spcPct val="100000"/>
                        </a:lnSpc>
                        <a:spcBef>
                          <a:spcPts val="0"/>
                        </a:spcBef>
                        <a:spcAft>
                          <a:spcPts val="600"/>
                        </a:spcAft>
                      </a:pPr>
                      <a:r>
                        <a:rPr lang="pt-BR" sz="1800" b="0" dirty="0">
                          <a:solidFill>
                            <a:schemeClr val="tx1"/>
                          </a:solidFill>
                          <a:latin typeface="Inter" panose="020B0604020202020204" charset="0"/>
                          <a:ea typeface="Inter" panose="020B0604020202020204" charset="0"/>
                        </a:rPr>
                        <a:t>Quadro branco com caneta;</a:t>
                      </a:r>
                    </a:p>
                    <a:p>
                      <a:pPr lvl="0">
                        <a:lnSpc>
                          <a:spcPct val="100000"/>
                        </a:lnSpc>
                        <a:spcBef>
                          <a:spcPts val="0"/>
                        </a:spcBef>
                        <a:spcAft>
                          <a:spcPts val="600"/>
                        </a:spcAft>
                      </a:pPr>
                      <a:r>
                        <a:rPr lang="pt-BR" sz="1800" b="0" dirty="0">
                          <a:solidFill>
                            <a:schemeClr val="tx1"/>
                          </a:solidFill>
                          <a:latin typeface="Inter" panose="020B0604020202020204" charset="0"/>
                          <a:ea typeface="Inter" panose="020B0604020202020204" charset="0"/>
                        </a:rPr>
                        <a:t>Folhas brancas A4 e caneta;</a:t>
                      </a:r>
                    </a:p>
                    <a:p>
                      <a:pPr lvl="0">
                        <a:lnSpc>
                          <a:spcPct val="100000"/>
                        </a:lnSpc>
                        <a:spcBef>
                          <a:spcPts val="0"/>
                        </a:spcBef>
                        <a:spcAft>
                          <a:spcPts val="600"/>
                        </a:spcAft>
                      </a:pPr>
                      <a:r>
                        <a:rPr lang="pt-BR" sz="1800" b="0" dirty="0">
                          <a:solidFill>
                            <a:schemeClr val="tx1"/>
                          </a:solidFill>
                          <a:latin typeface="Inter" panose="020B0604020202020204" charset="0"/>
                          <a:ea typeface="Inter" panose="020B0604020202020204" charset="0"/>
                        </a:rPr>
                        <a:t>História “2 monges”; sacos de pano; pedras “pome” e marcadores;</a:t>
                      </a:r>
                    </a:p>
                    <a:p>
                      <a:pPr lvl="0">
                        <a:lnSpc>
                          <a:spcPct val="100000"/>
                        </a:lnSpc>
                        <a:spcBef>
                          <a:spcPts val="0"/>
                        </a:spcBef>
                        <a:spcAft>
                          <a:spcPts val="600"/>
                        </a:spcAft>
                      </a:pPr>
                      <a:r>
                        <a:rPr lang="pt-BR" sz="1800" b="0" dirty="0">
                          <a:solidFill>
                            <a:schemeClr val="tx1"/>
                          </a:solidFill>
                          <a:latin typeface="Inter" panose="020B0604020202020204" charset="0"/>
                          <a:ea typeface="Inter" panose="020B0604020202020204" charset="0"/>
                        </a:rPr>
                        <a:t>Assegurar transporte para a deslocação;</a:t>
                      </a:r>
                    </a:p>
                    <a:p>
                      <a:pPr lvl="0">
                        <a:lnSpc>
                          <a:spcPct val="100000"/>
                        </a:lnSpc>
                        <a:spcBef>
                          <a:spcPts val="0"/>
                        </a:spcBef>
                        <a:spcAft>
                          <a:spcPts val="600"/>
                        </a:spcAft>
                      </a:pPr>
                      <a:r>
                        <a:rPr lang="pt-BR" sz="1800" b="0" dirty="0">
                          <a:solidFill>
                            <a:schemeClr val="tx1"/>
                          </a:solidFill>
                          <a:latin typeface="Inter" panose="020B0604020202020204" charset="0"/>
                          <a:ea typeface="Inter" panose="020B0604020202020204" charset="0"/>
                        </a:rPr>
                        <a:t>Papel de cenário e potes de vidro;</a:t>
                      </a:r>
                    </a:p>
                    <a:p>
                      <a:pPr lvl="0">
                        <a:lnSpc>
                          <a:spcPct val="100000"/>
                        </a:lnSpc>
                        <a:spcBef>
                          <a:spcPts val="0"/>
                        </a:spcBef>
                        <a:spcAft>
                          <a:spcPts val="600"/>
                        </a:spcAft>
                      </a:pPr>
                      <a:r>
                        <a:rPr lang="pt-BR" sz="1800" b="0" dirty="0">
                          <a:solidFill>
                            <a:schemeClr val="tx1"/>
                          </a:solidFill>
                          <a:latin typeface="Inter" panose="020B0604020202020204" charset="0"/>
                          <a:ea typeface="Inter" panose="020B0604020202020204" charset="0"/>
                        </a:rPr>
                        <a:t>Computador e projetor;</a:t>
                      </a:r>
                    </a:p>
                    <a:p>
                      <a:pPr lvl="0">
                        <a:lnSpc>
                          <a:spcPct val="100000"/>
                        </a:lnSpc>
                        <a:spcBef>
                          <a:spcPts val="0"/>
                        </a:spcBef>
                        <a:spcAft>
                          <a:spcPts val="600"/>
                        </a:spcAft>
                      </a:pPr>
                      <a:r>
                        <a:rPr lang="pt-BR" sz="1800" b="0" dirty="0">
                          <a:solidFill>
                            <a:schemeClr val="tx1"/>
                          </a:solidFill>
                          <a:latin typeface="Inter" panose="020B0604020202020204" charset="0"/>
                          <a:ea typeface="Inter" panose="020B0604020202020204" charset="0"/>
                        </a:rPr>
                        <a:t>Ficha de atividade “o que levo comigo?” e caneta;</a:t>
                      </a:r>
                    </a:p>
                  </a:txBody>
                  <a:tcPr anchor="ctr">
                    <a:lnL w="38100" cap="flat" cmpd="sng" algn="ctr">
                      <a:solidFill>
                        <a:srgbClr val="97745A"/>
                      </a:solidFill>
                      <a:prstDash val="solid"/>
                      <a:round/>
                      <a:headEnd type="none" w="med" len="med"/>
                      <a:tailEnd type="none" w="med" len="med"/>
                    </a:lnL>
                    <a:lnR w="38100" cap="flat" cmpd="sng" algn="ctr">
                      <a:solidFill>
                        <a:srgbClr val="97745A"/>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lnSpc>
                          <a:spcPct val="150000"/>
                        </a:lnSpc>
                      </a:pPr>
                      <a:r>
                        <a:rPr lang="pt-PT" sz="1800" b="0" dirty="0">
                          <a:solidFill>
                            <a:schemeClr val="tx1"/>
                          </a:solidFill>
                          <a:latin typeface="Inter" panose="020B0604020202020204" charset="0"/>
                          <a:ea typeface="Inter" panose="020B0604020202020204" charset="0"/>
                        </a:rPr>
                        <a:t>120</a:t>
                      </a:r>
                    </a:p>
                    <a:p>
                      <a:pPr algn="ctr">
                        <a:lnSpc>
                          <a:spcPct val="150000"/>
                        </a:lnSpc>
                      </a:pPr>
                      <a:r>
                        <a:rPr lang="pt-PT" sz="1150" b="0" dirty="0">
                          <a:solidFill>
                            <a:schemeClr val="tx1"/>
                          </a:solidFill>
                          <a:latin typeface="Inter" panose="020B0604020202020204" charset="0"/>
                          <a:ea typeface="Inter" panose="020B0604020202020204" charset="0"/>
                        </a:rPr>
                        <a:t>(Visita ao museu e + reflexão: 8h)</a:t>
                      </a:r>
                      <a:endParaRPr lang="en-GB" sz="1150" b="0" dirty="0">
                        <a:solidFill>
                          <a:schemeClr val="tx1"/>
                        </a:solidFill>
                        <a:latin typeface="Inter" panose="020B0604020202020204" charset="0"/>
                        <a:ea typeface="Inter" panose="020B0604020202020204" charset="0"/>
                      </a:endParaRPr>
                    </a:p>
                  </a:txBody>
                  <a:tcPr anchor="ctr">
                    <a:lnL w="38100" cap="flat" cmpd="sng" algn="ctr">
                      <a:solidFill>
                        <a:srgbClr val="97745A"/>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7120096"/>
                  </a:ext>
                </a:extLst>
              </a:tr>
            </a:tbl>
          </a:graphicData>
        </a:graphic>
      </p:graphicFrame>
      <p:sp>
        <p:nvSpPr>
          <p:cNvPr id="18" name="!!titulo_3">
            <a:extLst>
              <a:ext uri="{FF2B5EF4-FFF2-40B4-BE49-F238E27FC236}">
                <a16:creationId xmlns:a16="http://schemas.microsoft.com/office/drawing/2014/main" id="{13F8E02E-0B4D-8328-FA98-57DE9D2C9E7A}"/>
              </a:ext>
            </a:extLst>
          </p:cNvPr>
          <p:cNvSpPr txBox="1"/>
          <p:nvPr/>
        </p:nvSpPr>
        <p:spPr>
          <a:xfrm>
            <a:off x="-12668400" y="4068000"/>
            <a:ext cx="14209061" cy="1477328"/>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RUMO À MUDANÇA</a:t>
            </a:r>
          </a:p>
        </p:txBody>
      </p:sp>
      <p:sp>
        <p:nvSpPr>
          <p:cNvPr id="55" name="mask_right">
            <a:extLst>
              <a:ext uri="{FF2B5EF4-FFF2-40B4-BE49-F238E27FC236}">
                <a16:creationId xmlns:a16="http://schemas.microsoft.com/office/drawing/2014/main" id="{4CBA2AEE-E0CE-6EA1-3252-58E2BC8307CC}"/>
              </a:ext>
            </a:extLst>
          </p:cNvPr>
          <p:cNvSpPr/>
          <p:nvPr/>
        </p:nvSpPr>
        <p:spPr>
          <a:xfrm>
            <a:off x="17044989" y="-23102"/>
            <a:ext cx="1243012" cy="10287000"/>
          </a:xfrm>
          <a:prstGeom prst="rect">
            <a:avLst/>
          </a:prstGeom>
          <a:solidFill>
            <a:srgbClr val="DDD1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 name="header_splitter_top">
            <a:extLst>
              <a:ext uri="{FF2B5EF4-FFF2-40B4-BE49-F238E27FC236}">
                <a16:creationId xmlns:a16="http://schemas.microsoft.com/office/drawing/2014/main" id="{E1BD7D60-9216-14DC-D101-61B8A950EC87}"/>
              </a:ext>
            </a:extLst>
          </p:cNvPr>
          <p:cNvCxnSpPr>
            <a:cxnSpLocks/>
          </p:cNvCxnSpPr>
          <p:nvPr/>
        </p:nvCxnSpPr>
        <p:spPr>
          <a:xfrm>
            <a:off x="3474000" y="952500"/>
            <a:ext cx="14051157" cy="0"/>
          </a:xfrm>
          <a:prstGeom prst="line">
            <a:avLst/>
          </a:prstGeom>
          <a:ln w="38100">
            <a:solidFill>
              <a:srgbClr val="97745A"/>
            </a:solidFill>
          </a:ln>
        </p:spPr>
        <p:style>
          <a:lnRef idx="1">
            <a:schemeClr val="accent1"/>
          </a:lnRef>
          <a:fillRef idx="0">
            <a:schemeClr val="accent1"/>
          </a:fillRef>
          <a:effectRef idx="0">
            <a:schemeClr val="accent1"/>
          </a:effectRef>
          <a:fontRef idx="minor">
            <a:schemeClr val="tx1"/>
          </a:fontRef>
        </p:style>
      </p:cxnSp>
      <p:sp>
        <p:nvSpPr>
          <p:cNvPr id="56" name="mask_left">
            <a:extLst>
              <a:ext uri="{FF2B5EF4-FFF2-40B4-BE49-F238E27FC236}">
                <a16:creationId xmlns:a16="http://schemas.microsoft.com/office/drawing/2014/main" id="{54D989FB-728A-0F6C-FD20-5C910EF5F794}"/>
              </a:ext>
            </a:extLst>
          </p:cNvPr>
          <p:cNvSpPr/>
          <p:nvPr/>
        </p:nvSpPr>
        <p:spPr>
          <a:xfrm>
            <a:off x="0" y="0"/>
            <a:ext cx="3764165" cy="10287000"/>
          </a:xfrm>
          <a:prstGeom prst="rect">
            <a:avLst/>
          </a:prstGeom>
          <a:solidFill>
            <a:srgbClr val="DDD1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 name="header_splitter_bottom">
            <a:extLst>
              <a:ext uri="{FF2B5EF4-FFF2-40B4-BE49-F238E27FC236}">
                <a16:creationId xmlns:a16="http://schemas.microsoft.com/office/drawing/2014/main" id="{A0FD6016-F7CD-844F-EFF9-A31A6D5D8886}"/>
              </a:ext>
            </a:extLst>
          </p:cNvPr>
          <p:cNvCxnSpPr>
            <a:cxnSpLocks/>
          </p:cNvCxnSpPr>
          <p:nvPr/>
        </p:nvCxnSpPr>
        <p:spPr>
          <a:xfrm>
            <a:off x="2695291" y="1306800"/>
            <a:ext cx="14829866" cy="0"/>
          </a:xfrm>
          <a:prstGeom prst="line">
            <a:avLst/>
          </a:prstGeom>
          <a:ln w="38100">
            <a:solidFill>
              <a:srgbClr val="97745A"/>
            </a:solidFill>
          </a:ln>
        </p:spPr>
        <p:style>
          <a:lnRef idx="1">
            <a:schemeClr val="accent1"/>
          </a:lnRef>
          <a:fillRef idx="0">
            <a:schemeClr val="accent1"/>
          </a:fillRef>
          <a:effectRef idx="0">
            <a:schemeClr val="accent1"/>
          </a:effectRef>
          <a:fontRef idx="minor">
            <a:schemeClr val="tx1"/>
          </a:fontRef>
        </p:style>
      </p:cxnSp>
      <p:sp>
        <p:nvSpPr>
          <p:cNvPr id="11" name="Freeform 11"/>
          <p:cNvSpPr/>
          <p:nvPr/>
        </p:nvSpPr>
        <p:spPr>
          <a:xfrm>
            <a:off x="618803" y="8863050"/>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12" name="Group 12"/>
          <p:cNvGrpSpPr/>
          <p:nvPr/>
        </p:nvGrpSpPr>
        <p:grpSpPr>
          <a:xfrm>
            <a:off x="1243012" y="-1794853"/>
            <a:ext cx="3086100" cy="308610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TextBox 14"/>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15" name="Group 15"/>
          <p:cNvGrpSpPr/>
          <p:nvPr/>
        </p:nvGrpSpPr>
        <p:grpSpPr>
          <a:xfrm>
            <a:off x="-1343025" y="6690703"/>
            <a:ext cx="3086100" cy="30861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DDD1C2"/>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TextBox 17"/>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28" name="individual">
            <a:extLst>
              <a:ext uri="{FF2B5EF4-FFF2-40B4-BE49-F238E27FC236}">
                <a16:creationId xmlns:a16="http://schemas.microsoft.com/office/drawing/2014/main" id="{A9C227B7-845C-4E03-AD90-3FDB2862C6FE}"/>
              </a:ext>
            </a:extLst>
          </p:cNvPr>
          <p:cNvSpPr txBox="1"/>
          <p:nvPr/>
        </p:nvSpPr>
        <p:spPr>
          <a:xfrm>
            <a:off x="17188991" y="5237162"/>
            <a:ext cx="357918" cy="4894259"/>
          </a:xfrm>
          <a:prstGeom prst="rect">
            <a:avLst/>
          </a:prstGeom>
        </p:spPr>
        <p:txBody>
          <a:bodyPr vert="wordArtVert"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INDIVIDUAL</a:t>
            </a:r>
          </a:p>
        </p:txBody>
      </p:sp>
      <p:sp>
        <p:nvSpPr>
          <p:cNvPr id="27" name="grupo">
            <a:extLst>
              <a:ext uri="{FF2B5EF4-FFF2-40B4-BE49-F238E27FC236}">
                <a16:creationId xmlns:a16="http://schemas.microsoft.com/office/drawing/2014/main" id="{B0AD9811-3908-EA7D-222F-3297932F0019}"/>
              </a:ext>
            </a:extLst>
          </p:cNvPr>
          <p:cNvSpPr txBox="1"/>
          <p:nvPr/>
        </p:nvSpPr>
        <p:spPr>
          <a:xfrm>
            <a:off x="17153244" y="1333500"/>
            <a:ext cx="429413" cy="3882531"/>
          </a:xfrm>
          <a:prstGeom prst="rect">
            <a:avLst/>
          </a:prstGeom>
        </p:spPr>
        <p:txBody>
          <a:bodyPr vert="wordArtVert"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GRUPO</a:t>
            </a:r>
          </a:p>
        </p:txBody>
      </p:sp>
      <p:sp>
        <p:nvSpPr>
          <p:cNvPr id="26" name="duracao">
            <a:extLst>
              <a:ext uri="{FF2B5EF4-FFF2-40B4-BE49-F238E27FC236}">
                <a16:creationId xmlns:a16="http://schemas.microsoft.com/office/drawing/2014/main" id="{9F347AF6-B78B-D8A6-9B0B-304E0F182F86}"/>
              </a:ext>
            </a:extLst>
          </p:cNvPr>
          <p:cNvSpPr txBox="1"/>
          <p:nvPr/>
        </p:nvSpPr>
        <p:spPr>
          <a:xfrm>
            <a:off x="15216132" y="579121"/>
            <a:ext cx="1972860" cy="307777"/>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DURAÇÃO</a:t>
            </a:r>
          </a:p>
        </p:txBody>
      </p:sp>
      <p:sp>
        <p:nvSpPr>
          <p:cNvPr id="25" name="material">
            <a:extLst>
              <a:ext uri="{FF2B5EF4-FFF2-40B4-BE49-F238E27FC236}">
                <a16:creationId xmlns:a16="http://schemas.microsoft.com/office/drawing/2014/main" id="{A542FA0A-2768-E460-60D7-D5F2AE955173}"/>
              </a:ext>
            </a:extLst>
          </p:cNvPr>
          <p:cNvSpPr txBox="1"/>
          <p:nvPr/>
        </p:nvSpPr>
        <p:spPr>
          <a:xfrm>
            <a:off x="11614786" y="574477"/>
            <a:ext cx="3435874" cy="307777"/>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MATERIAL</a:t>
            </a:r>
          </a:p>
        </p:txBody>
      </p:sp>
      <p:sp>
        <p:nvSpPr>
          <p:cNvPr id="24" name="atividade">
            <a:extLst>
              <a:ext uri="{FF2B5EF4-FFF2-40B4-BE49-F238E27FC236}">
                <a16:creationId xmlns:a16="http://schemas.microsoft.com/office/drawing/2014/main" id="{BBBC928B-EDE1-7878-9F0B-FEE7D3185CDA}"/>
              </a:ext>
            </a:extLst>
          </p:cNvPr>
          <p:cNvSpPr txBox="1"/>
          <p:nvPr/>
        </p:nvSpPr>
        <p:spPr>
          <a:xfrm>
            <a:off x="8178912" y="266700"/>
            <a:ext cx="3435874" cy="615553"/>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ATIVIDADES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ESTRATÉGIAS</a:t>
            </a:r>
          </a:p>
        </p:txBody>
      </p:sp>
      <p:sp>
        <p:nvSpPr>
          <p:cNvPr id="23" name="objectivo">
            <a:extLst>
              <a:ext uri="{FF2B5EF4-FFF2-40B4-BE49-F238E27FC236}">
                <a16:creationId xmlns:a16="http://schemas.microsoft.com/office/drawing/2014/main" id="{C090B29E-1630-032E-4FA4-E39EA9BABE95}"/>
              </a:ext>
            </a:extLst>
          </p:cNvPr>
          <p:cNvSpPr txBox="1"/>
          <p:nvPr/>
        </p:nvSpPr>
        <p:spPr>
          <a:xfrm>
            <a:off x="5007177" y="523506"/>
            <a:ext cx="3171735" cy="307777"/>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OBJETIVOS</a:t>
            </a:r>
          </a:p>
        </p:txBody>
      </p:sp>
      <p:cxnSp>
        <p:nvCxnSpPr>
          <p:cNvPr id="33" name="splitter">
            <a:extLst>
              <a:ext uri="{FF2B5EF4-FFF2-40B4-BE49-F238E27FC236}">
                <a16:creationId xmlns:a16="http://schemas.microsoft.com/office/drawing/2014/main" id="{20F4722E-B3EE-B81D-9527-B2868EACF5E7}"/>
              </a:ext>
            </a:extLst>
          </p:cNvPr>
          <p:cNvCxnSpPr>
            <a:cxnSpLocks/>
          </p:cNvCxnSpPr>
          <p:nvPr/>
        </p:nvCxnSpPr>
        <p:spPr>
          <a:xfrm>
            <a:off x="3474843" y="5524500"/>
            <a:ext cx="14051157" cy="0"/>
          </a:xfrm>
          <a:prstGeom prst="line">
            <a:avLst/>
          </a:prstGeom>
          <a:ln w="57150">
            <a:solidFill>
              <a:srgbClr val="97745A"/>
            </a:solidFill>
          </a:ln>
        </p:spPr>
        <p:style>
          <a:lnRef idx="1">
            <a:schemeClr val="accent1"/>
          </a:lnRef>
          <a:fillRef idx="0">
            <a:schemeClr val="accent1"/>
          </a:fillRef>
          <a:effectRef idx="0">
            <a:schemeClr val="accent1"/>
          </a:effectRef>
          <a:fontRef idx="minor">
            <a:schemeClr val="tx1"/>
          </a:fontRef>
        </p:style>
      </p:cxnSp>
      <p:sp>
        <p:nvSpPr>
          <p:cNvPr id="41" name="plano_sessao">
            <a:extLst>
              <a:ext uri="{FF2B5EF4-FFF2-40B4-BE49-F238E27FC236}">
                <a16:creationId xmlns:a16="http://schemas.microsoft.com/office/drawing/2014/main" id="{52907BCA-4AB1-E337-EE05-FBAA32594560}"/>
              </a:ext>
            </a:extLst>
          </p:cNvPr>
          <p:cNvSpPr txBox="1"/>
          <p:nvPr/>
        </p:nvSpPr>
        <p:spPr>
          <a:xfrm>
            <a:off x="-1295925" y="4178975"/>
            <a:ext cx="5200181" cy="2031325"/>
          </a:xfrm>
          <a:prstGeom prst="rect">
            <a:avLst/>
          </a:prstGeom>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Plano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000000"/>
                </a:solidFill>
                <a:effectLst/>
                <a:uLnTx/>
                <a:uFillTx/>
                <a:latin typeface="Inter" panose="020B0604020202020204" charset="0"/>
                <a:ea typeface="Inter" panose="020B0604020202020204" charset="0"/>
                <a:cs typeface="+mn-cs"/>
              </a:rPr>
              <a:t>Sessão</a:t>
            </a:r>
            <a:r>
              <a:rPr kumimoji="0" lang="en-US" sz="4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rPr>
              <a:t> 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000000"/>
                </a:solidFill>
                <a:effectLst/>
                <a:uLnTx/>
                <a:uFillTx/>
                <a:latin typeface="Inter" panose="020B0604020202020204" charset="0"/>
                <a:ea typeface="Inter" panose="020B0604020202020204" charset="0"/>
                <a:cs typeface="+mn-cs"/>
              </a:rPr>
              <a:t>Sessão</a:t>
            </a:r>
            <a:endParaRPr kumimoji="0" lang="en-US" sz="4400" b="1" i="0" u="none" strike="noStrike" kern="1200" cap="none" spc="0" normalizeH="0" baseline="0" noProof="0" dirty="0">
              <a:ln>
                <a:noFill/>
              </a:ln>
              <a:solidFill>
                <a:srgbClr val="000000"/>
              </a:solidFill>
              <a:effectLst/>
              <a:uLnTx/>
              <a:uFillTx/>
              <a:latin typeface="Inter" panose="020B0604020202020204" charset="0"/>
              <a:ea typeface="Inter" panose="020B0604020202020204" charset="0"/>
              <a:cs typeface="+mn-cs"/>
            </a:endParaRPr>
          </a:p>
        </p:txBody>
      </p:sp>
      <p:sp>
        <p:nvSpPr>
          <p:cNvPr id="7" name="!!clip_box">
            <a:extLst>
              <a:ext uri="{FF2B5EF4-FFF2-40B4-BE49-F238E27FC236}">
                <a16:creationId xmlns:a16="http://schemas.microsoft.com/office/drawing/2014/main" id="{139DF7DF-3B1F-3B0C-5C01-75768A02E7ED}"/>
              </a:ext>
            </a:extLst>
          </p:cNvPr>
          <p:cNvSpPr/>
          <p:nvPr/>
        </p:nvSpPr>
        <p:spPr>
          <a:xfrm rot="21572059">
            <a:off x="-2531290" y="2039789"/>
            <a:ext cx="6394063" cy="6393212"/>
          </a:xfrm>
          <a:prstGeom prst="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31" name="rumo_futuro" descr="A group of men walking on a road&#10;&#10;Description automatically generated">
            <a:extLst>
              <a:ext uri="{FF2B5EF4-FFF2-40B4-BE49-F238E27FC236}">
                <a16:creationId xmlns:a16="http://schemas.microsoft.com/office/drawing/2014/main" id="{B0EE0323-A39D-8179-062D-A3DF482C6865}"/>
              </a:ext>
            </a:extLst>
          </p:cNvPr>
          <p:cNvPicPr preferRelativeResize="0">
            <a:picLocks noChangeAspect="1"/>
          </p:cNvPicPr>
          <p:nvPr/>
        </p:nvPicPr>
        <p:blipFill rotWithShape="1">
          <a:blip r:embed="rId5" cstate="print">
            <a:extLst>
              <a:ext uri="{28A0092B-C50C-407E-A947-70E740481C1C}">
                <a14:useLocalDpi xmlns:a14="http://schemas.microsoft.com/office/drawing/2010/main" val="0"/>
              </a:ext>
            </a:extLst>
          </a:blip>
          <a:srcRect l="20503" t="2918" r="37371" b="1521"/>
          <a:stretch/>
        </p:blipFill>
        <p:spPr>
          <a:xfrm rot="21252002">
            <a:off x="2664077" y="2871360"/>
            <a:ext cx="2013804" cy="4568400"/>
          </a:xfrm>
          <a:custGeom>
            <a:avLst/>
            <a:gdLst>
              <a:gd name="connsiteX0" fmla="*/ 1158466 w 1645690"/>
              <a:gd name="connsiteY0" fmla="*/ 0 h 3733317"/>
              <a:gd name="connsiteX1" fmla="*/ 900744 w 1645690"/>
              <a:gd name="connsiteY1" fmla="*/ 3733317 h 3733317"/>
              <a:gd name="connsiteX2" fmla="*/ 0 w 1645690"/>
              <a:gd name="connsiteY2" fmla="*/ 2989405 h 3733317"/>
              <a:gd name="connsiteX3" fmla="*/ 105938 w 1645690"/>
              <a:gd name="connsiteY3" fmla="*/ 2852667 h 3733317"/>
              <a:gd name="connsiteX4" fmla="*/ 163375 w 1645690"/>
              <a:gd name="connsiteY4" fmla="*/ 628965 h 37333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690" h="3733317">
                <a:moveTo>
                  <a:pt x="1158466" y="0"/>
                </a:moveTo>
                <a:cubicBezTo>
                  <a:pt x="1893006" y="1162123"/>
                  <a:pt x="1788960" y="2669319"/>
                  <a:pt x="900744" y="3733317"/>
                </a:cubicBezTo>
                <a:lnTo>
                  <a:pt x="0" y="2989405"/>
                </a:lnTo>
                <a:lnTo>
                  <a:pt x="105938" y="2852667"/>
                </a:lnTo>
                <a:cubicBezTo>
                  <a:pt x="557479" y="2206877"/>
                  <a:pt x="607479" y="1331586"/>
                  <a:pt x="163375" y="628965"/>
                </a:cubicBezTo>
                <a:close/>
              </a:path>
            </a:pathLst>
          </a:custGeom>
          <a:ln w="9525" cap="sq" cmpd="sng">
            <a:solidFill>
              <a:srgbClr val="996633"/>
            </a:solidFill>
            <a:prstDash val="solid"/>
            <a:extLst>
              <a:ext uri="{C807C97D-BFC1-408E-A445-0C87EB9F89A2}">
                <ask:lineSketchStyleProps xmlns:ask="http://schemas.microsoft.com/office/drawing/2018/sketchyshapes" sd="1219033472">
                  <a:custGeom>
                    <a:avLst/>
                    <a:gdLst>
                      <a:gd name="connsiteX0" fmla="*/ 1597823 w 2269831"/>
                      <a:gd name="connsiteY0" fmla="*/ 0 h 5149207"/>
                      <a:gd name="connsiteX1" fmla="*/ 1242358 w 2269831"/>
                      <a:gd name="connsiteY1" fmla="*/ 5149207 h 5149207"/>
                      <a:gd name="connsiteX2" fmla="*/ 840662 w 2269831"/>
                      <a:gd name="connsiteY2" fmla="*/ 4817452 h 5149207"/>
                      <a:gd name="connsiteX3" fmla="*/ 438966 w 2269831"/>
                      <a:gd name="connsiteY3" fmla="*/ 4485697 h 5149207"/>
                      <a:gd name="connsiteX4" fmla="*/ 0 w 2269831"/>
                      <a:gd name="connsiteY4" fmla="*/ 4123160 h 5149207"/>
                      <a:gd name="connsiteX5" fmla="*/ 146115 w 2269831"/>
                      <a:gd name="connsiteY5" fmla="*/ 3934563 h 5149207"/>
                      <a:gd name="connsiteX6" fmla="*/ 225336 w 2269831"/>
                      <a:gd name="connsiteY6" fmla="*/ 867504 h 5149207"/>
                      <a:gd name="connsiteX7" fmla="*/ 641657 w 2269831"/>
                      <a:gd name="connsiteY7" fmla="*/ 604361 h 5149207"/>
                      <a:gd name="connsiteX8" fmla="*/ 1071703 w 2269831"/>
                      <a:gd name="connsiteY8" fmla="*/ 332543 h 5149207"/>
                      <a:gd name="connsiteX9" fmla="*/ 1597823 w 2269831"/>
                      <a:gd name="connsiteY9" fmla="*/ 0 h 5149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69831" h="5149207" fill="none" extrusionOk="0">
                        <a:moveTo>
                          <a:pt x="1597823" y="0"/>
                        </a:moveTo>
                        <a:cubicBezTo>
                          <a:pt x="2646685" y="1504854"/>
                          <a:pt x="2620103" y="4155908"/>
                          <a:pt x="1242358" y="5149207"/>
                        </a:cubicBezTo>
                        <a:cubicBezTo>
                          <a:pt x="1076550" y="5068383"/>
                          <a:pt x="979025" y="4884912"/>
                          <a:pt x="840662" y="4817452"/>
                        </a:cubicBezTo>
                        <a:cubicBezTo>
                          <a:pt x="702299" y="4749992"/>
                          <a:pt x="589979" y="4607390"/>
                          <a:pt x="438966" y="4485697"/>
                        </a:cubicBezTo>
                        <a:cubicBezTo>
                          <a:pt x="287953" y="4364004"/>
                          <a:pt x="124789" y="4182560"/>
                          <a:pt x="0" y="4123160"/>
                        </a:cubicBezTo>
                        <a:cubicBezTo>
                          <a:pt x="44685" y="4055732"/>
                          <a:pt x="101251" y="4036088"/>
                          <a:pt x="146115" y="3934563"/>
                        </a:cubicBezTo>
                        <a:cubicBezTo>
                          <a:pt x="751975" y="3107594"/>
                          <a:pt x="818623" y="1778699"/>
                          <a:pt x="225336" y="867504"/>
                        </a:cubicBezTo>
                        <a:cubicBezTo>
                          <a:pt x="405953" y="699342"/>
                          <a:pt x="478152" y="769345"/>
                          <a:pt x="641657" y="604361"/>
                        </a:cubicBezTo>
                        <a:cubicBezTo>
                          <a:pt x="805162" y="439377"/>
                          <a:pt x="973115" y="454970"/>
                          <a:pt x="1071703" y="332543"/>
                        </a:cubicBezTo>
                        <a:cubicBezTo>
                          <a:pt x="1170291" y="210116"/>
                          <a:pt x="1451067" y="121083"/>
                          <a:pt x="1597823" y="0"/>
                        </a:cubicBezTo>
                        <a:close/>
                      </a:path>
                      <a:path w="2269831" h="5149207" stroke="0" extrusionOk="0">
                        <a:moveTo>
                          <a:pt x="1597823" y="0"/>
                        </a:moveTo>
                        <a:cubicBezTo>
                          <a:pt x="2328153" y="1428436"/>
                          <a:pt x="2046869" y="3839525"/>
                          <a:pt x="1242358" y="5149207"/>
                        </a:cubicBezTo>
                        <a:cubicBezTo>
                          <a:pt x="998806" y="5017230"/>
                          <a:pt x="963613" y="4836269"/>
                          <a:pt x="803392" y="4786670"/>
                        </a:cubicBezTo>
                        <a:cubicBezTo>
                          <a:pt x="643171" y="4737071"/>
                          <a:pt x="583726" y="4531889"/>
                          <a:pt x="401696" y="4454915"/>
                        </a:cubicBezTo>
                        <a:cubicBezTo>
                          <a:pt x="219666" y="4377941"/>
                          <a:pt x="190101" y="4205103"/>
                          <a:pt x="0" y="4123160"/>
                        </a:cubicBezTo>
                        <a:cubicBezTo>
                          <a:pt x="49909" y="4030746"/>
                          <a:pt x="106392" y="3987229"/>
                          <a:pt x="146115" y="3934563"/>
                        </a:cubicBezTo>
                        <a:cubicBezTo>
                          <a:pt x="654347" y="3026309"/>
                          <a:pt x="614469" y="2046931"/>
                          <a:pt x="225336" y="867504"/>
                        </a:cubicBezTo>
                        <a:cubicBezTo>
                          <a:pt x="321223" y="758340"/>
                          <a:pt x="497617" y="696651"/>
                          <a:pt x="655382" y="595686"/>
                        </a:cubicBezTo>
                        <a:cubicBezTo>
                          <a:pt x="813147" y="494721"/>
                          <a:pt x="926335" y="443827"/>
                          <a:pt x="1112878" y="306518"/>
                        </a:cubicBezTo>
                        <a:cubicBezTo>
                          <a:pt x="1299421" y="169209"/>
                          <a:pt x="1492990" y="83147"/>
                          <a:pt x="1597823" y="0"/>
                        </a:cubicBezTo>
                        <a:close/>
                      </a:path>
                    </a:pathLst>
                  </a:custGeom>
                  <ask:type>
                    <ask:lineSketchNone/>
                  </ask:type>
                </ask:lineSketchStyleProps>
              </a:ext>
            </a:extLst>
          </a:ln>
        </p:spPr>
      </p:pic>
      <p:pic>
        <p:nvPicPr>
          <p:cNvPr id="32" name="sou_capaz" descr="Two men sitting on a bench&#10;&#10;Description automatically generated">
            <a:extLst>
              <a:ext uri="{FF2B5EF4-FFF2-40B4-BE49-F238E27FC236}">
                <a16:creationId xmlns:a16="http://schemas.microsoft.com/office/drawing/2014/main" id="{207BF221-75B1-ADE7-390C-894032BD4EB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658" t="1041" r="32823" b="-287"/>
          <a:stretch/>
        </p:blipFill>
        <p:spPr>
          <a:xfrm rot="17120833">
            <a:off x="610439" y="1100205"/>
            <a:ext cx="1535196" cy="3669849"/>
          </a:xfrm>
          <a:custGeom>
            <a:avLst/>
            <a:gdLst>
              <a:gd name="connsiteX0" fmla="*/ 966012 w 1565439"/>
              <a:gd name="connsiteY0" fmla="*/ 0 h 3742147"/>
              <a:gd name="connsiteX1" fmla="*/ 945602 w 1565439"/>
              <a:gd name="connsiteY1" fmla="*/ 3742147 h 3742147"/>
              <a:gd name="connsiteX2" fmla="*/ 0 w 1565439"/>
              <a:gd name="connsiteY2" fmla="*/ 3040977 h 3742147"/>
              <a:gd name="connsiteX3" fmla="*/ 107963 w 1565439"/>
              <a:gd name="connsiteY3" fmla="*/ 819155 h 3742147"/>
              <a:gd name="connsiteX4" fmla="*/ 12479 w 1565439"/>
              <a:gd name="connsiteY4" fmla="*/ 674922 h 3742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5439" h="3742147">
                <a:moveTo>
                  <a:pt x="966012" y="0"/>
                </a:moveTo>
                <a:cubicBezTo>
                  <a:pt x="1772707" y="1127059"/>
                  <a:pt x="1764467" y="2637821"/>
                  <a:pt x="945602" y="3742147"/>
                </a:cubicBezTo>
                <a:lnTo>
                  <a:pt x="0" y="3040977"/>
                </a:lnTo>
                <a:cubicBezTo>
                  <a:pt x="495087" y="2373299"/>
                  <a:pt x="510267" y="1496713"/>
                  <a:pt x="107963" y="819155"/>
                </a:cubicBezTo>
                <a:lnTo>
                  <a:pt x="12479" y="674922"/>
                </a:lnTo>
                <a:close/>
              </a:path>
            </a:pathLst>
          </a:custGeom>
          <a:ln w="9525" cap="sq" cmpd="sng">
            <a:solidFill>
              <a:srgbClr val="996633"/>
            </a:solidFill>
            <a:prstDash val="solid"/>
            <a:extLst>
              <a:ext uri="{C807C97D-BFC1-408E-A445-0C87EB9F89A2}">
                <ask:lineSketchStyleProps xmlns:ask="http://schemas.microsoft.com/office/drawing/2018/sketchyshapes" sd="1670402538">
                  <a:custGeom>
                    <a:avLst/>
                    <a:gdLst>
                      <a:gd name="connsiteX0" fmla="*/ 1332379 w 2159144"/>
                      <a:gd name="connsiteY0" fmla="*/ 0 h 5161385"/>
                      <a:gd name="connsiteX1" fmla="*/ 1304228 w 2159144"/>
                      <a:gd name="connsiteY1" fmla="*/ 5161385 h 5161385"/>
                      <a:gd name="connsiteX2" fmla="*/ 882528 w 2159144"/>
                      <a:gd name="connsiteY2" fmla="*/ 4848691 h 5161385"/>
                      <a:gd name="connsiteX3" fmla="*/ 434743 w 2159144"/>
                      <a:gd name="connsiteY3" fmla="*/ 4516655 h 5161385"/>
                      <a:gd name="connsiteX4" fmla="*/ 0 w 2159144"/>
                      <a:gd name="connsiteY4" fmla="*/ 4194290 h 5161385"/>
                      <a:gd name="connsiteX5" fmla="*/ 148908 w 2159144"/>
                      <a:gd name="connsiteY5" fmla="*/ 1129825 h 5161385"/>
                      <a:gd name="connsiteX6" fmla="*/ 17211 w 2159144"/>
                      <a:gd name="connsiteY6" fmla="*/ 930891 h 5161385"/>
                      <a:gd name="connsiteX7" fmla="*/ 455600 w 2159144"/>
                      <a:gd name="connsiteY7" fmla="*/ 620594 h 5161385"/>
                      <a:gd name="connsiteX8" fmla="*/ 907141 w 2159144"/>
                      <a:gd name="connsiteY8" fmla="*/ 300988 h 5161385"/>
                      <a:gd name="connsiteX9" fmla="*/ 1332379 w 2159144"/>
                      <a:gd name="connsiteY9" fmla="*/ 0 h 5161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9144" h="5161385" fill="none" extrusionOk="0">
                        <a:moveTo>
                          <a:pt x="1332379" y="0"/>
                        </a:moveTo>
                        <a:cubicBezTo>
                          <a:pt x="2276772" y="2089535"/>
                          <a:pt x="2310500" y="3596152"/>
                          <a:pt x="1304228" y="5161385"/>
                        </a:cubicBezTo>
                        <a:cubicBezTo>
                          <a:pt x="1182044" y="5102468"/>
                          <a:pt x="1095351" y="4948426"/>
                          <a:pt x="882528" y="4848691"/>
                        </a:cubicBezTo>
                        <a:cubicBezTo>
                          <a:pt x="669705" y="4748956"/>
                          <a:pt x="579417" y="4593834"/>
                          <a:pt x="434743" y="4516655"/>
                        </a:cubicBezTo>
                        <a:cubicBezTo>
                          <a:pt x="290069" y="4439476"/>
                          <a:pt x="232201" y="4332163"/>
                          <a:pt x="0" y="4194290"/>
                        </a:cubicBezTo>
                        <a:cubicBezTo>
                          <a:pt x="517359" y="3299553"/>
                          <a:pt x="815778" y="2220767"/>
                          <a:pt x="148908" y="1129825"/>
                        </a:cubicBezTo>
                        <a:cubicBezTo>
                          <a:pt x="74022" y="1058393"/>
                          <a:pt x="83019" y="998188"/>
                          <a:pt x="17211" y="930891"/>
                        </a:cubicBezTo>
                        <a:cubicBezTo>
                          <a:pt x="193853" y="789455"/>
                          <a:pt x="352171" y="702406"/>
                          <a:pt x="455600" y="620594"/>
                        </a:cubicBezTo>
                        <a:cubicBezTo>
                          <a:pt x="559029" y="538782"/>
                          <a:pt x="786989" y="424277"/>
                          <a:pt x="907141" y="300988"/>
                        </a:cubicBezTo>
                        <a:cubicBezTo>
                          <a:pt x="1027293" y="177699"/>
                          <a:pt x="1212949" y="100976"/>
                          <a:pt x="1332379" y="0"/>
                        </a:cubicBezTo>
                        <a:close/>
                      </a:path>
                      <a:path w="2159144" h="5161385" stroke="0" extrusionOk="0">
                        <a:moveTo>
                          <a:pt x="1332379" y="0"/>
                        </a:moveTo>
                        <a:cubicBezTo>
                          <a:pt x="2273821" y="1560847"/>
                          <a:pt x="2718264" y="3704114"/>
                          <a:pt x="1304228" y="5161385"/>
                        </a:cubicBezTo>
                        <a:cubicBezTo>
                          <a:pt x="1159708" y="5110807"/>
                          <a:pt x="1068975" y="4961709"/>
                          <a:pt x="882528" y="4848691"/>
                        </a:cubicBezTo>
                        <a:cubicBezTo>
                          <a:pt x="696081" y="4735673"/>
                          <a:pt x="694064" y="4650866"/>
                          <a:pt x="486912" y="4555339"/>
                        </a:cubicBezTo>
                        <a:cubicBezTo>
                          <a:pt x="279760" y="4459812"/>
                          <a:pt x="237657" y="4362961"/>
                          <a:pt x="0" y="4194290"/>
                        </a:cubicBezTo>
                        <a:cubicBezTo>
                          <a:pt x="550575" y="3339062"/>
                          <a:pt x="819684" y="2140958"/>
                          <a:pt x="148908" y="1129825"/>
                        </a:cubicBezTo>
                        <a:cubicBezTo>
                          <a:pt x="97114" y="1074727"/>
                          <a:pt x="72575" y="990366"/>
                          <a:pt x="17211" y="930891"/>
                        </a:cubicBezTo>
                        <a:cubicBezTo>
                          <a:pt x="146727" y="780492"/>
                          <a:pt x="315143" y="731647"/>
                          <a:pt x="442449" y="629903"/>
                        </a:cubicBezTo>
                        <a:cubicBezTo>
                          <a:pt x="569755" y="528159"/>
                          <a:pt x="776368" y="436782"/>
                          <a:pt x="867686" y="328915"/>
                        </a:cubicBezTo>
                        <a:cubicBezTo>
                          <a:pt x="959004" y="221048"/>
                          <a:pt x="1243325" y="146246"/>
                          <a:pt x="1332379" y="0"/>
                        </a:cubicBezTo>
                        <a:close/>
                      </a:path>
                    </a:pathLst>
                  </a:custGeom>
                  <ask:type>
                    <ask:lineSketchNone/>
                  </ask:type>
                </ask:lineSketchStyleProps>
              </a:ext>
            </a:extLst>
          </a:ln>
        </p:spPr>
      </p:pic>
      <p:pic>
        <p:nvPicPr>
          <p:cNvPr id="34" name="proposito" descr="A group of men smiling&#10;&#10;Description automatically generated">
            <a:extLst>
              <a:ext uri="{FF2B5EF4-FFF2-40B4-BE49-F238E27FC236}">
                <a16:creationId xmlns:a16="http://schemas.microsoft.com/office/drawing/2014/main" id="{DF6AC8C2-6C8A-EFA5-ECB5-705D5F15847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6847" t="3334" r="32873" b="213"/>
          <a:stretch/>
        </p:blipFill>
        <p:spPr>
          <a:xfrm rot="12790095">
            <a:off x="-2064443" y="2083561"/>
            <a:ext cx="1540062" cy="3687865"/>
          </a:xfrm>
          <a:custGeom>
            <a:avLst/>
            <a:gdLst>
              <a:gd name="connsiteX0" fmla="*/ 992555 w 1570402"/>
              <a:gd name="connsiteY0" fmla="*/ 0 h 3760516"/>
              <a:gd name="connsiteX1" fmla="*/ 934360 w 1570402"/>
              <a:gd name="connsiteY1" fmla="*/ 3760516 h 3760516"/>
              <a:gd name="connsiteX2" fmla="*/ 0 w 1570402"/>
              <a:gd name="connsiteY2" fmla="*/ 3059293 h 3760516"/>
              <a:gd name="connsiteX3" fmla="*/ 15568 w 1570402"/>
              <a:gd name="connsiteY3" fmla="*/ 3039841 h 3760516"/>
              <a:gd name="connsiteX4" fmla="*/ 294409 w 1570402"/>
              <a:gd name="connsiteY4" fmla="*/ 2498618 h 3760516"/>
              <a:gd name="connsiteX5" fmla="*/ 104717 w 1570402"/>
              <a:gd name="connsiteY5" fmla="*/ 784424 h 3760516"/>
              <a:gd name="connsiteX6" fmla="*/ 35581 w 1570402"/>
              <a:gd name="connsiteY6" fmla="*/ 682802 h 3760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402" h="3760516">
                <a:moveTo>
                  <a:pt x="992555" y="0"/>
                </a:moveTo>
                <a:cubicBezTo>
                  <a:pt x="1783948" y="1129421"/>
                  <a:pt x="1760455" y="2647600"/>
                  <a:pt x="934360" y="3760516"/>
                </a:cubicBezTo>
                <a:lnTo>
                  <a:pt x="0" y="3059293"/>
                </a:lnTo>
                <a:lnTo>
                  <a:pt x="15568" y="3039841"/>
                </a:lnTo>
                <a:cubicBezTo>
                  <a:pt x="132189" y="2878548"/>
                  <a:pt x="227060" y="2697180"/>
                  <a:pt x="294409" y="2498618"/>
                </a:cubicBezTo>
                <a:cubicBezTo>
                  <a:pt x="496457" y="1902931"/>
                  <a:pt x="407780" y="1279375"/>
                  <a:pt x="104717" y="784424"/>
                </a:cubicBezTo>
                <a:lnTo>
                  <a:pt x="35581" y="682802"/>
                </a:lnTo>
                <a:close/>
              </a:path>
            </a:pathLst>
          </a:custGeom>
          <a:ln w="9525" cap="sq" cmpd="sng">
            <a:solidFill>
              <a:srgbClr val="996633"/>
            </a:solidFill>
            <a:prstDash val="solid"/>
            <a:extLst>
              <a:ext uri="{C807C97D-BFC1-408E-A445-0C87EB9F89A2}">
                <ask:lineSketchStyleProps xmlns:ask="http://schemas.microsoft.com/office/drawing/2018/sketchyshapes" sd="1927782525">
                  <a:custGeom>
                    <a:avLst/>
                    <a:gdLst>
                      <a:gd name="connsiteX0" fmla="*/ 1368989 w 2165989"/>
                      <a:gd name="connsiteY0" fmla="*/ 0 h 5186721"/>
                      <a:gd name="connsiteX1" fmla="*/ 1288723 w 2165989"/>
                      <a:gd name="connsiteY1" fmla="*/ 5186721 h 5186721"/>
                      <a:gd name="connsiteX2" fmla="*/ 846261 w 2165989"/>
                      <a:gd name="connsiteY2" fmla="*/ 4854660 h 5186721"/>
                      <a:gd name="connsiteX3" fmla="*/ 403800 w 2165989"/>
                      <a:gd name="connsiteY3" fmla="*/ 4522599 h 5186721"/>
                      <a:gd name="connsiteX4" fmla="*/ 0 w 2165989"/>
                      <a:gd name="connsiteY4" fmla="*/ 4219553 h 5186721"/>
                      <a:gd name="connsiteX5" fmla="*/ 21472 w 2165989"/>
                      <a:gd name="connsiteY5" fmla="*/ 4192724 h 5186721"/>
                      <a:gd name="connsiteX6" fmla="*/ 406065 w 2165989"/>
                      <a:gd name="connsiteY6" fmla="*/ 3446238 h 5186721"/>
                      <a:gd name="connsiteX7" fmla="*/ 144431 w 2165989"/>
                      <a:gd name="connsiteY7" fmla="*/ 1081922 h 5186721"/>
                      <a:gd name="connsiteX8" fmla="*/ 49075 w 2165989"/>
                      <a:gd name="connsiteY8" fmla="*/ 941759 h 5186721"/>
                      <a:gd name="connsiteX9" fmla="*/ 449449 w 2165989"/>
                      <a:gd name="connsiteY9" fmla="*/ 656092 h 5186721"/>
                      <a:gd name="connsiteX10" fmla="*/ 863022 w 2165989"/>
                      <a:gd name="connsiteY10" fmla="*/ 361008 h 5186721"/>
                      <a:gd name="connsiteX11" fmla="*/ 1368989 w 2165989"/>
                      <a:gd name="connsiteY11" fmla="*/ 0 h 5186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5989" h="5186721" fill="none" extrusionOk="0">
                        <a:moveTo>
                          <a:pt x="1368989" y="0"/>
                        </a:moveTo>
                        <a:cubicBezTo>
                          <a:pt x="2607287" y="1567033"/>
                          <a:pt x="2631399" y="3399292"/>
                          <a:pt x="1288723" y="5186721"/>
                        </a:cubicBezTo>
                        <a:cubicBezTo>
                          <a:pt x="1065671" y="5088301"/>
                          <a:pt x="1100389" y="4964059"/>
                          <a:pt x="846261" y="4854660"/>
                        </a:cubicBezTo>
                        <a:cubicBezTo>
                          <a:pt x="592133" y="4745261"/>
                          <a:pt x="618498" y="4635872"/>
                          <a:pt x="403800" y="4522599"/>
                        </a:cubicBezTo>
                        <a:cubicBezTo>
                          <a:pt x="189102" y="4409326"/>
                          <a:pt x="149596" y="4310851"/>
                          <a:pt x="0" y="4219553"/>
                        </a:cubicBezTo>
                        <a:cubicBezTo>
                          <a:pt x="10292" y="4206665"/>
                          <a:pt x="16126" y="4203417"/>
                          <a:pt x="21472" y="4192724"/>
                        </a:cubicBezTo>
                        <a:cubicBezTo>
                          <a:pt x="255738" y="3936190"/>
                          <a:pt x="345512" y="3691394"/>
                          <a:pt x="406065" y="3446238"/>
                        </a:cubicBezTo>
                        <a:cubicBezTo>
                          <a:pt x="496593" y="2684060"/>
                          <a:pt x="625522" y="1847090"/>
                          <a:pt x="144431" y="1081922"/>
                        </a:cubicBezTo>
                        <a:cubicBezTo>
                          <a:pt x="89316" y="1019451"/>
                          <a:pt x="98273" y="984479"/>
                          <a:pt x="49075" y="941759"/>
                        </a:cubicBezTo>
                        <a:cubicBezTo>
                          <a:pt x="138150" y="865845"/>
                          <a:pt x="282181" y="804277"/>
                          <a:pt x="449449" y="656092"/>
                        </a:cubicBezTo>
                        <a:cubicBezTo>
                          <a:pt x="616717" y="507907"/>
                          <a:pt x="687482" y="516193"/>
                          <a:pt x="863022" y="361008"/>
                        </a:cubicBezTo>
                        <a:cubicBezTo>
                          <a:pt x="1038561" y="205823"/>
                          <a:pt x="1177699" y="184060"/>
                          <a:pt x="1368989" y="0"/>
                        </a:cubicBezTo>
                        <a:close/>
                      </a:path>
                      <a:path w="2165989" h="5186721" stroke="0" extrusionOk="0">
                        <a:moveTo>
                          <a:pt x="1368989" y="0"/>
                        </a:moveTo>
                        <a:cubicBezTo>
                          <a:pt x="2677455" y="1605025"/>
                          <a:pt x="2420264" y="3956902"/>
                          <a:pt x="1288723" y="5186721"/>
                        </a:cubicBezTo>
                        <a:cubicBezTo>
                          <a:pt x="1126003" y="5069533"/>
                          <a:pt x="1006382" y="4921309"/>
                          <a:pt x="884923" y="4883675"/>
                        </a:cubicBezTo>
                        <a:cubicBezTo>
                          <a:pt x="763464" y="4846041"/>
                          <a:pt x="677803" y="4664218"/>
                          <a:pt x="429574" y="4541942"/>
                        </a:cubicBezTo>
                        <a:cubicBezTo>
                          <a:pt x="181345" y="4419666"/>
                          <a:pt x="209538" y="4334954"/>
                          <a:pt x="0" y="4219553"/>
                        </a:cubicBezTo>
                        <a:cubicBezTo>
                          <a:pt x="4536" y="4213312"/>
                          <a:pt x="17283" y="4198450"/>
                          <a:pt x="21472" y="4192724"/>
                        </a:cubicBezTo>
                        <a:cubicBezTo>
                          <a:pt x="184340" y="3951611"/>
                          <a:pt x="271170" y="3652862"/>
                          <a:pt x="406065" y="3446238"/>
                        </a:cubicBezTo>
                        <a:cubicBezTo>
                          <a:pt x="790897" y="2725754"/>
                          <a:pt x="645991" y="1562419"/>
                          <a:pt x="144431" y="1081922"/>
                        </a:cubicBezTo>
                        <a:cubicBezTo>
                          <a:pt x="84029" y="1022680"/>
                          <a:pt x="89315" y="969186"/>
                          <a:pt x="49075" y="941759"/>
                        </a:cubicBezTo>
                        <a:cubicBezTo>
                          <a:pt x="128063" y="847936"/>
                          <a:pt x="413573" y="728338"/>
                          <a:pt x="489046" y="627839"/>
                        </a:cubicBezTo>
                        <a:cubicBezTo>
                          <a:pt x="564519" y="527340"/>
                          <a:pt x="759248" y="504073"/>
                          <a:pt x="889420" y="342172"/>
                        </a:cubicBezTo>
                        <a:cubicBezTo>
                          <a:pt x="1019592" y="180271"/>
                          <a:pt x="1233727" y="111911"/>
                          <a:pt x="1368989" y="0"/>
                        </a:cubicBezTo>
                        <a:close/>
                      </a:path>
                    </a:pathLst>
                  </a:custGeom>
                  <ask:type>
                    <ask:lineSketchNone/>
                  </ask:type>
                </ask:lineSketchStyleProps>
              </a:ext>
            </a:extLst>
          </a:ln>
        </p:spPr>
      </p:pic>
      <p:pic>
        <p:nvPicPr>
          <p:cNvPr id="35" name="onde_vou" descr="Two men walking down a street&#10;&#10;Description automatically generated">
            <a:extLst>
              <a:ext uri="{FF2B5EF4-FFF2-40B4-BE49-F238E27FC236}">
                <a16:creationId xmlns:a16="http://schemas.microsoft.com/office/drawing/2014/main" id="{929A46EB-DE0F-DB53-1574-6F886202482A}"/>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1993" t="2220" r="37822" b="2817"/>
          <a:stretch/>
        </p:blipFill>
        <p:spPr>
          <a:xfrm rot="8476629">
            <a:off x="-1982298" y="4933575"/>
            <a:ext cx="1548032" cy="3658265"/>
          </a:xfrm>
          <a:custGeom>
            <a:avLst/>
            <a:gdLst>
              <a:gd name="connsiteX0" fmla="*/ 987270 w 1578528"/>
              <a:gd name="connsiteY0" fmla="*/ 0 h 3730334"/>
              <a:gd name="connsiteX1" fmla="*/ 946431 w 1578528"/>
              <a:gd name="connsiteY1" fmla="*/ 3730334 h 3730334"/>
              <a:gd name="connsiteX2" fmla="*/ 0 w 1578528"/>
              <a:gd name="connsiteY2" fmla="*/ 3032992 h 3730334"/>
              <a:gd name="connsiteX3" fmla="*/ 43145 w 1578528"/>
              <a:gd name="connsiteY3" fmla="*/ 2977092 h 3730334"/>
              <a:gd name="connsiteX4" fmla="*/ 401209 w 1578528"/>
              <a:gd name="connsiteY4" fmla="*/ 1858975 h 3730334"/>
              <a:gd name="connsiteX5" fmla="*/ 67710 w 1578528"/>
              <a:gd name="connsiteY5" fmla="*/ 733285 h 3730334"/>
              <a:gd name="connsiteX6" fmla="*/ 25798 w 1578528"/>
              <a:gd name="connsiteY6" fmla="*/ 676455 h 373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8528" h="3730334">
                <a:moveTo>
                  <a:pt x="987270" y="0"/>
                </a:moveTo>
                <a:cubicBezTo>
                  <a:pt x="1790413" y="1121097"/>
                  <a:pt x="1773926" y="2627089"/>
                  <a:pt x="946431" y="3730334"/>
                </a:cubicBezTo>
                <a:lnTo>
                  <a:pt x="0" y="3032992"/>
                </a:lnTo>
                <a:lnTo>
                  <a:pt x="43145" y="2977092"/>
                </a:lnTo>
                <a:cubicBezTo>
                  <a:pt x="264960" y="2659229"/>
                  <a:pt x="396659" y="2274553"/>
                  <a:pt x="401209" y="1858975"/>
                </a:cubicBezTo>
                <a:cubicBezTo>
                  <a:pt x="405758" y="1443396"/>
                  <a:pt x="282512" y="1055929"/>
                  <a:pt x="67710" y="733285"/>
                </a:cubicBezTo>
                <a:lnTo>
                  <a:pt x="25798" y="676455"/>
                </a:lnTo>
                <a:close/>
              </a:path>
            </a:pathLst>
          </a:custGeom>
          <a:ln w="9525" cap="sq" cmpd="sng">
            <a:solidFill>
              <a:srgbClr val="996633"/>
            </a:solidFill>
            <a:prstDash val="solid"/>
            <a:extLst>
              <a:ext uri="{C807C97D-BFC1-408E-A445-0C87EB9F89A2}">
                <ask:lineSketchStyleProps xmlns:ask="http://schemas.microsoft.com/office/drawing/2018/sketchyshapes" sd="3761857064">
                  <a:custGeom>
                    <a:avLst/>
                    <a:gdLst>
                      <a:gd name="connsiteX0" fmla="*/ 1361699 w 2177197"/>
                      <a:gd name="connsiteY0" fmla="*/ 0 h 5145092"/>
                      <a:gd name="connsiteX1" fmla="*/ 1305372 w 2177197"/>
                      <a:gd name="connsiteY1" fmla="*/ 5145092 h 5145092"/>
                      <a:gd name="connsiteX2" fmla="*/ 857194 w 2177197"/>
                      <a:gd name="connsiteY2" fmla="*/ 4814869 h 5145092"/>
                      <a:gd name="connsiteX3" fmla="*/ 409017 w 2177197"/>
                      <a:gd name="connsiteY3" fmla="*/ 4484646 h 5145092"/>
                      <a:gd name="connsiteX4" fmla="*/ 0 w 2177197"/>
                      <a:gd name="connsiteY4" fmla="*/ 4183277 h 5145092"/>
                      <a:gd name="connsiteX5" fmla="*/ 59508 w 2177197"/>
                      <a:gd name="connsiteY5" fmla="*/ 4106177 h 5145092"/>
                      <a:gd name="connsiteX6" fmla="*/ 553370 w 2177197"/>
                      <a:gd name="connsiteY6" fmla="*/ 2564005 h 5145092"/>
                      <a:gd name="connsiteX7" fmla="*/ 93389 w 2177197"/>
                      <a:gd name="connsiteY7" fmla="*/ 1011389 h 5145092"/>
                      <a:gd name="connsiteX8" fmla="*/ 35582 w 2177197"/>
                      <a:gd name="connsiteY8" fmla="*/ 933005 h 5145092"/>
                      <a:gd name="connsiteX9" fmla="*/ 451099 w 2177197"/>
                      <a:gd name="connsiteY9" fmla="*/ 640663 h 5145092"/>
                      <a:gd name="connsiteX10" fmla="*/ 906399 w 2177197"/>
                      <a:gd name="connsiteY10" fmla="*/ 320332 h 5145092"/>
                      <a:gd name="connsiteX11" fmla="*/ 1361699 w 2177197"/>
                      <a:gd name="connsiteY11" fmla="*/ 0 h 514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7197" h="5145092" fill="none" extrusionOk="0">
                        <a:moveTo>
                          <a:pt x="1361699" y="0"/>
                        </a:moveTo>
                        <a:cubicBezTo>
                          <a:pt x="2516532" y="1565721"/>
                          <a:pt x="2154255" y="3629507"/>
                          <a:pt x="1305372" y="5145092"/>
                        </a:cubicBezTo>
                        <a:cubicBezTo>
                          <a:pt x="1162981" y="5111231"/>
                          <a:pt x="967577" y="4876586"/>
                          <a:pt x="857194" y="4814869"/>
                        </a:cubicBezTo>
                        <a:cubicBezTo>
                          <a:pt x="746811" y="4753152"/>
                          <a:pt x="614408" y="4607878"/>
                          <a:pt x="409017" y="4484646"/>
                        </a:cubicBezTo>
                        <a:cubicBezTo>
                          <a:pt x="203625" y="4361414"/>
                          <a:pt x="137144" y="4211805"/>
                          <a:pt x="0" y="4183277"/>
                        </a:cubicBezTo>
                        <a:cubicBezTo>
                          <a:pt x="25486" y="4141586"/>
                          <a:pt x="37436" y="4150648"/>
                          <a:pt x="59508" y="4106177"/>
                        </a:cubicBezTo>
                        <a:cubicBezTo>
                          <a:pt x="439645" y="3727858"/>
                          <a:pt x="539749" y="3080847"/>
                          <a:pt x="553370" y="2564005"/>
                        </a:cubicBezTo>
                        <a:cubicBezTo>
                          <a:pt x="530493" y="2000413"/>
                          <a:pt x="437736" y="1532829"/>
                          <a:pt x="93389" y="1011389"/>
                        </a:cubicBezTo>
                        <a:cubicBezTo>
                          <a:pt x="73462" y="1000193"/>
                          <a:pt x="56574" y="953758"/>
                          <a:pt x="35582" y="933005"/>
                        </a:cubicBezTo>
                        <a:cubicBezTo>
                          <a:pt x="99885" y="842503"/>
                          <a:pt x="375574" y="764221"/>
                          <a:pt x="451099" y="640663"/>
                        </a:cubicBezTo>
                        <a:cubicBezTo>
                          <a:pt x="526624" y="517105"/>
                          <a:pt x="748131" y="450936"/>
                          <a:pt x="906399" y="320332"/>
                        </a:cubicBezTo>
                        <a:cubicBezTo>
                          <a:pt x="1064667" y="189727"/>
                          <a:pt x="1170199" y="192199"/>
                          <a:pt x="1361699" y="0"/>
                        </a:cubicBezTo>
                        <a:close/>
                      </a:path>
                      <a:path w="2177197" h="5145092" stroke="0" extrusionOk="0">
                        <a:moveTo>
                          <a:pt x="1361699" y="0"/>
                        </a:moveTo>
                        <a:cubicBezTo>
                          <a:pt x="2523032" y="1669640"/>
                          <a:pt x="2622099" y="3647763"/>
                          <a:pt x="1305372" y="5145092"/>
                        </a:cubicBezTo>
                        <a:cubicBezTo>
                          <a:pt x="1173120" y="5100210"/>
                          <a:pt x="1126946" y="4949751"/>
                          <a:pt x="909409" y="4853341"/>
                        </a:cubicBezTo>
                        <a:cubicBezTo>
                          <a:pt x="691872" y="4756931"/>
                          <a:pt x="585033" y="4554998"/>
                          <a:pt x="461231" y="4523118"/>
                        </a:cubicBezTo>
                        <a:cubicBezTo>
                          <a:pt x="337429" y="4491237"/>
                          <a:pt x="180749" y="4287197"/>
                          <a:pt x="0" y="4183277"/>
                        </a:cubicBezTo>
                        <a:cubicBezTo>
                          <a:pt x="24147" y="4143708"/>
                          <a:pt x="38841" y="4137827"/>
                          <a:pt x="59508" y="4106177"/>
                        </a:cubicBezTo>
                        <a:cubicBezTo>
                          <a:pt x="408421" y="3720000"/>
                          <a:pt x="587363" y="3122867"/>
                          <a:pt x="553370" y="2564005"/>
                        </a:cubicBezTo>
                        <a:cubicBezTo>
                          <a:pt x="427385" y="2021468"/>
                          <a:pt x="395699" y="1398292"/>
                          <a:pt x="93389" y="1011389"/>
                        </a:cubicBezTo>
                        <a:cubicBezTo>
                          <a:pt x="68564" y="995852"/>
                          <a:pt x="60396" y="960422"/>
                          <a:pt x="35582" y="933005"/>
                        </a:cubicBezTo>
                        <a:cubicBezTo>
                          <a:pt x="107974" y="812006"/>
                          <a:pt x="346659" y="755162"/>
                          <a:pt x="451099" y="640663"/>
                        </a:cubicBezTo>
                        <a:cubicBezTo>
                          <a:pt x="555539" y="526164"/>
                          <a:pt x="777920" y="449791"/>
                          <a:pt x="866615" y="348322"/>
                        </a:cubicBezTo>
                        <a:cubicBezTo>
                          <a:pt x="955310" y="246853"/>
                          <a:pt x="1212545" y="133173"/>
                          <a:pt x="1361699" y="0"/>
                        </a:cubicBezTo>
                        <a:close/>
                      </a:path>
                    </a:pathLst>
                  </a:custGeom>
                  <ask:type>
                    <ask:lineSketchNone/>
                  </ask:type>
                </ask:lineSketchStyleProps>
              </a:ext>
            </a:extLst>
          </a:ln>
        </p:spPr>
      </p:pic>
      <p:pic>
        <p:nvPicPr>
          <p:cNvPr id="36" name="acolhimento" descr="A group of people standing in a room&#10;&#10;Description automatically generated">
            <a:extLst>
              <a:ext uri="{FF2B5EF4-FFF2-40B4-BE49-F238E27FC236}">
                <a16:creationId xmlns:a16="http://schemas.microsoft.com/office/drawing/2014/main" id="{8C7F53B0-52C8-58B6-96E9-9090C1BDB682}"/>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44954" t="4661" r="16417" b="2005"/>
          <a:stretch/>
        </p:blipFill>
        <p:spPr>
          <a:xfrm rot="4174311">
            <a:off x="753744" y="5691521"/>
            <a:ext cx="1526558" cy="3688288"/>
          </a:xfrm>
          <a:custGeom>
            <a:avLst/>
            <a:gdLst>
              <a:gd name="connsiteX0" fmla="*/ 956025 w 1556632"/>
              <a:gd name="connsiteY0" fmla="*/ 0 h 3760947"/>
              <a:gd name="connsiteX1" fmla="*/ 944074 w 1556632"/>
              <a:gd name="connsiteY1" fmla="*/ 3760947 h 3760947"/>
              <a:gd name="connsiteX2" fmla="*/ 0 w 1556632"/>
              <a:gd name="connsiteY2" fmla="*/ 3060416 h 3760947"/>
              <a:gd name="connsiteX3" fmla="*/ 71020 w 1556632"/>
              <a:gd name="connsiteY3" fmla="*/ 2960101 h 3760947"/>
              <a:gd name="connsiteX4" fmla="*/ 292649 w 1556632"/>
              <a:gd name="connsiteY4" fmla="*/ 1249743 h 3760947"/>
              <a:gd name="connsiteX5" fmla="*/ 23952 w 1556632"/>
              <a:gd name="connsiteY5" fmla="*/ 703413 h 3760947"/>
              <a:gd name="connsiteX6" fmla="*/ 8749 w 1556632"/>
              <a:gd name="connsiteY6" fmla="*/ 683675 h 3760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6632" h="3760947">
                <a:moveTo>
                  <a:pt x="956025" y="0"/>
                </a:moveTo>
                <a:cubicBezTo>
                  <a:pt x="1761217" y="1128133"/>
                  <a:pt x="1756394" y="2646483"/>
                  <a:pt x="944074" y="3760947"/>
                </a:cubicBezTo>
                <a:lnTo>
                  <a:pt x="0" y="3060416"/>
                </a:lnTo>
                <a:lnTo>
                  <a:pt x="71020" y="2960101"/>
                </a:lnTo>
                <a:cubicBezTo>
                  <a:pt x="383260" y="2470889"/>
                  <a:pt x="483552" y="1849095"/>
                  <a:pt x="292649" y="1249743"/>
                </a:cubicBezTo>
                <a:cubicBezTo>
                  <a:pt x="229015" y="1049960"/>
                  <a:pt x="137545" y="866854"/>
                  <a:pt x="23952" y="703413"/>
                </a:cubicBezTo>
                <a:lnTo>
                  <a:pt x="8749" y="683675"/>
                </a:lnTo>
                <a:close/>
              </a:path>
            </a:pathLst>
          </a:custGeom>
          <a:ln w="9525" cap="sq" cmpd="sng">
            <a:solidFill>
              <a:srgbClr val="996633"/>
            </a:solidFill>
            <a:prstDash val="solid"/>
            <a:extLst>
              <a:ext uri="{C807C97D-BFC1-408E-A445-0C87EB9F89A2}">
                <ask:lineSketchStyleProps xmlns:ask="http://schemas.microsoft.com/office/drawing/2018/sketchyshapes" sd="1434351486">
                  <a:custGeom>
                    <a:avLst/>
                    <a:gdLst>
                      <a:gd name="connsiteX0" fmla="*/ 1318605 w 2146997"/>
                      <a:gd name="connsiteY0" fmla="*/ 0 h 5187316"/>
                      <a:gd name="connsiteX1" fmla="*/ 1302121 w 2146997"/>
                      <a:gd name="connsiteY1" fmla="*/ 5187316 h 5187316"/>
                      <a:gd name="connsiteX2" fmla="*/ 881102 w 2146997"/>
                      <a:gd name="connsiteY2" fmla="*/ 4874907 h 5187316"/>
                      <a:gd name="connsiteX3" fmla="*/ 447062 w 2146997"/>
                      <a:gd name="connsiteY3" fmla="*/ 4552836 h 5187316"/>
                      <a:gd name="connsiteX4" fmla="*/ 0 w 2146997"/>
                      <a:gd name="connsiteY4" fmla="*/ 4221103 h 5187316"/>
                      <a:gd name="connsiteX5" fmla="*/ 97954 w 2146997"/>
                      <a:gd name="connsiteY5" fmla="*/ 4082742 h 5187316"/>
                      <a:gd name="connsiteX6" fmla="*/ 403638 w 2146997"/>
                      <a:gd name="connsiteY6" fmla="*/ 1723717 h 5187316"/>
                      <a:gd name="connsiteX7" fmla="*/ 33035 w 2146997"/>
                      <a:gd name="connsiteY7" fmla="*/ 970187 h 5187316"/>
                      <a:gd name="connsiteX8" fmla="*/ 12067 w 2146997"/>
                      <a:gd name="connsiteY8" fmla="*/ 942964 h 5187316"/>
                      <a:gd name="connsiteX9" fmla="*/ 434514 w 2146997"/>
                      <a:gd name="connsiteY9" fmla="*/ 638072 h 5187316"/>
                      <a:gd name="connsiteX10" fmla="*/ 843896 w 2146997"/>
                      <a:gd name="connsiteY10" fmla="*/ 342610 h 5187316"/>
                      <a:gd name="connsiteX11" fmla="*/ 1318605 w 2146997"/>
                      <a:gd name="connsiteY11" fmla="*/ 0 h 5187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46997" h="5187316" fill="none" extrusionOk="0">
                        <a:moveTo>
                          <a:pt x="1318605" y="0"/>
                        </a:moveTo>
                        <a:cubicBezTo>
                          <a:pt x="2321243" y="2026336"/>
                          <a:pt x="2250402" y="3496751"/>
                          <a:pt x="1302121" y="5187316"/>
                        </a:cubicBezTo>
                        <a:cubicBezTo>
                          <a:pt x="1198177" y="5112178"/>
                          <a:pt x="1077903" y="4994581"/>
                          <a:pt x="881102" y="4874907"/>
                        </a:cubicBezTo>
                        <a:cubicBezTo>
                          <a:pt x="684301" y="4755233"/>
                          <a:pt x="671840" y="4703395"/>
                          <a:pt x="447062" y="4552836"/>
                        </a:cubicBezTo>
                        <a:cubicBezTo>
                          <a:pt x="222284" y="4402277"/>
                          <a:pt x="156497" y="4317710"/>
                          <a:pt x="0" y="4221103"/>
                        </a:cubicBezTo>
                        <a:cubicBezTo>
                          <a:pt x="29640" y="4150478"/>
                          <a:pt x="81079" y="4121311"/>
                          <a:pt x="97954" y="4082742"/>
                        </a:cubicBezTo>
                        <a:cubicBezTo>
                          <a:pt x="519103" y="3428062"/>
                          <a:pt x="469845" y="2499521"/>
                          <a:pt x="403638" y="1723717"/>
                        </a:cubicBezTo>
                        <a:cubicBezTo>
                          <a:pt x="324735" y="1431173"/>
                          <a:pt x="223660" y="1232078"/>
                          <a:pt x="33035" y="970187"/>
                        </a:cubicBezTo>
                        <a:cubicBezTo>
                          <a:pt x="23704" y="959036"/>
                          <a:pt x="17391" y="949628"/>
                          <a:pt x="12067" y="942964"/>
                        </a:cubicBezTo>
                        <a:cubicBezTo>
                          <a:pt x="125587" y="798901"/>
                          <a:pt x="328618" y="728214"/>
                          <a:pt x="434514" y="638072"/>
                        </a:cubicBezTo>
                        <a:cubicBezTo>
                          <a:pt x="540410" y="547930"/>
                          <a:pt x="676587" y="477159"/>
                          <a:pt x="843896" y="342610"/>
                        </a:cubicBezTo>
                        <a:cubicBezTo>
                          <a:pt x="1011205" y="208061"/>
                          <a:pt x="1207354" y="108189"/>
                          <a:pt x="1318605" y="0"/>
                        </a:cubicBezTo>
                        <a:close/>
                      </a:path>
                      <a:path w="2146997" h="5187316" stroke="0" extrusionOk="0">
                        <a:moveTo>
                          <a:pt x="1318605" y="0"/>
                        </a:moveTo>
                        <a:cubicBezTo>
                          <a:pt x="2357597" y="1509001"/>
                          <a:pt x="2276468" y="4006129"/>
                          <a:pt x="1302121" y="5187316"/>
                        </a:cubicBezTo>
                        <a:cubicBezTo>
                          <a:pt x="1041490" y="5062666"/>
                          <a:pt x="1080491" y="4969389"/>
                          <a:pt x="842038" y="4845921"/>
                        </a:cubicBezTo>
                        <a:cubicBezTo>
                          <a:pt x="603585" y="4722452"/>
                          <a:pt x="664537" y="4638906"/>
                          <a:pt x="421019" y="4533512"/>
                        </a:cubicBezTo>
                        <a:cubicBezTo>
                          <a:pt x="177501" y="4428118"/>
                          <a:pt x="199062" y="4356768"/>
                          <a:pt x="0" y="4221103"/>
                        </a:cubicBezTo>
                        <a:cubicBezTo>
                          <a:pt x="24910" y="4161796"/>
                          <a:pt x="66009" y="4154718"/>
                          <a:pt x="97954" y="4082742"/>
                        </a:cubicBezTo>
                        <a:cubicBezTo>
                          <a:pt x="658204" y="3455444"/>
                          <a:pt x="460623" y="2568519"/>
                          <a:pt x="403638" y="1723717"/>
                        </a:cubicBezTo>
                        <a:cubicBezTo>
                          <a:pt x="344376" y="1453967"/>
                          <a:pt x="154637" y="1162074"/>
                          <a:pt x="33035" y="970187"/>
                        </a:cubicBezTo>
                        <a:cubicBezTo>
                          <a:pt x="24664" y="960514"/>
                          <a:pt x="22102" y="953603"/>
                          <a:pt x="12067" y="942964"/>
                        </a:cubicBezTo>
                        <a:cubicBezTo>
                          <a:pt x="110257" y="850865"/>
                          <a:pt x="268912" y="765380"/>
                          <a:pt x="408384" y="656932"/>
                        </a:cubicBezTo>
                        <a:cubicBezTo>
                          <a:pt x="547856" y="548484"/>
                          <a:pt x="680131" y="504910"/>
                          <a:pt x="856962" y="333181"/>
                        </a:cubicBezTo>
                        <a:cubicBezTo>
                          <a:pt x="1033793" y="161452"/>
                          <a:pt x="1192242" y="166341"/>
                          <a:pt x="1318605" y="0"/>
                        </a:cubicBezTo>
                        <a:close/>
                      </a:path>
                    </a:pathLst>
                  </a:custGeom>
                  <ask:type>
                    <ask:lineSketchNone/>
                  </ask:type>
                </ask:lineSketchStyleProps>
              </a:ext>
            </a:extLst>
          </a:ln>
        </p:spPr>
      </p:pic>
    </p:spTree>
    <p:extLst>
      <p:ext uri="{BB962C8B-B14F-4D97-AF65-F5344CB8AC3E}">
        <p14:creationId xmlns:p14="http://schemas.microsoft.com/office/powerpoint/2010/main" val="372666137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2486025" cy="10287000"/>
            <a:chOff x="0" y="0"/>
            <a:chExt cx="654756" cy="2709333"/>
          </a:xfrm>
        </p:grpSpPr>
        <p:sp>
          <p:nvSpPr>
            <p:cNvPr id="3" name="Freeform 3"/>
            <p:cNvSpPr/>
            <p:nvPr/>
          </p:nvSpPr>
          <p:spPr>
            <a:xfrm>
              <a:off x="0" y="0"/>
              <a:ext cx="654756" cy="2709333"/>
            </a:xfrm>
            <a:custGeom>
              <a:avLst/>
              <a:gdLst/>
              <a:ahLst/>
              <a:cxnLst/>
              <a:rect l="l" t="t" r="r" b="b"/>
              <a:pathLst>
                <a:path w="654756" h="2709333">
                  <a:moveTo>
                    <a:pt x="0" y="0"/>
                  </a:moveTo>
                  <a:lnTo>
                    <a:pt x="654756" y="0"/>
                  </a:lnTo>
                  <a:lnTo>
                    <a:pt x="654756" y="2709333"/>
                  </a:lnTo>
                  <a:lnTo>
                    <a:pt x="0" y="2709333"/>
                  </a:lnTo>
                  <a:close/>
                </a:path>
              </a:pathLst>
            </a:custGeom>
            <a:solidFill>
              <a:srgbClr val="97745A"/>
            </a:solidFill>
          </p:spPr>
          <p:txBody>
            <a:bodyPr/>
            <a:lstStyle/>
            <a:p>
              <a:endParaRPr lang="pt-PT" dirty="0">
                <a:solidFill>
                  <a:srgbClr val="996633"/>
                </a:solidFill>
              </a:endParaRPr>
            </a:p>
          </p:txBody>
        </p:sp>
        <p:sp>
          <p:nvSpPr>
            <p:cNvPr id="4" name="TextBox 4"/>
            <p:cNvSpPr txBox="1"/>
            <p:nvPr/>
          </p:nvSpPr>
          <p:spPr>
            <a:xfrm>
              <a:off x="0" y="-38100"/>
              <a:ext cx="654756" cy="2747433"/>
            </a:xfrm>
            <a:prstGeom prst="rect">
              <a:avLst/>
            </a:prstGeom>
          </p:spPr>
          <p:txBody>
            <a:bodyPr lIns="50800" tIns="50800" rIns="50800" bIns="50800" rtlCol="0" anchor="ctr"/>
            <a:lstStyle/>
            <a:p>
              <a:pPr algn="ctr">
                <a:lnSpc>
                  <a:spcPts val="2659"/>
                </a:lnSpc>
              </a:pPr>
              <a:endParaRPr dirty="0">
                <a:solidFill>
                  <a:srgbClr val="996633"/>
                </a:solidFill>
              </a:endParaRPr>
            </a:p>
          </p:txBody>
        </p:sp>
      </p:grpSp>
      <p:sp>
        <p:nvSpPr>
          <p:cNvPr id="5" name="TextBox 5"/>
          <p:cNvSpPr txBox="1"/>
          <p:nvPr/>
        </p:nvSpPr>
        <p:spPr>
          <a:xfrm>
            <a:off x="2486025" y="329445"/>
            <a:ext cx="15801975" cy="961802"/>
          </a:xfrm>
          <a:prstGeom prst="rect">
            <a:avLst/>
          </a:prstGeom>
        </p:spPr>
        <p:txBody>
          <a:bodyPr wrap="square" lIns="0" tIns="0" rIns="0" bIns="0" rtlCol="0" anchor="t">
            <a:spAutoFit/>
          </a:bodyPr>
          <a:lstStyle/>
          <a:p>
            <a:pPr algn="ctr">
              <a:lnSpc>
                <a:spcPts val="7536"/>
              </a:lnSpc>
            </a:pPr>
            <a:r>
              <a:rPr lang="en-US" sz="7110" b="1" dirty="0" err="1">
                <a:solidFill>
                  <a:srgbClr val="000000"/>
                </a:solidFill>
                <a:latin typeface="Inter" panose="020B0604020202020204" charset="0"/>
                <a:ea typeface="Inter" panose="020B0604020202020204" charset="0"/>
              </a:rPr>
              <a:t>Questões</a:t>
            </a:r>
            <a:r>
              <a:rPr lang="en-US" sz="7110" b="1" dirty="0">
                <a:solidFill>
                  <a:srgbClr val="000000"/>
                </a:solidFill>
                <a:latin typeface="Inter" panose="020B0604020202020204" charset="0"/>
                <a:ea typeface="Inter" panose="020B0604020202020204" charset="0"/>
              </a:rPr>
              <a:t> </a:t>
            </a:r>
            <a:r>
              <a:rPr lang="en-US" sz="7110" b="1" dirty="0" err="1">
                <a:solidFill>
                  <a:srgbClr val="000000"/>
                </a:solidFill>
                <a:latin typeface="Inter" panose="020B0604020202020204" charset="0"/>
                <a:ea typeface="Inter" panose="020B0604020202020204" charset="0"/>
              </a:rPr>
              <a:t>Éticas</a:t>
            </a:r>
            <a:endParaRPr lang="en-US" sz="7110" b="1" dirty="0">
              <a:solidFill>
                <a:srgbClr val="000000"/>
              </a:solidFill>
              <a:latin typeface="Inter" panose="020B0604020202020204" charset="0"/>
              <a:ea typeface="Inter" panose="020B0604020202020204" charset="0"/>
            </a:endParaRPr>
          </a:p>
        </p:txBody>
      </p:sp>
      <p:sp>
        <p:nvSpPr>
          <p:cNvPr id="11" name="Freeform 11"/>
          <p:cNvSpPr/>
          <p:nvPr/>
        </p:nvSpPr>
        <p:spPr>
          <a:xfrm>
            <a:off x="39338" y="8863050"/>
            <a:ext cx="2827188" cy="2847900"/>
          </a:xfrm>
          <a:custGeom>
            <a:avLst/>
            <a:gdLst/>
            <a:ahLst/>
            <a:cxnLst/>
            <a:rect l="l" t="t" r="r" b="b"/>
            <a:pathLst>
              <a:path w="2827188" h="2847900">
                <a:moveTo>
                  <a:pt x="0" y="0"/>
                </a:moveTo>
                <a:lnTo>
                  <a:pt x="2827188" y="0"/>
                </a:lnTo>
                <a:lnTo>
                  <a:pt x="2827188" y="2847900"/>
                </a:lnTo>
                <a:lnTo>
                  <a:pt x="0" y="28479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PT" dirty="0"/>
          </a:p>
        </p:txBody>
      </p:sp>
      <p:grpSp>
        <p:nvGrpSpPr>
          <p:cNvPr id="12" name="Group 12"/>
          <p:cNvGrpSpPr/>
          <p:nvPr/>
        </p:nvGrpSpPr>
        <p:grpSpPr>
          <a:xfrm>
            <a:off x="1243012" y="-1794853"/>
            <a:ext cx="3086100" cy="308610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endParaRPr lang="pt-PT" dirty="0"/>
            </a:p>
          </p:txBody>
        </p:sp>
        <p:sp>
          <p:nvSpPr>
            <p:cNvPr id="14" name="TextBox 1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15" name="Group 15"/>
          <p:cNvGrpSpPr/>
          <p:nvPr/>
        </p:nvGrpSpPr>
        <p:grpSpPr>
          <a:xfrm>
            <a:off x="-1343025" y="6690703"/>
            <a:ext cx="3086100" cy="30861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DDD1C2"/>
              </a:solidFill>
              <a:prstDash val="solid"/>
              <a:miter/>
            </a:ln>
          </p:spPr>
          <p:txBody>
            <a:bodyPr/>
            <a:lstStyle/>
            <a:p>
              <a:endParaRPr lang="pt-PT" dirty="0"/>
            </a:p>
          </p:txBody>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sp>
        <p:nvSpPr>
          <p:cNvPr id="18" name="CaixaDeTexto 17">
            <a:extLst>
              <a:ext uri="{FF2B5EF4-FFF2-40B4-BE49-F238E27FC236}">
                <a16:creationId xmlns:a16="http://schemas.microsoft.com/office/drawing/2014/main" id="{74E4CC07-8FD3-C392-3939-9051929428C5}"/>
              </a:ext>
            </a:extLst>
          </p:cNvPr>
          <p:cNvSpPr txBox="1"/>
          <p:nvPr/>
        </p:nvSpPr>
        <p:spPr>
          <a:xfrm>
            <a:off x="3270455" y="1762967"/>
            <a:ext cx="13792200" cy="7266733"/>
          </a:xfrm>
          <a:prstGeom prst="rect">
            <a:avLst/>
          </a:prstGeom>
          <a:noFill/>
        </p:spPr>
        <p:txBody>
          <a:bodyPr wrap="square" rtlCol="0">
            <a:spAutoFit/>
          </a:bodyPr>
          <a:lstStyle/>
          <a:p>
            <a:pPr>
              <a:lnSpc>
                <a:spcPct val="200000"/>
              </a:lnSpc>
            </a:pPr>
            <a:r>
              <a:rPr lang="pt-PT" sz="2960" b="1" dirty="0">
                <a:latin typeface="Inter" panose="020B0604020202020204" charset="0"/>
                <a:ea typeface="Inter" panose="020B0604020202020204" charset="0"/>
              </a:rPr>
              <a:t>Principais princípios da intervenção psicossocial na reinserção social: </a:t>
            </a:r>
          </a:p>
          <a:p>
            <a:pPr marL="457200" indent="-457200">
              <a:lnSpc>
                <a:spcPct val="200000"/>
              </a:lnSpc>
              <a:buFont typeface="Arial" panose="020B0604020202020204" pitchFamily="34" charset="0"/>
              <a:buChar char="•"/>
            </a:pPr>
            <a:r>
              <a:rPr lang="pt-PT" sz="2300" dirty="0">
                <a:latin typeface="Inter" panose="020B0604020202020204" charset="0"/>
                <a:ea typeface="Inter" panose="020B0604020202020204" charset="0"/>
              </a:rPr>
              <a:t>Princípios do direito penal e do enquadramento legal geral;</a:t>
            </a:r>
          </a:p>
          <a:p>
            <a:pPr marL="457200" indent="-457200">
              <a:lnSpc>
                <a:spcPct val="200000"/>
              </a:lnSpc>
              <a:buFont typeface="Arial" panose="020B0604020202020204" pitchFamily="34" charset="0"/>
              <a:buChar char="•"/>
            </a:pPr>
            <a:r>
              <a:rPr lang="pt-PT" sz="2300" dirty="0">
                <a:latin typeface="Inter" panose="020B0604020202020204" charset="0"/>
                <a:ea typeface="Inter" panose="020B0604020202020204" charset="0"/>
              </a:rPr>
              <a:t>Beneficência e não maleficência;</a:t>
            </a:r>
          </a:p>
          <a:p>
            <a:pPr marL="457200" indent="-457200">
              <a:lnSpc>
                <a:spcPct val="200000"/>
              </a:lnSpc>
              <a:buFont typeface="Arial" panose="020B0604020202020204" pitchFamily="34" charset="0"/>
              <a:buChar char="•"/>
            </a:pPr>
            <a:r>
              <a:rPr lang="pt-PT" sz="2300" dirty="0">
                <a:latin typeface="Inter" panose="020B0604020202020204" charset="0"/>
                <a:ea typeface="Inter" panose="020B0604020202020204" charset="0"/>
              </a:rPr>
              <a:t>Promover o envolvimento e a participação da comunidade;</a:t>
            </a:r>
          </a:p>
          <a:p>
            <a:pPr marL="457200" indent="-457200">
              <a:lnSpc>
                <a:spcPct val="200000"/>
              </a:lnSpc>
              <a:buFont typeface="Arial" panose="020B0604020202020204" pitchFamily="34" charset="0"/>
              <a:buChar char="•"/>
            </a:pPr>
            <a:r>
              <a:rPr lang="pt-PT" sz="2300" dirty="0">
                <a:latin typeface="Inter" panose="020B0604020202020204" charset="0"/>
                <a:ea typeface="Inter" panose="020B0604020202020204" charset="0"/>
              </a:rPr>
              <a:t>Relacionamento de ajuda de qualidade;</a:t>
            </a:r>
          </a:p>
          <a:p>
            <a:pPr marL="457200" indent="-457200">
              <a:lnSpc>
                <a:spcPct val="200000"/>
              </a:lnSpc>
              <a:buFont typeface="Arial" panose="020B0604020202020204" pitchFamily="34" charset="0"/>
              <a:buChar char="•"/>
            </a:pPr>
            <a:r>
              <a:rPr lang="pt-PT" sz="2300" dirty="0">
                <a:latin typeface="Inter" panose="020B0604020202020204" charset="0"/>
                <a:ea typeface="Inter" panose="020B0604020202020204" charset="0"/>
              </a:rPr>
              <a:t>Clarificação das regras de intervenção;</a:t>
            </a:r>
          </a:p>
          <a:p>
            <a:pPr marL="457200" indent="-457200">
              <a:lnSpc>
                <a:spcPct val="200000"/>
              </a:lnSpc>
              <a:buFont typeface="Arial" panose="020B0604020202020204" pitchFamily="34" charset="0"/>
              <a:buChar char="•"/>
            </a:pPr>
            <a:r>
              <a:rPr lang="pt-PT" sz="2300" dirty="0">
                <a:latin typeface="Inter" panose="020B0604020202020204" charset="0"/>
                <a:ea typeface="Inter" panose="020B0604020202020204" charset="0"/>
              </a:rPr>
              <a:t>Integridade profissional no acompanhamento dos clientes e outros autores relevantes;</a:t>
            </a:r>
          </a:p>
          <a:p>
            <a:pPr marL="457200" indent="-457200">
              <a:lnSpc>
                <a:spcPct val="200000"/>
              </a:lnSpc>
              <a:buFont typeface="Arial" panose="020B0604020202020204" pitchFamily="34" charset="0"/>
              <a:buChar char="•"/>
            </a:pPr>
            <a:r>
              <a:rPr lang="pt-PT" sz="2300" dirty="0">
                <a:latin typeface="Inter" panose="020B0604020202020204" charset="0"/>
                <a:ea typeface="Inter" panose="020B0604020202020204" charset="0"/>
              </a:rPr>
              <a:t>Princípio do tratamento voluntário;</a:t>
            </a:r>
          </a:p>
          <a:p>
            <a:pPr marL="457200" indent="-457200">
              <a:lnSpc>
                <a:spcPct val="200000"/>
              </a:lnSpc>
              <a:buFont typeface="Arial" panose="020B0604020202020204" pitchFamily="34" charset="0"/>
              <a:buChar char="•"/>
            </a:pPr>
            <a:r>
              <a:rPr lang="pt-PT" sz="2300" dirty="0">
                <a:latin typeface="Inter" panose="020B0604020202020204" charset="0"/>
                <a:ea typeface="Inter" panose="020B0604020202020204" charset="0"/>
              </a:rPr>
              <a:t>Autodeterminação;</a:t>
            </a:r>
          </a:p>
          <a:p>
            <a:pPr marL="457200" indent="-457200">
              <a:lnSpc>
                <a:spcPct val="200000"/>
              </a:lnSpc>
              <a:buFont typeface="Arial" panose="020B0604020202020204" pitchFamily="34" charset="0"/>
              <a:buChar char="•"/>
            </a:pPr>
            <a:r>
              <a:rPr lang="pt-PT" sz="2300" dirty="0">
                <a:latin typeface="Inter" panose="020B0604020202020204" charset="0"/>
                <a:ea typeface="Inter" panose="020B0604020202020204" charset="0"/>
              </a:rPr>
              <a:t>Confidencialidade.</a:t>
            </a:r>
          </a:p>
        </p:txBody>
      </p:sp>
      <p:sp>
        <p:nvSpPr>
          <p:cNvPr id="20" name="CaixaDeTexto 19">
            <a:extLst>
              <a:ext uri="{FF2B5EF4-FFF2-40B4-BE49-F238E27FC236}">
                <a16:creationId xmlns:a16="http://schemas.microsoft.com/office/drawing/2014/main" id="{5D3586B4-5857-A924-4ECB-BFC9571CFFE7}"/>
              </a:ext>
            </a:extLst>
          </p:cNvPr>
          <p:cNvSpPr txBox="1"/>
          <p:nvPr/>
        </p:nvSpPr>
        <p:spPr>
          <a:xfrm>
            <a:off x="14782800" y="9302815"/>
            <a:ext cx="5105400" cy="369332"/>
          </a:xfrm>
          <a:prstGeom prst="rect">
            <a:avLst/>
          </a:prstGeom>
          <a:noFill/>
        </p:spPr>
        <p:txBody>
          <a:bodyPr wrap="square" rtlCol="0">
            <a:spAutoFit/>
          </a:bodyPr>
          <a:lstStyle/>
          <a:p>
            <a:r>
              <a:rPr lang="pt-PT" dirty="0"/>
              <a:t>(Amaro &amp; Costa, 2019)</a:t>
            </a:r>
          </a:p>
        </p:txBody>
      </p:sp>
    </p:spTree>
    <p:extLst>
      <p:ext uri="{BB962C8B-B14F-4D97-AF65-F5344CB8AC3E}">
        <p14:creationId xmlns:p14="http://schemas.microsoft.com/office/powerpoint/2010/main" val="3585784356"/>
      </p:ext>
    </p:extLst>
  </p:cSld>
  <p:clrMapOvr>
    <a:masterClrMapping/>
  </p:clrMapOvr>
  <p:transition spd="med">
    <p:pull/>
  </p:transition>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sp>
        <p:nvSpPr>
          <p:cNvPr id="11" name="Freeform 11"/>
          <p:cNvSpPr/>
          <p:nvPr/>
        </p:nvSpPr>
        <p:spPr>
          <a:xfrm>
            <a:off x="14694228" y="6760913"/>
            <a:ext cx="2827188" cy="2847900"/>
          </a:xfrm>
          <a:custGeom>
            <a:avLst/>
            <a:gdLst/>
            <a:ahLst/>
            <a:cxnLst/>
            <a:rect l="l" t="t" r="r" b="b"/>
            <a:pathLst>
              <a:path w="2827188" h="2847900">
                <a:moveTo>
                  <a:pt x="0" y="0"/>
                </a:moveTo>
                <a:lnTo>
                  <a:pt x="2827187" y="0"/>
                </a:lnTo>
                <a:lnTo>
                  <a:pt x="2827187" y="2847900"/>
                </a:lnTo>
                <a:lnTo>
                  <a:pt x="0" y="2847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t-PT"/>
          </a:p>
        </p:txBody>
      </p:sp>
      <p:sp>
        <p:nvSpPr>
          <p:cNvPr id="12" name="Freeform 12"/>
          <p:cNvSpPr/>
          <p:nvPr/>
        </p:nvSpPr>
        <p:spPr>
          <a:xfrm>
            <a:off x="-869395" y="-1699527"/>
            <a:ext cx="2827188" cy="2847900"/>
          </a:xfrm>
          <a:custGeom>
            <a:avLst/>
            <a:gdLst/>
            <a:ahLst/>
            <a:cxnLst/>
            <a:rect l="l" t="t" r="r" b="b"/>
            <a:pathLst>
              <a:path w="2827188" h="2847900">
                <a:moveTo>
                  <a:pt x="0" y="0"/>
                </a:moveTo>
                <a:lnTo>
                  <a:pt x="2827187" y="0"/>
                </a:lnTo>
                <a:lnTo>
                  <a:pt x="2827187" y="2847899"/>
                </a:lnTo>
                <a:lnTo>
                  <a:pt x="0" y="284789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t-PT"/>
          </a:p>
        </p:txBody>
      </p:sp>
      <p:grpSp>
        <p:nvGrpSpPr>
          <p:cNvPr id="16" name="Group 16"/>
          <p:cNvGrpSpPr/>
          <p:nvPr/>
        </p:nvGrpSpPr>
        <p:grpSpPr>
          <a:xfrm>
            <a:off x="13716000" y="8496300"/>
            <a:ext cx="3086100" cy="3086100"/>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endParaRPr lang="pt-PT"/>
            </a:p>
          </p:txBody>
        </p:sp>
        <p:sp>
          <p:nvSpPr>
            <p:cNvPr id="18" name="TextBox 1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 name="CaixaDeTexto 1">
            <a:extLst>
              <a:ext uri="{FF2B5EF4-FFF2-40B4-BE49-F238E27FC236}">
                <a16:creationId xmlns:a16="http://schemas.microsoft.com/office/drawing/2014/main" id="{ABF8B975-13B9-8633-F6FE-2B86CE6D7BC3}"/>
              </a:ext>
            </a:extLst>
          </p:cNvPr>
          <p:cNvSpPr txBox="1"/>
          <p:nvPr/>
        </p:nvSpPr>
        <p:spPr>
          <a:xfrm>
            <a:off x="3823520" y="2257293"/>
            <a:ext cx="10640960" cy="5772414"/>
          </a:xfrm>
          <a:prstGeom prst="rect">
            <a:avLst/>
          </a:prstGeom>
          <a:noFill/>
        </p:spPr>
        <p:txBody>
          <a:bodyPr wrap="square">
            <a:spAutoFit/>
          </a:bodyPr>
          <a:lstStyle/>
          <a:p>
            <a:pPr marL="0" marR="0" lvl="0" indent="0" algn="ctr"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pt-PT" sz="4400" b="1" i="1" u="none" strike="noStrike" kern="1200" cap="none" spc="0" baseline="0" dirty="0">
                <a:solidFill>
                  <a:srgbClr val="996633"/>
                </a:solidFill>
                <a:uFillTx/>
                <a:latin typeface="Inter" panose="020B0604020202020204" charset="0"/>
                <a:ea typeface="Inter" panose="020B0604020202020204" charset="0"/>
              </a:rPr>
              <a:t>“Tenta.</a:t>
            </a:r>
          </a:p>
          <a:p>
            <a:pPr marL="0" marR="0" lvl="0" indent="0" algn="ctr"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pt-PT" sz="4400" b="1" i="1" u="none" strike="noStrike" kern="1200" cap="none" spc="0" baseline="0" dirty="0">
                <a:solidFill>
                  <a:srgbClr val="996633"/>
                </a:solidFill>
                <a:uFillTx/>
                <a:latin typeface="Inter" panose="020B0604020202020204" charset="0"/>
                <a:ea typeface="Inter" panose="020B0604020202020204" charset="0"/>
              </a:rPr>
              <a:t>Fracassa. </a:t>
            </a:r>
          </a:p>
          <a:p>
            <a:pPr marL="0" marR="0" lvl="0" indent="0" algn="ctr"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pt-PT" sz="4400" b="1" i="1" u="none" strike="noStrike" kern="1200" cap="none" spc="0" baseline="0" dirty="0">
                <a:solidFill>
                  <a:srgbClr val="996633"/>
                </a:solidFill>
                <a:uFillTx/>
                <a:latin typeface="Inter" panose="020B0604020202020204" charset="0"/>
                <a:ea typeface="Inter" panose="020B0604020202020204" charset="0"/>
              </a:rPr>
              <a:t>Não importa. Tenta outra vez.</a:t>
            </a:r>
          </a:p>
          <a:p>
            <a:pPr marL="0" marR="0" lvl="0" indent="0" algn="ctr"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pt-PT" sz="4400" b="1" i="1" u="none" strike="noStrike" kern="1200" cap="none" spc="0" baseline="0" dirty="0">
                <a:solidFill>
                  <a:srgbClr val="996633"/>
                </a:solidFill>
                <a:uFillTx/>
                <a:latin typeface="Inter" panose="020B0604020202020204" charset="0"/>
                <a:ea typeface="Inter" panose="020B0604020202020204" charset="0"/>
              </a:rPr>
              <a:t> Fracassa de novo. </a:t>
            </a:r>
          </a:p>
          <a:p>
            <a:pPr marL="0" marR="0" lvl="0" indent="0" algn="ctr"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pt-PT" sz="4400" b="1" i="1" u="none" strike="noStrike" kern="1200" cap="none" spc="0" baseline="0" dirty="0">
                <a:solidFill>
                  <a:srgbClr val="996633"/>
                </a:solidFill>
                <a:uFillTx/>
                <a:latin typeface="Inter" panose="020B0604020202020204" charset="0"/>
                <a:ea typeface="Inter" panose="020B0604020202020204" charset="0"/>
              </a:rPr>
              <a:t>Fracassa melhor.”</a:t>
            </a:r>
          </a:p>
          <a:p>
            <a:pPr marL="0" marR="0" lvl="0" indent="0" algn="r"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pt-PT" sz="2960" b="1" i="1" dirty="0">
                <a:solidFill>
                  <a:srgbClr val="996633"/>
                </a:solidFill>
                <a:latin typeface="Inter" panose="020B0604020202020204" charset="0"/>
                <a:ea typeface="Inter" panose="020B0604020202020204" charset="0"/>
              </a:rPr>
              <a:t>Samuel </a:t>
            </a:r>
            <a:r>
              <a:rPr lang="pt-PT" sz="2960" b="1" i="1" dirty="0" err="1">
                <a:solidFill>
                  <a:srgbClr val="996633"/>
                </a:solidFill>
                <a:latin typeface="Inter" panose="020B0604020202020204" charset="0"/>
                <a:ea typeface="Inter" panose="020B0604020202020204" charset="0"/>
              </a:rPr>
              <a:t>Becket</a:t>
            </a:r>
            <a:endParaRPr lang="pt-PT" sz="2960" b="1" i="1" u="none" strike="noStrike" kern="1200" cap="none" spc="0" baseline="0" dirty="0">
              <a:solidFill>
                <a:srgbClr val="996633"/>
              </a:solidFill>
              <a:uFillTx/>
              <a:latin typeface="Inter" panose="020B0604020202020204" charset="0"/>
              <a:ea typeface="Inter" panose="020B0604020202020204" charset="0"/>
            </a:endParaRPr>
          </a:p>
        </p:txBody>
      </p:sp>
    </p:spTree>
    <p:extLst>
      <p:ext uri="{BB962C8B-B14F-4D97-AF65-F5344CB8AC3E}">
        <p14:creationId xmlns:p14="http://schemas.microsoft.com/office/powerpoint/2010/main" val="28621049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sp>
        <p:nvSpPr>
          <p:cNvPr id="7" name="TextBox 7"/>
          <p:cNvSpPr txBox="1"/>
          <p:nvPr/>
        </p:nvSpPr>
        <p:spPr>
          <a:xfrm>
            <a:off x="0" y="729309"/>
            <a:ext cx="18288000" cy="961802"/>
          </a:xfrm>
          <a:prstGeom prst="rect">
            <a:avLst/>
          </a:prstGeom>
        </p:spPr>
        <p:txBody>
          <a:bodyPr wrap="square" lIns="0" tIns="0" rIns="0" bIns="0" rtlCol="0" anchor="t">
            <a:spAutoFit/>
          </a:bodyPr>
          <a:lstStyle/>
          <a:p>
            <a:pPr algn="ctr">
              <a:lnSpc>
                <a:spcPts val="7536"/>
              </a:lnSpc>
            </a:pPr>
            <a:r>
              <a:rPr lang="en-US" sz="7110" b="1" dirty="0" err="1">
                <a:solidFill>
                  <a:srgbClr val="000000"/>
                </a:solidFill>
                <a:latin typeface="Inter" panose="020B0604020202020204" charset="0"/>
                <a:ea typeface="Inter" panose="020B0604020202020204" charset="0"/>
              </a:rPr>
              <a:t>Referências</a:t>
            </a:r>
            <a:r>
              <a:rPr lang="en-US" sz="7110" b="1" dirty="0">
                <a:solidFill>
                  <a:srgbClr val="000000"/>
                </a:solidFill>
                <a:latin typeface="Inter" panose="020B0604020202020204" charset="0"/>
                <a:ea typeface="Inter" panose="020B0604020202020204" charset="0"/>
              </a:rPr>
              <a:t> </a:t>
            </a:r>
            <a:r>
              <a:rPr lang="en-US" sz="7110" b="1" dirty="0" err="1">
                <a:solidFill>
                  <a:srgbClr val="000000"/>
                </a:solidFill>
                <a:latin typeface="Inter" panose="020B0604020202020204" charset="0"/>
                <a:ea typeface="Inter" panose="020B0604020202020204" charset="0"/>
              </a:rPr>
              <a:t>Bibliográfica</a:t>
            </a:r>
            <a:r>
              <a:rPr lang="en-US" sz="7110" b="1" dirty="0">
                <a:solidFill>
                  <a:srgbClr val="000000"/>
                </a:solidFill>
                <a:latin typeface="Inter" panose="020B0604020202020204" charset="0"/>
                <a:ea typeface="Inter" panose="020B0604020202020204" charset="0"/>
              </a:rPr>
              <a:t> </a:t>
            </a:r>
          </a:p>
        </p:txBody>
      </p:sp>
      <p:sp>
        <p:nvSpPr>
          <p:cNvPr id="11" name="Freeform 11"/>
          <p:cNvSpPr/>
          <p:nvPr/>
        </p:nvSpPr>
        <p:spPr>
          <a:xfrm>
            <a:off x="16177324" y="-1156789"/>
            <a:ext cx="2827188" cy="2847900"/>
          </a:xfrm>
          <a:custGeom>
            <a:avLst/>
            <a:gdLst/>
            <a:ahLst/>
            <a:cxnLst/>
            <a:rect l="l" t="t" r="r" b="b"/>
            <a:pathLst>
              <a:path w="2827188" h="2847900">
                <a:moveTo>
                  <a:pt x="0" y="0"/>
                </a:moveTo>
                <a:lnTo>
                  <a:pt x="2827187" y="0"/>
                </a:lnTo>
                <a:lnTo>
                  <a:pt x="2827187" y="2847900"/>
                </a:lnTo>
                <a:lnTo>
                  <a:pt x="0" y="2847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t-PT"/>
          </a:p>
        </p:txBody>
      </p:sp>
      <p:sp>
        <p:nvSpPr>
          <p:cNvPr id="12" name="Freeform 12"/>
          <p:cNvSpPr/>
          <p:nvPr/>
        </p:nvSpPr>
        <p:spPr>
          <a:xfrm>
            <a:off x="-869395" y="-1699527"/>
            <a:ext cx="2827188" cy="2847900"/>
          </a:xfrm>
          <a:custGeom>
            <a:avLst/>
            <a:gdLst/>
            <a:ahLst/>
            <a:cxnLst/>
            <a:rect l="l" t="t" r="r" b="b"/>
            <a:pathLst>
              <a:path w="2827188" h="2847900">
                <a:moveTo>
                  <a:pt x="0" y="0"/>
                </a:moveTo>
                <a:lnTo>
                  <a:pt x="2827187" y="0"/>
                </a:lnTo>
                <a:lnTo>
                  <a:pt x="2827187" y="2847899"/>
                </a:lnTo>
                <a:lnTo>
                  <a:pt x="0" y="284789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t-PT"/>
          </a:p>
        </p:txBody>
      </p:sp>
      <p:grpSp>
        <p:nvGrpSpPr>
          <p:cNvPr id="16" name="Group 16"/>
          <p:cNvGrpSpPr/>
          <p:nvPr/>
        </p:nvGrpSpPr>
        <p:grpSpPr>
          <a:xfrm>
            <a:off x="16535400" y="-1699527"/>
            <a:ext cx="3086100" cy="3086100"/>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endParaRPr lang="pt-PT"/>
            </a:p>
          </p:txBody>
        </p:sp>
        <p:sp>
          <p:nvSpPr>
            <p:cNvPr id="18" name="TextBox 1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 name="CaixaDeTexto 1">
            <a:extLst>
              <a:ext uri="{FF2B5EF4-FFF2-40B4-BE49-F238E27FC236}">
                <a16:creationId xmlns:a16="http://schemas.microsoft.com/office/drawing/2014/main" id="{73029744-DB1C-1486-CE97-BC0256A09BD2}"/>
              </a:ext>
            </a:extLst>
          </p:cNvPr>
          <p:cNvSpPr txBox="1"/>
          <p:nvPr/>
        </p:nvSpPr>
        <p:spPr>
          <a:xfrm>
            <a:off x="457200" y="1638300"/>
            <a:ext cx="16992600" cy="8480335"/>
          </a:xfrm>
          <a:prstGeom prst="rect">
            <a:avLst/>
          </a:prstGeom>
          <a:noFill/>
        </p:spPr>
        <p:txBody>
          <a:bodyPr wrap="square" rtlCol="0">
            <a:spAutoFit/>
          </a:bodyPr>
          <a:lstStyle/>
          <a:p>
            <a:pPr indent="-457200">
              <a:lnSpc>
                <a:spcPct val="200000"/>
              </a:lnSpc>
              <a:spcAft>
                <a:spcPts val="800"/>
              </a:spcAft>
            </a:pPr>
            <a:r>
              <a:rPr lang="en-US" sz="1400" kern="150" dirty="0" err="1">
                <a:effectLst/>
                <a:latin typeface="Times New Roman" panose="02020603050405020304" pitchFamily="18" charset="0"/>
                <a:ea typeface="Calibri" panose="020F0502020204030204" pitchFamily="34" charset="0"/>
                <a:cs typeface="Times New Roman" panose="02020603050405020304" pitchFamily="18" charset="0"/>
              </a:rPr>
              <a:t>Almiro</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P. A., Almeida, D., </a:t>
            </a:r>
            <a:r>
              <a:rPr lang="en-US" sz="1400" kern="150" dirty="0" err="1">
                <a:effectLst/>
                <a:latin typeface="Times New Roman" panose="02020603050405020304" pitchFamily="18" charset="0"/>
                <a:ea typeface="Calibri" panose="020F0502020204030204" pitchFamily="34" charset="0"/>
                <a:cs typeface="Times New Roman" panose="02020603050405020304" pitchFamily="18" charset="0"/>
              </a:rPr>
              <a:t>Ferraz</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M., Ferreira, R., Silvestre, M. J., </a:t>
            </a:r>
            <a:r>
              <a:rPr lang="en-US" sz="1400" kern="150" dirty="0" err="1">
                <a:effectLst/>
                <a:latin typeface="Times New Roman" panose="02020603050405020304" pitchFamily="18" charset="0"/>
                <a:ea typeface="Calibri" panose="020F0502020204030204" pitchFamily="34" charset="0"/>
                <a:cs typeface="Times New Roman" panose="02020603050405020304" pitchFamily="18" charset="0"/>
              </a:rPr>
              <a:t>Perdiz</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C., Dias, I. T., Gonçalves, S., Sousa, L. B., &amp; </a:t>
            </a:r>
            <a:r>
              <a:rPr lang="en-US" sz="1400" kern="150" dirty="0" err="1">
                <a:effectLst/>
                <a:latin typeface="Times New Roman" panose="02020603050405020304" pitchFamily="18" charset="0"/>
                <a:ea typeface="Calibri" panose="020F0502020204030204" pitchFamily="34" charset="0"/>
                <a:cs typeface="Times New Roman" panose="02020603050405020304" pitchFamily="18" charset="0"/>
              </a:rPr>
              <a:t>Simões</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M. R. (2017). Escala de </a:t>
            </a:r>
            <a:r>
              <a:rPr lang="en-US" sz="1400" kern="150" dirty="0" err="1">
                <a:effectLst/>
                <a:latin typeface="Times New Roman" panose="02020603050405020304" pitchFamily="18" charset="0"/>
                <a:ea typeface="Calibri" panose="020F0502020204030204" pitchFamily="34" charset="0"/>
                <a:cs typeface="Times New Roman" panose="02020603050405020304" pitchFamily="18" charset="0"/>
              </a:rPr>
              <a:t>Desejabilidade</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Social de 20 </a:t>
            </a:r>
            <a:r>
              <a:rPr lang="en-US" sz="1400" kern="150" dirty="0" err="1">
                <a:effectLst/>
                <a:latin typeface="Times New Roman" panose="02020603050405020304" pitchFamily="18" charset="0"/>
                <a:ea typeface="Calibri" panose="020F0502020204030204" pitchFamily="34" charset="0"/>
                <a:cs typeface="Times New Roman" panose="02020603050405020304" pitchFamily="18" charset="0"/>
              </a:rPr>
              <a:t>Itens</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(EDS-20). In M. R. </a:t>
            </a:r>
            <a:r>
              <a:rPr lang="en-US" sz="1400" kern="150" dirty="0" err="1">
                <a:latin typeface="Times New Roman" panose="02020603050405020304" pitchFamily="18" charset="0"/>
                <a:ea typeface="Calibri" panose="020F0502020204030204" pitchFamily="34" charset="0"/>
                <a:cs typeface="Times New Roman" panose="02020603050405020304" pitchFamily="18" charset="0"/>
              </a:rPr>
              <a:t>Simões</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L. </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S.</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Almeida,</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&amp; 	M. M. </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Gonçalves</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(Eds.), </a:t>
            </a:r>
            <a:r>
              <a:rPr lang="en-US" sz="1400" i="1" kern="150" dirty="0" err="1">
                <a:effectLst/>
                <a:latin typeface="Times New Roman" panose="02020603050405020304" pitchFamily="18" charset="0"/>
                <a:ea typeface="Calibri" panose="020F0502020204030204" pitchFamily="34" charset="0"/>
                <a:cs typeface="Times New Roman" panose="02020603050405020304" pitchFamily="18" charset="0"/>
              </a:rPr>
              <a:t>Psicologia</a:t>
            </a:r>
            <a:r>
              <a:rPr lang="en-US" sz="1400" i="1" kern="15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i="1" kern="150" dirty="0" err="1">
                <a:effectLst/>
                <a:latin typeface="Times New Roman" panose="02020603050405020304" pitchFamily="18" charset="0"/>
                <a:ea typeface="Calibri" panose="020F0502020204030204" pitchFamily="34" charset="0"/>
                <a:cs typeface="Times New Roman" panose="02020603050405020304" pitchFamily="18" charset="0"/>
              </a:rPr>
              <a:t>Forense</a:t>
            </a:r>
            <a:r>
              <a:rPr lang="en-US" sz="1400" i="1" kern="15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i="1" kern="150" dirty="0" err="1">
                <a:effectLst/>
                <a:latin typeface="Times New Roman" panose="02020603050405020304" pitchFamily="18" charset="0"/>
                <a:ea typeface="Calibri" panose="020F0502020204030204" pitchFamily="34" charset="0"/>
                <a:cs typeface="Times New Roman" panose="02020603050405020304" pitchFamily="18" charset="0"/>
              </a:rPr>
              <a:t>Instrumentos</a:t>
            </a:r>
            <a:r>
              <a:rPr lang="en-US" sz="1400" i="1" kern="150" dirty="0">
                <a:effectLst/>
                <a:latin typeface="Times New Roman" panose="02020603050405020304" pitchFamily="18" charset="0"/>
                <a:ea typeface="Calibri" panose="020F0502020204030204" pitchFamily="34" charset="0"/>
                <a:cs typeface="Times New Roman" panose="02020603050405020304" pitchFamily="18" charset="0"/>
              </a:rPr>
              <a:t> de </a:t>
            </a:r>
            <a:r>
              <a:rPr lang="en-US" sz="1400" i="1" kern="150" dirty="0" err="1">
                <a:effectLst/>
                <a:latin typeface="Times New Roman" panose="02020603050405020304" pitchFamily="18" charset="0"/>
                <a:ea typeface="Calibri" panose="020F0502020204030204" pitchFamily="34" charset="0"/>
                <a:cs typeface="Times New Roman" panose="02020603050405020304" pitchFamily="18" charset="0"/>
              </a:rPr>
              <a:t>Avaliação</a:t>
            </a:r>
            <a:r>
              <a:rPr lang="en-US" sz="1400" i="1" kern="15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(p. </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335–352 </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PACTOR</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a:t>
            </a:r>
          </a:p>
          <a:p>
            <a:pPr indent="-457200">
              <a:lnSpc>
                <a:spcPct val="200000"/>
              </a:lnSpc>
              <a:spcAft>
                <a:spcPts val="800"/>
              </a:spcAft>
            </a:pPr>
            <a:r>
              <a:rPr lang="en-US" sz="1400" kern="150" dirty="0">
                <a:latin typeface="Times New Roman" panose="02020603050405020304" pitchFamily="18" charset="0"/>
                <a:ea typeface="Calibri" panose="020F0502020204030204" pitchFamily="34" charset="0"/>
                <a:cs typeface="Times New Roman" panose="02020603050405020304" pitchFamily="18" charset="0"/>
              </a:rPr>
              <a:t>Amaro</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F</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(2019). </a:t>
            </a:r>
            <a:r>
              <a:rPr lang="en-US" sz="1400" kern="150" dirty="0" err="1">
                <a:latin typeface="Times New Roman" panose="02020603050405020304" pitchFamily="18" charset="0"/>
                <a:ea typeface="Calibri" panose="020F0502020204030204" pitchFamily="34" charset="0"/>
                <a:cs typeface="Times New Roman" panose="02020603050405020304" pitchFamily="18" charset="0"/>
              </a:rPr>
              <a:t>Criminologia</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 e </a:t>
            </a:r>
            <a:r>
              <a:rPr lang="en-US" sz="1400" kern="150" dirty="0" err="1">
                <a:latin typeface="Times New Roman" panose="02020603050405020304" pitchFamily="18" charset="0"/>
                <a:ea typeface="Calibri" panose="020F0502020204030204" pitchFamily="34" charset="0"/>
                <a:cs typeface="Times New Roman" panose="02020603050405020304" pitchFamily="18" charset="0"/>
              </a:rPr>
              <a:t>Reinserção</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 Social</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In F. Amaro, &amp; D</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Costa (Eds.), </a:t>
            </a:r>
            <a:r>
              <a:rPr lang="en-US" sz="1400" i="1" kern="150" dirty="0" err="1">
                <a:effectLst/>
                <a:latin typeface="Times New Roman" panose="02020603050405020304" pitchFamily="18" charset="0"/>
                <a:ea typeface="Calibri" panose="020F0502020204030204" pitchFamily="34" charset="0"/>
                <a:cs typeface="Times New Roman" panose="02020603050405020304" pitchFamily="18" charset="0"/>
              </a:rPr>
              <a:t>Criminologia</a:t>
            </a:r>
            <a:r>
              <a:rPr lang="en-US" sz="1400" i="1" kern="15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400" i="1" kern="150" dirty="0" err="1">
                <a:effectLst/>
                <a:latin typeface="Times New Roman" panose="02020603050405020304" pitchFamily="18" charset="0"/>
                <a:ea typeface="Calibri" panose="020F0502020204030204" pitchFamily="34" charset="0"/>
                <a:cs typeface="Times New Roman" panose="02020603050405020304" pitchFamily="18" charset="0"/>
              </a:rPr>
              <a:t>Reinserção</a:t>
            </a:r>
            <a:r>
              <a:rPr lang="en-US" sz="1400" i="1" kern="150" dirty="0">
                <a:effectLst/>
                <a:latin typeface="Times New Roman" panose="02020603050405020304" pitchFamily="18" charset="0"/>
                <a:ea typeface="Calibri" panose="020F0502020204030204" pitchFamily="34" charset="0"/>
                <a:cs typeface="Times New Roman" panose="02020603050405020304" pitchFamily="18" charset="0"/>
              </a:rPr>
              <a:t> Social </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(p. </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1</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–19). </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PACTOR</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a:t>
            </a:r>
          </a:p>
          <a:p>
            <a:pPr indent="-457200">
              <a:lnSpc>
                <a:spcPct val="200000"/>
              </a:lnSpc>
              <a:spcAft>
                <a:spcPts val="800"/>
              </a:spcAft>
            </a:pPr>
            <a:r>
              <a:rPr lang="en-US" sz="1400" kern="150" dirty="0">
                <a:latin typeface="Times New Roman" panose="02020603050405020304" pitchFamily="18" charset="0"/>
                <a:ea typeface="Calibri" panose="020F0502020204030204" pitchFamily="34" charset="0"/>
                <a:cs typeface="Times New Roman" panose="02020603050405020304" pitchFamily="18" charset="0"/>
              </a:rPr>
              <a:t>Amen, D. G. (2013). </a:t>
            </a:r>
            <a:r>
              <a:rPr lang="en-US" sz="1400" i="1" kern="150" dirty="0" err="1">
                <a:latin typeface="Times New Roman" panose="02020603050405020304" pitchFamily="18" charset="0"/>
                <a:ea typeface="Calibri" panose="020F0502020204030204" pitchFamily="34" charset="0"/>
                <a:cs typeface="Times New Roman" panose="02020603050405020304" pitchFamily="18" charset="0"/>
              </a:rPr>
              <a:t>Mude</a:t>
            </a:r>
            <a:r>
              <a:rPr lang="en-US" sz="1400" i="1" kern="150" dirty="0">
                <a:latin typeface="Times New Roman" panose="02020603050405020304" pitchFamily="18" charset="0"/>
                <a:ea typeface="Calibri" panose="020F0502020204030204" pitchFamily="34" charset="0"/>
                <a:cs typeface="Times New Roman" panose="02020603050405020304" pitchFamily="18" charset="0"/>
              </a:rPr>
              <a:t> de </a:t>
            </a:r>
            <a:r>
              <a:rPr lang="en-US" sz="1400" i="1" kern="150" dirty="0" err="1">
                <a:latin typeface="Times New Roman" panose="02020603050405020304" pitchFamily="18" charset="0"/>
                <a:ea typeface="Calibri" panose="020F0502020204030204" pitchFamily="34" charset="0"/>
                <a:cs typeface="Times New Roman" panose="02020603050405020304" pitchFamily="18" charset="0"/>
              </a:rPr>
              <a:t>Cérebro</a:t>
            </a:r>
            <a:r>
              <a:rPr lang="en-US" sz="1400" i="1" kern="150" dirty="0">
                <a:latin typeface="Times New Roman" panose="02020603050405020304" pitchFamily="18" charset="0"/>
                <a:ea typeface="Calibri" panose="020F0502020204030204" pitchFamily="34" charset="0"/>
                <a:cs typeface="Times New Roman" panose="02020603050405020304" pitchFamily="18" charset="0"/>
              </a:rPr>
              <a:t>, </a:t>
            </a:r>
            <a:r>
              <a:rPr lang="en-US" sz="1400" i="1" kern="150" dirty="0" err="1">
                <a:latin typeface="Times New Roman" panose="02020603050405020304" pitchFamily="18" charset="0"/>
                <a:ea typeface="Calibri" panose="020F0502020204030204" pitchFamily="34" charset="0"/>
                <a:cs typeface="Times New Roman" panose="02020603050405020304" pitchFamily="18" charset="0"/>
              </a:rPr>
              <a:t>Mude</a:t>
            </a:r>
            <a:r>
              <a:rPr lang="en-US" sz="1400" i="1" kern="150" dirty="0">
                <a:latin typeface="Times New Roman" panose="02020603050405020304" pitchFamily="18" charset="0"/>
                <a:ea typeface="Calibri" panose="020F0502020204030204" pitchFamily="34" charset="0"/>
                <a:cs typeface="Times New Roman" panose="02020603050405020304" pitchFamily="18" charset="0"/>
              </a:rPr>
              <a:t> de Vida. </a:t>
            </a:r>
            <a:r>
              <a:rPr lang="en-US" sz="1400" kern="150" dirty="0" err="1">
                <a:latin typeface="Times New Roman" panose="02020603050405020304" pitchFamily="18" charset="0"/>
                <a:ea typeface="Calibri" panose="020F0502020204030204" pitchFamily="34" charset="0"/>
                <a:cs typeface="Times New Roman" panose="02020603050405020304" pitchFamily="18" charset="0"/>
              </a:rPr>
              <a:t>Pergaminho</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a:t>
            </a:r>
            <a:endParaRPr lang="en-US" sz="1400" i="1" kern="15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7200">
              <a:lnSpc>
                <a:spcPct val="200000"/>
              </a:lnSpc>
              <a:spcAft>
                <a:spcPts val="800"/>
              </a:spcAft>
            </a:pP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Calhoun, B., Perry, J. &amp; Scholl, M. (2016). Career Support Workshop Series: Promoting the Resilience of Community Ex-Offenders. </a:t>
            </a:r>
            <a:r>
              <a:rPr lang="en-US" sz="1400" i="1" kern="150" dirty="0" err="1">
                <a:effectLst/>
                <a:latin typeface="Times New Roman" panose="02020603050405020304" pitchFamily="18" charset="0"/>
                <a:ea typeface="Calibri" panose="020F0502020204030204" pitchFamily="34" charset="0"/>
                <a:cs typeface="Times New Roman" panose="02020603050405020304" pitchFamily="18" charset="0"/>
              </a:rPr>
              <a:t>Carrer</a:t>
            </a:r>
            <a:r>
              <a:rPr lang="en-US" sz="1400" i="1" kern="150" dirty="0">
                <a:effectLst/>
                <a:latin typeface="Times New Roman" panose="02020603050405020304" pitchFamily="18" charset="0"/>
                <a:ea typeface="Calibri" panose="020F0502020204030204" pitchFamily="34" charset="0"/>
                <a:cs typeface="Times New Roman" panose="02020603050405020304" pitchFamily="18" charset="0"/>
              </a:rPr>
              <a:t> Planning and Adult </a:t>
            </a:r>
            <a:r>
              <a:rPr lang="en-US" sz="1400" i="1" kern="150" dirty="0" err="1">
                <a:effectLst/>
                <a:latin typeface="Times New Roman" panose="02020603050405020304" pitchFamily="18" charset="0"/>
                <a:ea typeface="Calibri" panose="020F0502020204030204" pitchFamily="34" charset="0"/>
                <a:cs typeface="Times New Roman" panose="02020603050405020304" pitchFamily="18" charset="0"/>
              </a:rPr>
              <a:t>Develepmont</a:t>
            </a:r>
            <a:r>
              <a:rPr lang="en-US" sz="1400" i="1" kern="150" dirty="0">
                <a:effectLst/>
                <a:latin typeface="Times New Roman" panose="02020603050405020304" pitchFamily="18" charset="0"/>
                <a:ea typeface="Calibri" panose="020F0502020204030204" pitchFamily="34" charset="0"/>
                <a:cs typeface="Times New Roman" panose="02020603050405020304" pitchFamily="18" charset="0"/>
              </a:rPr>
              <a:t> Journal, 32</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(1), 169–173. 	https://www.researchgate.net/publication/295704619 </a:t>
            </a:r>
          </a:p>
          <a:p>
            <a:pPr indent="-457200">
              <a:lnSpc>
                <a:spcPct val="200000"/>
              </a:lnSpc>
              <a:spcAft>
                <a:spcPts val="800"/>
              </a:spcAft>
            </a:pPr>
            <a:r>
              <a:rPr lang="en-US" sz="1400" kern="150" dirty="0">
                <a:latin typeface="Times New Roman" panose="02020603050405020304" pitchFamily="18" charset="0"/>
                <a:ea typeface="Calibri" panose="020F0502020204030204" pitchFamily="34" charset="0"/>
                <a:cs typeface="Times New Roman" panose="02020603050405020304" pitchFamily="18" charset="0"/>
              </a:rPr>
              <a:t>Cartwright, A., &amp; </a:t>
            </a:r>
            <a:r>
              <a:rPr lang="en-US" sz="1400" kern="150" dirty="0" err="1">
                <a:latin typeface="Times New Roman" panose="02020603050405020304" pitchFamily="18" charset="0"/>
                <a:ea typeface="Calibri" panose="020F0502020204030204" pitchFamily="34" charset="0"/>
                <a:cs typeface="Times New Roman" panose="02020603050405020304" pitchFamily="18" charset="0"/>
              </a:rPr>
              <a:t>Solloway</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 A. (2015). </a:t>
            </a:r>
            <a:r>
              <a:rPr lang="en-US" sz="1400" i="1" kern="150" dirty="0" err="1">
                <a:latin typeface="Times New Roman" panose="02020603050405020304" pitchFamily="18" charset="0"/>
                <a:ea typeface="Calibri" panose="020F0502020204030204" pitchFamily="34" charset="0"/>
                <a:cs typeface="Times New Roman" panose="02020603050405020304" pitchFamily="18" charset="0"/>
              </a:rPr>
              <a:t>Inteligência</a:t>
            </a:r>
            <a:r>
              <a:rPr lang="en-US" sz="1400" i="1" kern="150" dirty="0">
                <a:latin typeface="Times New Roman" panose="02020603050405020304" pitchFamily="18" charset="0"/>
                <a:ea typeface="Calibri" panose="020F0502020204030204" pitchFamily="34" charset="0"/>
                <a:cs typeface="Times New Roman" panose="02020603050405020304" pitchFamily="18" charset="0"/>
              </a:rPr>
              <a:t> </a:t>
            </a:r>
            <a:r>
              <a:rPr lang="en-US" sz="1400" i="1" kern="150" dirty="0" err="1">
                <a:latin typeface="Times New Roman" panose="02020603050405020304" pitchFamily="18" charset="0"/>
                <a:ea typeface="Calibri" panose="020F0502020204030204" pitchFamily="34" charset="0"/>
                <a:cs typeface="Times New Roman" panose="02020603050405020304" pitchFamily="18" charset="0"/>
              </a:rPr>
              <a:t>Emocional</a:t>
            </a:r>
            <a:r>
              <a:rPr lang="en-US" sz="1400" i="1" kern="150" dirty="0">
                <a:latin typeface="Times New Roman" panose="02020603050405020304" pitchFamily="18" charset="0"/>
                <a:ea typeface="Calibri" panose="020F0502020204030204" pitchFamily="34" charset="0"/>
                <a:cs typeface="Times New Roman" panose="02020603050405020304" pitchFamily="18" charset="0"/>
              </a:rPr>
              <a:t>, </a:t>
            </a:r>
            <a:r>
              <a:rPr lang="en-US" sz="1400" i="1" kern="150" dirty="0" err="1">
                <a:latin typeface="Times New Roman" panose="02020603050405020304" pitchFamily="18" charset="0"/>
                <a:ea typeface="Calibri" panose="020F0502020204030204" pitchFamily="34" charset="0"/>
                <a:cs typeface="Times New Roman" panose="02020603050405020304" pitchFamily="18" charset="0"/>
              </a:rPr>
              <a:t>Actividades</a:t>
            </a:r>
            <a:r>
              <a:rPr lang="en-US" sz="1400" i="1" kern="150" dirty="0">
                <a:latin typeface="Times New Roman" panose="02020603050405020304" pitchFamily="18" charset="0"/>
                <a:ea typeface="Calibri" panose="020F0502020204030204" pitchFamily="34" charset="0"/>
                <a:cs typeface="Times New Roman" panose="02020603050405020304" pitchFamily="18" charset="0"/>
              </a:rPr>
              <a:t> de </a:t>
            </a:r>
            <a:r>
              <a:rPr lang="en-US" sz="1400" i="1" kern="150" dirty="0" err="1">
                <a:latin typeface="Times New Roman" panose="02020603050405020304" pitchFamily="18" charset="0"/>
                <a:ea typeface="Calibri" panose="020F0502020204030204" pitchFamily="34" charset="0"/>
                <a:cs typeface="Times New Roman" panose="02020603050405020304" pitchFamily="18" charset="0"/>
              </a:rPr>
              <a:t>Desenvolvimento</a:t>
            </a:r>
            <a:r>
              <a:rPr lang="en-US" sz="1400" i="1" kern="150" dirty="0">
                <a:latin typeface="Times New Roman" panose="02020603050405020304" pitchFamily="18" charset="0"/>
                <a:ea typeface="Calibri" panose="020F0502020204030204" pitchFamily="34" charset="0"/>
                <a:cs typeface="Times New Roman" panose="02020603050405020304" pitchFamily="18" charset="0"/>
              </a:rPr>
              <a:t> </a:t>
            </a:r>
            <a:r>
              <a:rPr lang="en-US" sz="1400" i="1" kern="150" dirty="0" err="1">
                <a:latin typeface="Times New Roman" panose="02020603050405020304" pitchFamily="18" charset="0"/>
                <a:ea typeface="Calibri" panose="020F0502020204030204" pitchFamily="34" charset="0"/>
                <a:cs typeface="Times New Roman" panose="02020603050405020304" pitchFamily="18" charset="0"/>
              </a:rPr>
              <a:t>Pessoal</a:t>
            </a:r>
            <a:r>
              <a:rPr lang="en-US" sz="1400" i="1" kern="150" dirty="0">
                <a:latin typeface="Times New Roman" panose="02020603050405020304" pitchFamily="18" charset="0"/>
                <a:ea typeface="Calibri" panose="020F0502020204030204" pitchFamily="34" charset="0"/>
                <a:cs typeface="Times New Roman" panose="02020603050405020304" pitchFamily="18" charset="0"/>
              </a:rPr>
              <a:t> e </a:t>
            </a:r>
            <a:r>
              <a:rPr lang="en-US" sz="1400" i="1" kern="150" dirty="0" err="1">
                <a:latin typeface="Times New Roman" panose="02020603050405020304" pitchFamily="18" charset="0"/>
                <a:ea typeface="Calibri" panose="020F0502020204030204" pitchFamily="34" charset="0"/>
                <a:cs typeface="Times New Roman" panose="02020603050405020304" pitchFamily="18" charset="0"/>
              </a:rPr>
              <a:t>Profissional</a:t>
            </a:r>
            <a:r>
              <a:rPr lang="en-US" sz="1400" i="1" kern="15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(1</a:t>
            </a:r>
            <a:r>
              <a:rPr lang="en-US" sz="1400" kern="150" baseline="30000" dirty="0">
                <a:latin typeface="Times New Roman" panose="02020603050405020304" pitchFamily="18" charset="0"/>
                <a:ea typeface="Calibri" panose="020F0502020204030204" pitchFamily="34" charset="0"/>
                <a:cs typeface="Times New Roman" panose="02020603050405020304" pitchFamily="18" charset="0"/>
              </a:rPr>
              <a:t>st</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 ed.). Monitor</a:t>
            </a:r>
            <a:endParaRPr lang="en-US" sz="1400" kern="15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7200">
              <a:lnSpc>
                <a:spcPct val="200000"/>
              </a:lnSpc>
              <a:spcAft>
                <a:spcPts val="800"/>
              </a:spcAft>
            </a:pPr>
            <a:r>
              <a:rPr lang="pt-PT" sz="1400" kern="100" dirty="0">
                <a:effectLst/>
                <a:latin typeface="Times New Roman" panose="02020603050405020304" pitchFamily="18" charset="0"/>
                <a:ea typeface="Aptos" panose="020B0004020202020204" pitchFamily="34" charset="0"/>
                <a:cs typeface="Times New Roman" panose="02020603050405020304" pitchFamily="18" charset="0"/>
              </a:rPr>
              <a:t>Cordeiro, A. S. D. V. (2018). </a:t>
            </a:r>
            <a:r>
              <a:rPr lang="pt-PT" sz="1400" i="1" kern="100" dirty="0">
                <a:effectLst/>
                <a:latin typeface="Times New Roman" panose="02020603050405020304" pitchFamily="18" charset="0"/>
                <a:ea typeface="Aptos" panose="020B0004020202020204" pitchFamily="34" charset="0"/>
                <a:cs typeface="Times New Roman" panose="02020603050405020304" pitchFamily="18" charset="0"/>
              </a:rPr>
              <a:t>Depois da Prisão – A Reintegração Social de Idosos. </a:t>
            </a:r>
            <a:r>
              <a:rPr lang="pt-PT" sz="1400" kern="100" dirty="0">
                <a:effectLst/>
                <a:latin typeface="Times New Roman" panose="02020603050405020304" pitchFamily="18" charset="0"/>
                <a:ea typeface="Aptos" panose="020B0004020202020204" pitchFamily="34" charset="0"/>
                <a:cs typeface="Times New Roman" panose="02020603050405020304" pitchFamily="18" charset="0"/>
              </a:rPr>
              <a:t>[Dissertação de Mestrado, Universidade do Minho]. Repositório da Universidade do Minho. </a:t>
            </a:r>
            <a:r>
              <a:rPr lang="pt-PT" sz="1400" kern="100" dirty="0">
                <a:effectLst/>
                <a:latin typeface="Times New Roman" panose="02020603050405020304" pitchFamily="18" charset="0"/>
                <a:ea typeface="Aptos" panose="020B0004020202020204" pitchFamily="34" charset="0"/>
                <a:cs typeface="Times New Roman" panose="02020603050405020304" pitchFamily="18" charset="0"/>
                <a:hlinkClick r:id="rId4"/>
              </a:rPr>
              <a:t>https://hdl.handle.net/1822/55915</a:t>
            </a:r>
            <a:endParaRPr lang="pt-PT" sz="1400" kern="100" dirty="0">
              <a:effectLst/>
              <a:latin typeface="Times New Roman" panose="02020603050405020304" pitchFamily="18" charset="0"/>
              <a:ea typeface="Aptos" panose="020B0004020202020204" pitchFamily="34" charset="0"/>
              <a:cs typeface="Times New Roman" panose="02020603050405020304" pitchFamily="18" charset="0"/>
            </a:endParaRPr>
          </a:p>
          <a:p>
            <a:pPr indent="-457200">
              <a:lnSpc>
                <a:spcPct val="200000"/>
              </a:lnSpc>
              <a:spcAft>
                <a:spcPts val="800"/>
              </a:spcAft>
            </a:pPr>
            <a:r>
              <a:rPr lang="pt-PT" sz="1400" kern="100" dirty="0">
                <a:latin typeface="Times New Roman" panose="02020603050405020304" pitchFamily="18" charset="0"/>
                <a:ea typeface="Aptos" panose="020B0004020202020204" pitchFamily="34" charset="0"/>
                <a:cs typeface="Times New Roman" panose="02020603050405020304" pitchFamily="18" charset="0"/>
              </a:rPr>
              <a:t>Decreto de Lei nº 115/2009 do Código da Execução das Penas e Medidas Privativas da Liberdade (2009). Diário da República: Série I, nº 197. </a:t>
            </a:r>
            <a:r>
              <a:rPr lang="pt-PT" sz="1400" kern="100" dirty="0">
                <a:latin typeface="Times New Roman" panose="02020603050405020304" pitchFamily="18" charset="0"/>
                <a:ea typeface="Aptos" panose="020B0004020202020204" pitchFamily="34" charset="0"/>
                <a:cs typeface="Times New Roman" panose="02020603050405020304" pitchFamily="18" charset="0"/>
                <a:hlinkClick r:id="rId5"/>
              </a:rPr>
              <a:t>https://diariodarepublica.pt/dr/detalhe/lei/115-2009-491690</a:t>
            </a:r>
            <a:endParaRPr lang="pt-PT" sz="1400" kern="100" dirty="0">
              <a:latin typeface="Times New Roman" panose="02020603050405020304" pitchFamily="18" charset="0"/>
              <a:ea typeface="Aptos" panose="020B0004020202020204" pitchFamily="34" charset="0"/>
              <a:cs typeface="Times New Roman" panose="02020603050405020304" pitchFamily="18" charset="0"/>
            </a:endParaRPr>
          </a:p>
          <a:p>
            <a:pPr indent="-457200">
              <a:lnSpc>
                <a:spcPct val="200000"/>
              </a:lnSpc>
              <a:spcAft>
                <a:spcPts val="800"/>
              </a:spcAft>
            </a:pPr>
            <a:r>
              <a:rPr lang="en-US" sz="1400" kern="150" dirty="0" err="1">
                <a:latin typeface="Times New Roman" panose="02020603050405020304" pitchFamily="18" charset="0"/>
                <a:ea typeface="Calibri" panose="020F0502020204030204" pitchFamily="34" charset="0"/>
                <a:cs typeface="Times New Roman" panose="02020603050405020304" pitchFamily="18" charset="0"/>
              </a:rPr>
              <a:t>Diálogo</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 e </a:t>
            </a:r>
            <a:r>
              <a:rPr lang="en-US" sz="1400" kern="150" dirty="0" err="1">
                <a:latin typeface="Times New Roman" panose="02020603050405020304" pitchFamily="18" charset="0"/>
                <a:ea typeface="Calibri" panose="020F0502020204030204" pitchFamily="34" charset="0"/>
                <a:cs typeface="Times New Roman" panose="02020603050405020304" pitchFamily="18" charset="0"/>
              </a:rPr>
              <a:t>Acção</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 (2024). </a:t>
            </a:r>
            <a:r>
              <a:rPr lang="en-US" sz="1400" i="1" kern="150" dirty="0" err="1">
                <a:latin typeface="Times New Roman" panose="02020603050405020304" pitchFamily="18" charset="0"/>
                <a:ea typeface="Calibri" panose="020F0502020204030204" pitchFamily="34" charset="0"/>
                <a:cs typeface="Times New Roman" panose="02020603050405020304" pitchFamily="18" charset="0"/>
              </a:rPr>
              <a:t>Projeto</a:t>
            </a:r>
            <a:r>
              <a:rPr lang="en-US" sz="1400" i="1" kern="150" dirty="0">
                <a:latin typeface="Times New Roman" panose="02020603050405020304" pitchFamily="18" charset="0"/>
                <a:ea typeface="Calibri" panose="020F0502020204030204" pitchFamily="34" charset="0"/>
                <a:cs typeface="Times New Roman" panose="02020603050405020304" pitchFamily="18" charset="0"/>
              </a:rPr>
              <a:t> </a:t>
            </a:r>
            <a:r>
              <a:rPr lang="en-US" sz="1400" i="1" kern="150" dirty="0" err="1">
                <a:latin typeface="Times New Roman" panose="02020603050405020304" pitchFamily="18" charset="0"/>
                <a:ea typeface="Calibri" panose="020F0502020204030204" pitchFamily="34" charset="0"/>
                <a:cs typeface="Times New Roman" panose="02020603050405020304" pitchFamily="18" charset="0"/>
              </a:rPr>
              <a:t>Tomando</a:t>
            </a:r>
            <a:r>
              <a:rPr lang="en-US" sz="1400" i="1" kern="150" dirty="0">
                <a:latin typeface="Times New Roman" panose="02020603050405020304" pitchFamily="18" charset="0"/>
                <a:ea typeface="Calibri" panose="020F0502020204030204" pitchFamily="34" charset="0"/>
                <a:cs typeface="Times New Roman" panose="02020603050405020304" pitchFamily="18" charset="0"/>
              </a:rPr>
              <a:t> </a:t>
            </a:r>
            <a:r>
              <a:rPr lang="en-US" sz="1400" i="1" kern="150" dirty="0" err="1">
                <a:latin typeface="Times New Roman" panose="02020603050405020304" pitchFamily="18" charset="0"/>
                <a:ea typeface="Calibri" panose="020F0502020204030204" pitchFamily="34" charset="0"/>
                <a:cs typeface="Times New Roman" panose="02020603050405020304" pitchFamily="18" charset="0"/>
              </a:rPr>
              <a:t>Rumo</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 [White paper]. https://ppl.pt/system/files/projects/docs/202401/tomando_rumo_oficial_2024.pdf </a:t>
            </a:r>
            <a:endParaRPr lang="pt-PT" sz="1400" kern="100" dirty="0">
              <a:effectLst/>
              <a:latin typeface="Times New Roman" panose="02020603050405020304" pitchFamily="18" charset="0"/>
              <a:ea typeface="Aptos" panose="020B0004020202020204" pitchFamily="34" charset="0"/>
              <a:cs typeface="Times New Roman" panose="02020603050405020304" pitchFamily="18" charset="0"/>
            </a:endParaRPr>
          </a:p>
          <a:p>
            <a:pPr indent="-457200">
              <a:lnSpc>
                <a:spcPct val="200000"/>
              </a:lnSpc>
              <a:spcAft>
                <a:spcPts val="800"/>
              </a:spcAft>
            </a:pPr>
            <a:r>
              <a:rPr lang="en-US" sz="1400" kern="150" dirty="0" err="1">
                <a:latin typeface="Times New Roman" panose="02020603050405020304" pitchFamily="18" charset="0"/>
                <a:ea typeface="Calibri" panose="020F0502020204030204" pitchFamily="34" charset="0"/>
                <a:cs typeface="Times New Roman" panose="02020603050405020304" pitchFamily="18" charset="0"/>
              </a:rPr>
              <a:t>Divisão</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 de </a:t>
            </a:r>
            <a:r>
              <a:rPr lang="en-US" sz="1400" kern="150" dirty="0" err="1">
                <a:latin typeface="Times New Roman" panose="02020603050405020304" pitchFamily="18" charset="0"/>
                <a:ea typeface="Calibri" panose="020F0502020204030204" pitchFamily="34" charset="0"/>
                <a:cs typeface="Times New Roman" panose="02020603050405020304" pitchFamily="18" charset="0"/>
              </a:rPr>
              <a:t>Informação</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50" dirty="0" err="1">
                <a:latin typeface="Times New Roman" panose="02020603050405020304" pitchFamily="18" charset="0"/>
                <a:ea typeface="Calibri" panose="020F0502020204030204" pitchFamily="34" charset="0"/>
                <a:cs typeface="Times New Roman" panose="02020603050405020304" pitchFamily="18" charset="0"/>
              </a:rPr>
              <a:t>Legislativa</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 e </a:t>
            </a:r>
            <a:r>
              <a:rPr lang="en-US" sz="1400" kern="150" dirty="0" err="1">
                <a:latin typeface="Times New Roman" panose="02020603050405020304" pitchFamily="18" charset="0"/>
                <a:ea typeface="Calibri" panose="020F0502020204030204" pitchFamily="34" charset="0"/>
                <a:cs typeface="Times New Roman" panose="02020603050405020304" pitchFamily="18" charset="0"/>
              </a:rPr>
              <a:t>Parlamentar</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(2020). </a:t>
            </a:r>
            <a:r>
              <a:rPr lang="en-US" sz="1400" i="1" kern="150" dirty="0" err="1">
                <a:effectLst/>
                <a:latin typeface="Times New Roman" panose="02020603050405020304" pitchFamily="18" charset="0"/>
                <a:ea typeface="Calibri" panose="020F0502020204030204" pitchFamily="34" charset="0"/>
                <a:cs typeface="Times New Roman" panose="02020603050405020304" pitchFamily="18" charset="0"/>
              </a:rPr>
              <a:t>Reinserção</a:t>
            </a:r>
            <a:r>
              <a:rPr lang="en-US" sz="1400" i="1" kern="150" dirty="0">
                <a:effectLst/>
                <a:latin typeface="Times New Roman" panose="02020603050405020304" pitchFamily="18" charset="0"/>
                <a:ea typeface="Calibri" panose="020F0502020204030204" pitchFamily="34" charset="0"/>
                <a:cs typeface="Times New Roman" panose="02020603050405020304" pitchFamily="18" charset="0"/>
              </a:rPr>
              <a:t> Social de </a:t>
            </a:r>
            <a:r>
              <a:rPr lang="en-US" sz="1400" i="1" kern="150" dirty="0" err="1">
                <a:effectLst/>
                <a:latin typeface="Times New Roman" panose="02020603050405020304" pitchFamily="18" charset="0"/>
                <a:ea typeface="Calibri" panose="020F0502020204030204" pitchFamily="34" charset="0"/>
                <a:cs typeface="Times New Roman" panose="02020603050405020304" pitchFamily="18" charset="0"/>
              </a:rPr>
              <a:t>Reclusos</a:t>
            </a:r>
            <a:r>
              <a:rPr lang="en-US" sz="1400" i="1" kern="150" dirty="0">
                <a:effectLst/>
                <a:latin typeface="Times New Roman" panose="02020603050405020304" pitchFamily="18" charset="0"/>
                <a:ea typeface="Calibri" panose="020F0502020204030204" pitchFamily="34" charset="0"/>
                <a:cs typeface="Times New Roman" panose="02020603050405020304" pitchFamily="18" charset="0"/>
              </a:rPr>
              <a:t> e Ex-</a:t>
            </a:r>
            <a:r>
              <a:rPr lang="en-US" sz="1400" i="1" kern="150" dirty="0" err="1">
                <a:effectLst/>
                <a:latin typeface="Times New Roman" panose="02020603050405020304" pitchFamily="18" charset="0"/>
                <a:ea typeface="Calibri" panose="020F0502020204030204" pitchFamily="34" charset="0"/>
                <a:cs typeface="Times New Roman" panose="02020603050405020304" pitchFamily="18" charset="0"/>
              </a:rPr>
              <a:t>Reclusos</a:t>
            </a:r>
            <a:r>
              <a:rPr lang="en-US" sz="1400" i="1" kern="15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i="1" kern="150" dirty="0" err="1">
                <a:effectLst/>
                <a:latin typeface="Times New Roman" panose="02020603050405020304" pitchFamily="18" charset="0"/>
                <a:ea typeface="Calibri" panose="020F0502020204030204" pitchFamily="34" charset="0"/>
                <a:cs typeface="Times New Roman" panose="02020603050405020304" pitchFamily="18" charset="0"/>
              </a:rPr>
              <a:t>Enquadramento</a:t>
            </a:r>
            <a:r>
              <a:rPr lang="en-US" sz="1400" i="1" kern="150" dirty="0">
                <a:effectLst/>
                <a:latin typeface="Times New Roman" panose="02020603050405020304" pitchFamily="18" charset="0"/>
                <a:ea typeface="Calibri" panose="020F0502020204030204" pitchFamily="34" charset="0"/>
                <a:cs typeface="Times New Roman" panose="02020603050405020304" pitchFamily="18" charset="0"/>
              </a:rPr>
              <a:t> Nacional e Internacional </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kern="150" dirty="0" err="1">
                <a:effectLst/>
                <a:latin typeface="Times New Roman" panose="02020603050405020304" pitchFamily="18" charset="0"/>
                <a:ea typeface="Calibri" panose="020F0502020204030204" pitchFamily="34" charset="0"/>
                <a:cs typeface="Times New Roman" panose="02020603050405020304" pitchFamily="18" charset="0"/>
              </a:rPr>
              <a:t>Síntese</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kern="150" dirty="0" err="1">
                <a:effectLst/>
                <a:latin typeface="Times New Roman" panose="02020603050405020304" pitchFamily="18" charset="0"/>
                <a:ea typeface="Calibri" panose="020F0502020204030204" pitchFamily="34" charset="0"/>
                <a:cs typeface="Times New Roman" panose="02020603050405020304" pitchFamily="18" charset="0"/>
              </a:rPr>
              <a:t>Informativa</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No. 42). Assembleia da República. 	https://ficheiros.parlamento.pt/DILP/Publicacoes/Sinteses/42.ReinsercaoSocialReclusos/42.pdf</a:t>
            </a:r>
          </a:p>
          <a:p>
            <a:pPr indent="-457200">
              <a:lnSpc>
                <a:spcPct val="200000"/>
              </a:lnSpc>
              <a:spcAft>
                <a:spcPts val="800"/>
              </a:spcAft>
            </a:pPr>
            <a:r>
              <a:rPr lang="en-US" sz="1400" kern="150" dirty="0">
                <a:latin typeface="Times New Roman" panose="02020603050405020304" pitchFamily="18" charset="0"/>
                <a:ea typeface="Calibri" panose="020F0502020204030204" pitchFamily="34" charset="0"/>
                <a:cs typeface="Times New Roman" panose="02020603050405020304" pitchFamily="18" charset="0"/>
              </a:rPr>
              <a:t>Ferreira, C., Fernandes, S. R. G., Ferreira-Oliveira, A. T., Miguel, I., &amp; Santos, C. (2017). Aging behind bars in Portugal: a case study on elderly inmates. </a:t>
            </a:r>
            <a:r>
              <a:rPr lang="en-US" sz="1400" i="1" kern="150" dirty="0">
                <a:latin typeface="Times New Roman" panose="02020603050405020304" pitchFamily="18" charset="0"/>
                <a:ea typeface="Calibri" panose="020F0502020204030204" pitchFamily="34" charset="0"/>
                <a:cs typeface="Times New Roman" panose="02020603050405020304" pitchFamily="18" charset="0"/>
              </a:rPr>
              <a:t>3</a:t>
            </a:r>
            <a:r>
              <a:rPr lang="en-US" sz="1400" i="1" kern="150" baseline="30000" dirty="0">
                <a:latin typeface="Times New Roman" panose="02020603050405020304" pitchFamily="18" charset="0"/>
                <a:ea typeface="Calibri" panose="020F0502020204030204" pitchFamily="34" charset="0"/>
                <a:cs typeface="Times New Roman" panose="02020603050405020304" pitchFamily="18" charset="0"/>
              </a:rPr>
              <a:t>rd</a:t>
            </a:r>
            <a:r>
              <a:rPr lang="en-US" sz="1400" i="1" kern="150" dirty="0">
                <a:latin typeface="Times New Roman" panose="02020603050405020304" pitchFamily="18" charset="0"/>
                <a:ea typeface="Calibri" panose="020F0502020204030204" pitchFamily="34" charset="0"/>
                <a:cs typeface="Times New Roman" panose="02020603050405020304" pitchFamily="18" charset="0"/>
              </a:rPr>
              <a:t> International Conference on Lifelong Education and Leadership for all, 	Portugal, 12</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(14), 1–7. </a:t>
            </a:r>
            <a:r>
              <a:rPr lang="en-US" sz="1400" kern="150" dirty="0">
                <a:latin typeface="Times New Roman" panose="02020603050405020304" pitchFamily="18" charset="0"/>
                <a:ea typeface="Calibri" panose="020F0502020204030204" pitchFamily="34" charset="0"/>
                <a:cs typeface="Times New Roman" panose="02020603050405020304" pitchFamily="18" charset="0"/>
                <a:hlinkClick r:id="rId6"/>
              </a:rPr>
              <a:t>http://hdl.handle.net/11328/2225</a:t>
            </a:r>
            <a:endParaRPr lang="en-US" sz="1400" kern="150" dirty="0">
              <a:latin typeface="Times New Roman" panose="02020603050405020304" pitchFamily="18" charset="0"/>
              <a:ea typeface="Calibri" panose="020F0502020204030204" pitchFamily="34" charset="0"/>
              <a:cs typeface="Times New Roman" panose="02020603050405020304" pitchFamily="18" charset="0"/>
            </a:endParaRPr>
          </a:p>
          <a:p>
            <a:pPr indent="-457200">
              <a:lnSpc>
                <a:spcPct val="200000"/>
              </a:lnSpc>
              <a:spcAft>
                <a:spcPts val="800"/>
              </a:spcAft>
            </a:pPr>
            <a:r>
              <a:rPr lang="pt-PT" sz="1400" kern="100" dirty="0">
                <a:effectLst/>
                <a:latin typeface="Times New Roman" panose="02020603050405020304" pitchFamily="18" charset="0"/>
                <a:ea typeface="Aptos" panose="020B0004020202020204" pitchFamily="34" charset="0"/>
                <a:cs typeface="Times New Roman" panose="02020603050405020304" pitchFamily="18" charset="0"/>
              </a:rPr>
              <a:t>Ferreira, I. L. (2023). </a:t>
            </a:r>
            <a:r>
              <a:rPr lang="pt-PT" sz="1400" i="1" kern="100" dirty="0">
                <a:effectLst/>
                <a:latin typeface="Times New Roman" panose="02020603050405020304" pitchFamily="18" charset="0"/>
                <a:ea typeface="Aptos" panose="020B0004020202020204" pitchFamily="34" charset="0"/>
                <a:cs typeface="Times New Roman" panose="02020603050405020304" pitchFamily="18" charset="0"/>
              </a:rPr>
              <a:t>Reinserção Social: A Finalidade da Pena, os Métodos e Eficácia. </a:t>
            </a:r>
            <a:r>
              <a:rPr lang="pt-PT" sz="1400" kern="100" dirty="0">
                <a:effectLst/>
                <a:latin typeface="Times New Roman" panose="02020603050405020304" pitchFamily="18" charset="0"/>
                <a:ea typeface="Aptos" panose="020B0004020202020204" pitchFamily="34" charset="0"/>
                <a:cs typeface="Times New Roman" panose="02020603050405020304" pitchFamily="18" charset="0"/>
              </a:rPr>
              <a:t>[Dissertação de Mestrado, Universidade do Minho]. Repositório da Universidade do Minho. </a:t>
            </a:r>
            <a:r>
              <a:rPr lang="pt-PT" sz="1400" u="sng" kern="100" dirty="0">
                <a:solidFill>
                  <a:srgbClr val="467886"/>
                </a:solidFill>
                <a:effectLst/>
                <a:latin typeface="Times New Roman" panose="02020603050405020304" pitchFamily="18" charset="0"/>
                <a:ea typeface="Aptos" panose="020B0004020202020204" pitchFamily="34" charset="0"/>
                <a:cs typeface="Times New Roman" panose="02020603050405020304" pitchFamily="18" charset="0"/>
                <a:hlinkClick r:id="rId7"/>
              </a:rPr>
              <a:t>https://hdl.handle.net/1822/86078</a:t>
            </a:r>
            <a:endParaRPr lang="pt-PT" sz="1400" u="sng" kern="100" dirty="0">
              <a:solidFill>
                <a:srgbClr val="467886"/>
              </a:solidFill>
              <a:effectLst/>
              <a:latin typeface="Times New Roman" panose="02020603050405020304" pitchFamily="18" charset="0"/>
              <a:ea typeface="Aptos" panose="020B0004020202020204" pitchFamily="34" charset="0"/>
              <a:cs typeface="Times New Roman" panose="02020603050405020304" pitchFamily="18" charset="0"/>
            </a:endParaRPr>
          </a:p>
          <a:p>
            <a:pPr indent="-457200">
              <a:lnSpc>
                <a:spcPct val="200000"/>
              </a:lnSpc>
              <a:spcAft>
                <a:spcPts val="800"/>
              </a:spcAft>
            </a:pPr>
            <a:r>
              <a:rPr lang="en-US" sz="1400" kern="150" dirty="0">
                <a:latin typeface="Times New Roman" panose="02020603050405020304" pitchFamily="18" charset="0"/>
                <a:ea typeface="Calibri" panose="020F0502020204030204" pitchFamily="34" charset="0"/>
                <a:cs typeface="Times New Roman" panose="02020603050405020304" pitchFamily="18" charset="0"/>
              </a:rPr>
              <a:t>Humana Global. (2006). </a:t>
            </a:r>
            <a:r>
              <a:rPr lang="en-US" sz="1400" i="1" kern="150" dirty="0" err="1">
                <a:latin typeface="Times New Roman" panose="02020603050405020304" pitchFamily="18" charset="0"/>
                <a:ea typeface="Calibri" panose="020F0502020204030204" pitchFamily="34" charset="0"/>
                <a:cs typeface="Times New Roman" panose="02020603050405020304" pitchFamily="18" charset="0"/>
              </a:rPr>
              <a:t>Projecto</a:t>
            </a:r>
            <a:r>
              <a:rPr lang="en-US" sz="1400" i="1" kern="150" dirty="0">
                <a:latin typeface="Times New Roman" panose="02020603050405020304" pitchFamily="18" charset="0"/>
                <a:ea typeface="Calibri" panose="020F0502020204030204" pitchFamily="34" charset="0"/>
                <a:cs typeface="Times New Roman" panose="02020603050405020304" pitchFamily="18" charset="0"/>
              </a:rPr>
              <a:t> Segunda </a:t>
            </a:r>
            <a:r>
              <a:rPr lang="en-US" sz="1400" i="1" kern="150" dirty="0" err="1">
                <a:latin typeface="Times New Roman" panose="02020603050405020304" pitchFamily="18" charset="0"/>
                <a:ea typeface="Calibri" panose="020F0502020204030204" pitchFamily="34" charset="0"/>
                <a:cs typeface="Times New Roman" panose="02020603050405020304" pitchFamily="18" charset="0"/>
              </a:rPr>
              <a:t>Fase</a:t>
            </a:r>
            <a:r>
              <a:rPr lang="en-US" sz="1400" i="1" kern="150" dirty="0">
                <a:latin typeface="Times New Roman" panose="02020603050405020304" pitchFamily="18" charset="0"/>
                <a:ea typeface="Calibri" panose="020F0502020204030204" pitchFamily="34" charset="0"/>
                <a:cs typeface="Times New Roman" panose="02020603050405020304" pitchFamily="18" charset="0"/>
              </a:rPr>
              <a:t> </a:t>
            </a:r>
            <a:r>
              <a:rPr lang="en-US" sz="1400" i="1" kern="150" dirty="0" err="1">
                <a:latin typeface="Times New Roman" panose="02020603050405020304" pitchFamily="18" charset="0"/>
                <a:ea typeface="Calibri" panose="020F0502020204030204" pitchFamily="34" charset="0"/>
                <a:cs typeface="Times New Roman" panose="02020603050405020304" pitchFamily="18" charset="0"/>
              </a:rPr>
              <a:t>Prisões</a:t>
            </a:r>
            <a:r>
              <a:rPr lang="en-US" sz="1400" i="1" kern="150" dirty="0">
                <a:latin typeface="Times New Roman" panose="02020603050405020304" pitchFamily="18" charset="0"/>
                <a:ea typeface="Calibri" panose="020F0502020204030204" pitchFamily="34" charset="0"/>
                <a:cs typeface="Times New Roman" panose="02020603050405020304" pitchFamily="18" charset="0"/>
              </a:rPr>
              <a:t> </a:t>
            </a:r>
            <a:r>
              <a:rPr lang="en-US" sz="1400" i="1" kern="150" dirty="0" err="1">
                <a:latin typeface="Times New Roman" panose="02020603050405020304" pitchFamily="18" charset="0"/>
                <a:ea typeface="Calibri" panose="020F0502020204030204" pitchFamily="34" charset="0"/>
                <a:cs typeface="Times New Roman" panose="02020603050405020304" pitchFamily="18" charset="0"/>
              </a:rPr>
              <a:t>Humanas</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 [White paper]. </a:t>
            </a:r>
            <a:r>
              <a:rPr lang="en-US" sz="1400" kern="150" dirty="0" err="1">
                <a:latin typeface="Times New Roman" panose="02020603050405020304" pitchFamily="18" charset="0"/>
                <a:ea typeface="Calibri" panose="020F0502020204030204" pitchFamily="34" charset="0"/>
                <a:cs typeface="Times New Roman" panose="02020603050405020304" pitchFamily="18" charset="0"/>
              </a:rPr>
              <a:t>Faculdade</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 de </a:t>
            </a:r>
            <a:r>
              <a:rPr lang="en-US" sz="1400" kern="150" dirty="0" err="1">
                <a:latin typeface="Times New Roman" panose="02020603050405020304" pitchFamily="18" charset="0"/>
                <a:ea typeface="Calibri" panose="020F0502020204030204" pitchFamily="34" charset="0"/>
                <a:cs typeface="Times New Roman" panose="02020603050405020304" pitchFamily="18" charset="0"/>
              </a:rPr>
              <a:t>Psicologia</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 e de </a:t>
            </a:r>
            <a:r>
              <a:rPr lang="en-US" sz="1400" kern="150" dirty="0" err="1">
                <a:latin typeface="Times New Roman" panose="02020603050405020304" pitchFamily="18" charset="0"/>
                <a:ea typeface="Calibri" panose="020F0502020204030204" pitchFamily="34" charset="0"/>
                <a:cs typeface="Times New Roman" panose="02020603050405020304" pitchFamily="18" charset="0"/>
              </a:rPr>
              <a:t>Ciências</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 da </a:t>
            </a:r>
            <a:r>
              <a:rPr lang="en-US" sz="1400" kern="150" dirty="0" err="1">
                <a:latin typeface="Times New Roman" panose="02020603050405020304" pitchFamily="18" charset="0"/>
                <a:ea typeface="Calibri" panose="020F0502020204030204" pitchFamily="34" charset="0"/>
                <a:cs typeface="Times New Roman" panose="02020603050405020304" pitchFamily="18" charset="0"/>
              </a:rPr>
              <a:t>Educação</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50" dirty="0" err="1">
                <a:latin typeface="Times New Roman" panose="02020603050405020304" pitchFamily="18" charset="0"/>
                <a:ea typeface="Calibri" panose="020F0502020204030204" pitchFamily="34" charset="0"/>
                <a:cs typeface="Times New Roman" panose="02020603050405020304" pitchFamily="18" charset="0"/>
              </a:rPr>
              <a:t>Universidade</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 de Coimbra. 	</a:t>
            </a:r>
            <a:r>
              <a:rPr lang="en-US" sz="1400" kern="150" dirty="0">
                <a:latin typeface="Times New Roman" panose="02020603050405020304" pitchFamily="18" charset="0"/>
                <a:ea typeface="Calibri" panose="020F0502020204030204" pitchFamily="34" charset="0"/>
                <a:cs typeface="Times New Roman" panose="02020603050405020304" pitchFamily="18" charset="0"/>
                <a:hlinkClick r:id="rId8"/>
              </a:rPr>
              <a:t>https://www.dhnet.org.br/educar/mundo/portugal/a_pdf/humana_global_projecto_prisoes_2.pdf</a:t>
            </a:r>
            <a:endParaRPr lang="pt-PT" sz="1400" u="sng" kern="100" dirty="0">
              <a:solidFill>
                <a:srgbClr val="467886"/>
              </a:solidFill>
              <a:effectLst/>
              <a:latin typeface="Times New Roman" panose="020206030504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997038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sp>
        <p:nvSpPr>
          <p:cNvPr id="7" name="TextBox 7"/>
          <p:cNvSpPr txBox="1"/>
          <p:nvPr/>
        </p:nvSpPr>
        <p:spPr>
          <a:xfrm>
            <a:off x="0" y="729309"/>
            <a:ext cx="18288000" cy="961802"/>
          </a:xfrm>
          <a:prstGeom prst="rect">
            <a:avLst/>
          </a:prstGeom>
        </p:spPr>
        <p:txBody>
          <a:bodyPr wrap="square" lIns="0" tIns="0" rIns="0" bIns="0" rtlCol="0" anchor="t">
            <a:spAutoFit/>
          </a:bodyPr>
          <a:lstStyle/>
          <a:p>
            <a:pPr algn="ctr">
              <a:lnSpc>
                <a:spcPts val="7536"/>
              </a:lnSpc>
            </a:pPr>
            <a:r>
              <a:rPr lang="en-US" sz="7110" b="1" dirty="0" err="1">
                <a:solidFill>
                  <a:srgbClr val="000000"/>
                </a:solidFill>
                <a:latin typeface="Inter" panose="020B0604020202020204" charset="0"/>
                <a:ea typeface="Inter" panose="020B0604020202020204" charset="0"/>
              </a:rPr>
              <a:t>Referências</a:t>
            </a:r>
            <a:r>
              <a:rPr lang="en-US" sz="7110" b="1" dirty="0">
                <a:solidFill>
                  <a:srgbClr val="000000"/>
                </a:solidFill>
                <a:latin typeface="Inter" panose="020B0604020202020204" charset="0"/>
                <a:ea typeface="Inter" panose="020B0604020202020204" charset="0"/>
              </a:rPr>
              <a:t> </a:t>
            </a:r>
            <a:r>
              <a:rPr lang="en-US" sz="7110" b="1" dirty="0" err="1">
                <a:solidFill>
                  <a:srgbClr val="000000"/>
                </a:solidFill>
                <a:latin typeface="Inter" panose="020B0604020202020204" charset="0"/>
                <a:ea typeface="Inter" panose="020B0604020202020204" charset="0"/>
              </a:rPr>
              <a:t>Bibliográfica</a:t>
            </a:r>
            <a:r>
              <a:rPr lang="en-US" sz="7110" b="1" dirty="0">
                <a:solidFill>
                  <a:srgbClr val="000000"/>
                </a:solidFill>
                <a:latin typeface="Inter" panose="020B0604020202020204" charset="0"/>
                <a:ea typeface="Inter" panose="020B0604020202020204" charset="0"/>
              </a:rPr>
              <a:t> </a:t>
            </a:r>
          </a:p>
        </p:txBody>
      </p:sp>
      <p:sp>
        <p:nvSpPr>
          <p:cNvPr id="11" name="Freeform 11"/>
          <p:cNvSpPr/>
          <p:nvPr/>
        </p:nvSpPr>
        <p:spPr>
          <a:xfrm>
            <a:off x="16424143" y="-1226977"/>
            <a:ext cx="2827188" cy="2847900"/>
          </a:xfrm>
          <a:custGeom>
            <a:avLst/>
            <a:gdLst/>
            <a:ahLst/>
            <a:cxnLst/>
            <a:rect l="l" t="t" r="r" b="b"/>
            <a:pathLst>
              <a:path w="2827188" h="2847900">
                <a:moveTo>
                  <a:pt x="0" y="0"/>
                </a:moveTo>
                <a:lnTo>
                  <a:pt x="2827187" y="0"/>
                </a:lnTo>
                <a:lnTo>
                  <a:pt x="2827187" y="2847900"/>
                </a:lnTo>
                <a:lnTo>
                  <a:pt x="0" y="2847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t-PT"/>
          </a:p>
        </p:txBody>
      </p:sp>
      <p:sp>
        <p:nvSpPr>
          <p:cNvPr id="12" name="Freeform 12"/>
          <p:cNvSpPr/>
          <p:nvPr/>
        </p:nvSpPr>
        <p:spPr>
          <a:xfrm>
            <a:off x="-869395" y="-1699527"/>
            <a:ext cx="2827188" cy="2847900"/>
          </a:xfrm>
          <a:custGeom>
            <a:avLst/>
            <a:gdLst/>
            <a:ahLst/>
            <a:cxnLst/>
            <a:rect l="l" t="t" r="r" b="b"/>
            <a:pathLst>
              <a:path w="2827188" h="2847900">
                <a:moveTo>
                  <a:pt x="0" y="0"/>
                </a:moveTo>
                <a:lnTo>
                  <a:pt x="2827187" y="0"/>
                </a:lnTo>
                <a:lnTo>
                  <a:pt x="2827187" y="2847899"/>
                </a:lnTo>
                <a:lnTo>
                  <a:pt x="0" y="284789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t-PT"/>
          </a:p>
        </p:txBody>
      </p:sp>
      <p:grpSp>
        <p:nvGrpSpPr>
          <p:cNvPr id="16" name="Group 16"/>
          <p:cNvGrpSpPr/>
          <p:nvPr/>
        </p:nvGrpSpPr>
        <p:grpSpPr>
          <a:xfrm>
            <a:off x="15808927" y="-1413045"/>
            <a:ext cx="3086100" cy="3086100"/>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endParaRPr lang="pt-PT"/>
            </a:p>
          </p:txBody>
        </p:sp>
        <p:sp>
          <p:nvSpPr>
            <p:cNvPr id="18" name="TextBox 1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 name="CaixaDeTexto 1">
            <a:extLst>
              <a:ext uri="{FF2B5EF4-FFF2-40B4-BE49-F238E27FC236}">
                <a16:creationId xmlns:a16="http://schemas.microsoft.com/office/drawing/2014/main" id="{73029744-DB1C-1486-CE97-BC0256A09BD2}"/>
              </a:ext>
            </a:extLst>
          </p:cNvPr>
          <p:cNvSpPr txBox="1"/>
          <p:nvPr/>
        </p:nvSpPr>
        <p:spPr>
          <a:xfrm>
            <a:off x="1066800" y="1707809"/>
            <a:ext cx="15995855" cy="568745"/>
          </a:xfrm>
          <a:prstGeom prst="rect">
            <a:avLst/>
          </a:prstGeom>
          <a:noFill/>
        </p:spPr>
        <p:txBody>
          <a:bodyPr wrap="square" rtlCol="0">
            <a:spAutoFit/>
          </a:bodyPr>
          <a:lstStyle/>
          <a:p>
            <a:pPr indent="-304800">
              <a:lnSpc>
                <a:spcPct val="200000"/>
              </a:lnSpc>
              <a:spcAft>
                <a:spcPts val="800"/>
              </a:spcAft>
            </a:pPr>
            <a:endParaRPr lang="pt-PT"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2386411D-D0CC-A06A-CA1A-D6075262CEDF}"/>
              </a:ext>
            </a:extLst>
          </p:cNvPr>
          <p:cNvSpPr txBox="1"/>
          <p:nvPr/>
        </p:nvSpPr>
        <p:spPr>
          <a:xfrm>
            <a:off x="838200" y="1638300"/>
            <a:ext cx="16513777" cy="8152040"/>
          </a:xfrm>
          <a:prstGeom prst="rect">
            <a:avLst/>
          </a:prstGeom>
          <a:noFill/>
        </p:spPr>
        <p:txBody>
          <a:bodyPr wrap="square" rtlCol="0">
            <a:spAutoFit/>
          </a:bodyPr>
          <a:lstStyle/>
          <a:p>
            <a:pPr indent="-457200">
              <a:lnSpc>
                <a:spcPct val="200000"/>
              </a:lnSpc>
              <a:spcAft>
                <a:spcPts val="800"/>
              </a:spcAft>
            </a:pPr>
            <a:r>
              <a:rPr lang="en-US" sz="1400" kern="150" dirty="0" err="1">
                <a:latin typeface="Times New Roman" panose="02020603050405020304" pitchFamily="18" charset="0"/>
                <a:ea typeface="Calibri" panose="020F0502020204030204" pitchFamily="34" charset="0"/>
                <a:cs typeface="Times New Roman" panose="02020603050405020304" pitchFamily="18" charset="0"/>
              </a:rPr>
              <a:t>Kamigaki</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 K. &amp; </a:t>
            </a:r>
            <a:r>
              <a:rPr lang="en-US" sz="1400" kern="150" dirty="0" err="1">
                <a:latin typeface="Times New Roman" panose="02020603050405020304" pitchFamily="18" charset="0"/>
                <a:ea typeface="Calibri" panose="020F0502020204030204" pitchFamily="34" charset="0"/>
                <a:cs typeface="Times New Roman" panose="02020603050405020304" pitchFamily="18" charset="0"/>
              </a:rPr>
              <a:t>Yokotani</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 K. (2014). A reintegration program for elderly prisoners reduces reoffending</a:t>
            </a:r>
            <a:r>
              <a:rPr lang="en-US" sz="1400" i="1" kern="150" dirty="0">
                <a:latin typeface="Times New Roman" panose="02020603050405020304" pitchFamily="18" charset="0"/>
                <a:ea typeface="Calibri" panose="020F0502020204030204" pitchFamily="34" charset="0"/>
                <a:cs typeface="Times New Roman" panose="02020603050405020304" pitchFamily="18" charset="0"/>
              </a:rPr>
              <a:t>. Journal of Forensic Science &amp; Criminology, 2</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(4), 1–7. doi:10.15744/2348-	9804.2.201</a:t>
            </a:r>
          </a:p>
          <a:p>
            <a:pPr indent="-457200">
              <a:lnSpc>
                <a:spcPct val="200000"/>
              </a:lnSpc>
              <a:spcAft>
                <a:spcPts val="800"/>
              </a:spcAft>
            </a:pPr>
            <a:r>
              <a:rPr lang="pt-PT" sz="1400" kern="150" dirty="0">
                <a:latin typeface="Times New Roman" panose="02020603050405020304" pitchFamily="18" charset="0"/>
                <a:ea typeface="Calibri" panose="020F0502020204030204" pitchFamily="34" charset="0"/>
                <a:cs typeface="Times New Roman" panose="02020603050405020304" pitchFamily="18" charset="0"/>
              </a:rPr>
              <a:t>Martins, M. J. D. &amp; </a:t>
            </a:r>
            <a:r>
              <a:rPr lang="pt-PT" sz="1400" kern="150" dirty="0" err="1">
                <a:latin typeface="Times New Roman" panose="02020603050405020304" pitchFamily="18" charset="0"/>
                <a:ea typeface="Calibri" panose="020F0502020204030204" pitchFamily="34" charset="0"/>
                <a:cs typeface="Times New Roman" panose="02020603050405020304" pitchFamily="18" charset="0"/>
              </a:rPr>
              <a:t>Casasnovas</a:t>
            </a:r>
            <a:r>
              <a:rPr lang="pt-PT" sz="1400" kern="150" dirty="0">
                <a:latin typeface="Times New Roman" panose="02020603050405020304" pitchFamily="18" charset="0"/>
                <a:ea typeface="Calibri" panose="020F0502020204030204" pitchFamily="34" charset="0"/>
                <a:cs typeface="Times New Roman" panose="02020603050405020304" pitchFamily="18" charset="0"/>
              </a:rPr>
              <a:t>, J. (2014)., Histórias de vida de reclusos e reinserção social. </a:t>
            </a:r>
            <a:r>
              <a:rPr lang="pt-PT" sz="1400" i="1" kern="150" dirty="0">
                <a:latin typeface="Times New Roman" panose="02020603050405020304" pitchFamily="18" charset="0"/>
                <a:ea typeface="Calibri" panose="020F0502020204030204" pitchFamily="34" charset="0"/>
                <a:cs typeface="Times New Roman" panose="02020603050405020304" pitchFamily="18" charset="0"/>
              </a:rPr>
              <a:t>International Journal of </a:t>
            </a:r>
            <a:r>
              <a:rPr lang="pt-PT" sz="1400" i="1" kern="150" dirty="0" err="1">
                <a:latin typeface="Times New Roman" panose="02020603050405020304" pitchFamily="18" charset="0"/>
                <a:ea typeface="Calibri" panose="020F0502020204030204" pitchFamily="34" charset="0"/>
                <a:cs typeface="Times New Roman" panose="02020603050405020304" pitchFamily="18" charset="0"/>
              </a:rPr>
              <a:t>Developmental</a:t>
            </a:r>
            <a:r>
              <a:rPr lang="pt-PT" sz="1400" i="1" kern="150" dirty="0">
                <a:latin typeface="Times New Roman" panose="02020603050405020304" pitchFamily="18" charset="0"/>
                <a:ea typeface="Calibri" panose="020F0502020204030204" pitchFamily="34" charset="0"/>
                <a:cs typeface="Times New Roman" panose="02020603050405020304" pitchFamily="18" charset="0"/>
              </a:rPr>
              <a:t> </a:t>
            </a:r>
            <a:r>
              <a:rPr lang="pt-PT" sz="1400" i="1" kern="150" dirty="0" err="1">
                <a:latin typeface="Times New Roman" panose="02020603050405020304" pitchFamily="18" charset="0"/>
                <a:ea typeface="Calibri" panose="020F0502020204030204" pitchFamily="34" charset="0"/>
                <a:cs typeface="Times New Roman" panose="02020603050405020304" pitchFamily="18" charset="0"/>
              </a:rPr>
              <a:t>and</a:t>
            </a:r>
            <a:r>
              <a:rPr lang="pt-PT" sz="1400" i="1" kern="150" dirty="0">
                <a:latin typeface="Times New Roman" panose="02020603050405020304" pitchFamily="18" charset="0"/>
                <a:ea typeface="Calibri" panose="020F0502020204030204" pitchFamily="34" charset="0"/>
                <a:cs typeface="Times New Roman" panose="02020603050405020304" pitchFamily="18" charset="0"/>
              </a:rPr>
              <a:t> </a:t>
            </a:r>
            <a:r>
              <a:rPr lang="pt-PT" sz="1400" i="1" kern="150" dirty="0" err="1">
                <a:latin typeface="Times New Roman" panose="02020603050405020304" pitchFamily="18" charset="0"/>
                <a:ea typeface="Calibri" panose="020F0502020204030204" pitchFamily="34" charset="0"/>
                <a:cs typeface="Times New Roman" panose="02020603050405020304" pitchFamily="18" charset="0"/>
              </a:rPr>
              <a:t>Educational</a:t>
            </a:r>
            <a:r>
              <a:rPr lang="pt-PT" sz="1400" i="1" kern="150" dirty="0">
                <a:latin typeface="Times New Roman" panose="02020603050405020304" pitchFamily="18" charset="0"/>
                <a:ea typeface="Calibri" panose="020F0502020204030204" pitchFamily="34" charset="0"/>
                <a:cs typeface="Times New Roman" panose="02020603050405020304" pitchFamily="18" charset="0"/>
              </a:rPr>
              <a:t> </a:t>
            </a:r>
            <a:r>
              <a:rPr lang="pt-PT" sz="1400" i="1" kern="150" dirty="0" err="1">
                <a:latin typeface="Times New Roman" panose="02020603050405020304" pitchFamily="18" charset="0"/>
                <a:ea typeface="Calibri" panose="020F0502020204030204" pitchFamily="34" charset="0"/>
                <a:cs typeface="Times New Roman" panose="02020603050405020304" pitchFamily="18" charset="0"/>
              </a:rPr>
              <a:t>Psychology</a:t>
            </a:r>
            <a:r>
              <a:rPr lang="pt-PT" sz="1400" kern="150" dirty="0">
                <a:latin typeface="Times New Roman" panose="02020603050405020304" pitchFamily="18" charset="0"/>
                <a:ea typeface="Calibri" panose="020F0502020204030204" pitchFamily="34" charset="0"/>
                <a:cs typeface="Times New Roman" panose="02020603050405020304" pitchFamily="18" charset="0"/>
              </a:rPr>
              <a:t>, </a:t>
            </a:r>
            <a:r>
              <a:rPr lang="pt-PT" sz="1400" i="1" kern="150" dirty="0">
                <a:latin typeface="Times New Roman" panose="02020603050405020304" pitchFamily="18" charset="0"/>
                <a:ea typeface="Calibri" panose="020F0502020204030204" pitchFamily="34" charset="0"/>
                <a:cs typeface="Times New Roman" panose="02020603050405020304" pitchFamily="18" charset="0"/>
              </a:rPr>
              <a:t>1</a:t>
            </a:r>
            <a:r>
              <a:rPr lang="pt-PT" sz="1400" kern="150" dirty="0">
                <a:latin typeface="Times New Roman" panose="02020603050405020304" pitchFamily="18" charset="0"/>
                <a:ea typeface="Calibri" panose="020F0502020204030204" pitchFamily="34" charset="0"/>
                <a:cs typeface="Times New Roman" panose="02020603050405020304" pitchFamily="18" charset="0"/>
              </a:rPr>
              <a:t>(1), 553–564. 	</a:t>
            </a:r>
            <a:r>
              <a:rPr lang="pt-PT" sz="1400" kern="150" dirty="0">
                <a:latin typeface="Times New Roman" panose="02020603050405020304" pitchFamily="18" charset="0"/>
                <a:ea typeface="Calibri" panose="020F0502020204030204" pitchFamily="34" charset="0"/>
                <a:cs typeface="Times New Roman" panose="02020603050405020304" pitchFamily="18" charset="0"/>
                <a:hlinkClick r:id="rId4"/>
              </a:rPr>
              <a:t>https://doi.org/10.17060/ijodaep.2014.n1.v1.403</a:t>
            </a:r>
            <a:endParaRPr lang="pt-PT" sz="1400" kern="150" dirty="0">
              <a:latin typeface="Times New Roman" panose="02020603050405020304" pitchFamily="18" charset="0"/>
              <a:ea typeface="Calibri" panose="020F0502020204030204" pitchFamily="34" charset="0"/>
              <a:cs typeface="Times New Roman" panose="02020603050405020304" pitchFamily="18" charset="0"/>
            </a:endParaRPr>
          </a:p>
          <a:p>
            <a:pPr indent="-457200">
              <a:lnSpc>
                <a:spcPct val="200000"/>
              </a:lnSpc>
              <a:spcAft>
                <a:spcPts val="800"/>
              </a:spcAft>
            </a:pPr>
            <a:r>
              <a:rPr lang="en-US" sz="1400" kern="100" dirty="0">
                <a:latin typeface="Times New Roman" panose="02020603050405020304" pitchFamily="18" charset="0"/>
                <a:ea typeface="Aptos" panose="020B0004020202020204" pitchFamily="34" charset="0"/>
                <a:cs typeface="Times New Roman" panose="02020603050405020304" pitchFamily="18" charset="0"/>
              </a:rPr>
              <a:t>Miller</a:t>
            </a:r>
            <a:r>
              <a:rPr lang="en-US"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1400" kern="100" dirty="0">
                <a:latin typeface="Times New Roman" panose="02020603050405020304" pitchFamily="18" charset="0"/>
                <a:ea typeface="Aptos" panose="020B0004020202020204" pitchFamily="34" charset="0"/>
                <a:cs typeface="Times New Roman" panose="02020603050405020304" pitchFamily="18" charset="0"/>
              </a:rPr>
              <a:t>W</a:t>
            </a:r>
            <a:r>
              <a:rPr lang="en-US" sz="1400" kern="100" dirty="0">
                <a:effectLst/>
                <a:latin typeface="Times New Roman" panose="02020603050405020304" pitchFamily="18" charset="0"/>
                <a:ea typeface="Aptos" panose="020B0004020202020204" pitchFamily="34" charset="0"/>
                <a:cs typeface="Times New Roman" panose="02020603050405020304" pitchFamily="18" charset="0"/>
              </a:rPr>
              <a:t>. R. &amp; Rollnick, S. (2007). </a:t>
            </a:r>
            <a:r>
              <a:rPr lang="en-US" sz="1400" i="1" kern="100" dirty="0" err="1">
                <a:effectLst/>
                <a:latin typeface="Times New Roman" panose="02020603050405020304" pitchFamily="18" charset="0"/>
                <a:ea typeface="Aptos" panose="020B0004020202020204" pitchFamily="34" charset="0"/>
                <a:cs typeface="Times New Roman" panose="02020603050405020304" pitchFamily="18" charset="0"/>
              </a:rPr>
              <a:t>Entrevista</a:t>
            </a:r>
            <a:r>
              <a:rPr lang="en-US" sz="1400" i="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effectLst/>
                <a:latin typeface="Times New Roman" panose="02020603050405020304" pitchFamily="18" charset="0"/>
                <a:ea typeface="Aptos" panose="020B0004020202020204" pitchFamily="34" charset="0"/>
                <a:cs typeface="Times New Roman" panose="02020603050405020304" pitchFamily="18" charset="0"/>
              </a:rPr>
              <a:t>Motivacional</a:t>
            </a:r>
            <a:r>
              <a:rPr lang="en-US" sz="1400" i="1" kern="100" dirty="0">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latin typeface="Times New Roman" panose="02020603050405020304" pitchFamily="18" charset="0"/>
                <a:ea typeface="Aptos" panose="020B0004020202020204" pitchFamily="34" charset="0"/>
                <a:cs typeface="Times New Roman" panose="02020603050405020304" pitchFamily="18" charset="0"/>
              </a:rPr>
              <a:t>Preparando</a:t>
            </a:r>
            <a:r>
              <a:rPr lang="en-US" sz="1400" i="1" kern="100" dirty="0">
                <a:latin typeface="Times New Roman" panose="02020603050405020304" pitchFamily="18" charset="0"/>
                <a:ea typeface="Aptos" panose="020B0004020202020204" pitchFamily="34" charset="0"/>
                <a:cs typeface="Times New Roman" panose="02020603050405020304" pitchFamily="18" charset="0"/>
              </a:rPr>
              <a:t> para a </a:t>
            </a:r>
            <a:r>
              <a:rPr lang="en-US" sz="1400" i="1" kern="100" dirty="0" err="1">
                <a:latin typeface="Times New Roman" panose="02020603050405020304" pitchFamily="18" charset="0"/>
                <a:ea typeface="Aptos" panose="020B0004020202020204" pitchFamily="34" charset="0"/>
                <a:cs typeface="Times New Roman" panose="02020603050405020304" pitchFamily="18" charset="0"/>
              </a:rPr>
              <a:t>mudança</a:t>
            </a:r>
            <a:r>
              <a:rPr lang="en-US" sz="1400" i="1" kern="100" dirty="0">
                <a:latin typeface="Times New Roman" panose="02020603050405020304" pitchFamily="18" charset="0"/>
                <a:ea typeface="Aptos" panose="020B0004020202020204" pitchFamily="34" charset="0"/>
                <a:cs typeface="Times New Roman" panose="02020603050405020304" pitchFamily="18" charset="0"/>
              </a:rPr>
              <a:t> de </a:t>
            </a:r>
            <a:r>
              <a:rPr lang="en-US" sz="1400" i="1" kern="100" dirty="0" err="1">
                <a:latin typeface="Times New Roman" panose="02020603050405020304" pitchFamily="18" charset="0"/>
                <a:ea typeface="Aptos" panose="020B0004020202020204" pitchFamily="34" charset="0"/>
                <a:cs typeface="Times New Roman" panose="02020603050405020304" pitchFamily="18" charset="0"/>
              </a:rPr>
              <a:t>comportamentos</a:t>
            </a:r>
            <a:r>
              <a:rPr lang="en-US" sz="1400" i="1" kern="100" dirty="0">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latin typeface="Times New Roman" panose="02020603050405020304" pitchFamily="18" charset="0"/>
                <a:ea typeface="Aptos" panose="020B0004020202020204" pitchFamily="34" charset="0"/>
                <a:cs typeface="Times New Roman" panose="02020603050405020304" pitchFamily="18" charset="0"/>
              </a:rPr>
              <a:t>adictivos</a:t>
            </a:r>
            <a:r>
              <a:rPr lang="en-US" sz="1400" kern="100" dirty="0">
                <a:latin typeface="Times New Roman" panose="02020603050405020304" pitchFamily="18" charset="0"/>
                <a:ea typeface="Aptos" panose="020B0004020202020204" pitchFamily="34" charset="0"/>
                <a:cs typeface="Times New Roman" panose="02020603050405020304" pitchFamily="18" charset="0"/>
              </a:rPr>
              <a:t> </a:t>
            </a:r>
            <a:r>
              <a:rPr lang="en-US" sz="1400" kern="100" dirty="0">
                <a:effectLst/>
                <a:latin typeface="Times New Roman" panose="02020603050405020304" pitchFamily="18" charset="0"/>
                <a:ea typeface="Aptos" panose="020B0004020202020204" pitchFamily="34" charset="0"/>
                <a:cs typeface="Times New Roman" panose="02020603050405020304" pitchFamily="18" charset="0"/>
              </a:rPr>
              <a:t>(A. </a:t>
            </a:r>
            <a:r>
              <a:rPr lang="en-US" sz="1400" kern="100" dirty="0" err="1">
                <a:effectLst/>
                <a:latin typeface="Times New Roman" panose="02020603050405020304" pitchFamily="18" charset="0"/>
                <a:ea typeface="Aptos" panose="020B0004020202020204" pitchFamily="34" charset="0"/>
                <a:cs typeface="Times New Roman" panose="02020603050405020304" pitchFamily="18" charset="0"/>
              </a:rPr>
              <a:t>Caleffi</a:t>
            </a:r>
            <a:r>
              <a:rPr lang="en-US" sz="1400" kern="100" dirty="0">
                <a:effectLst/>
                <a:latin typeface="Times New Roman" panose="02020603050405020304" pitchFamily="18" charset="0"/>
                <a:ea typeface="Aptos" panose="020B0004020202020204" pitchFamily="34" charset="0"/>
                <a:cs typeface="Times New Roman" panose="02020603050405020304" pitchFamily="18" charset="0"/>
              </a:rPr>
              <a:t>, &amp; C. </a:t>
            </a:r>
            <a:r>
              <a:rPr lang="en-US" sz="1400" kern="100" dirty="0" err="1">
                <a:effectLst/>
                <a:latin typeface="Times New Roman" panose="02020603050405020304" pitchFamily="18" charset="0"/>
                <a:ea typeface="Aptos" panose="020B0004020202020204" pitchFamily="34" charset="0"/>
                <a:cs typeface="Times New Roman" panose="02020603050405020304" pitchFamily="18" charset="0"/>
              </a:rPr>
              <a:t>Dornelles</a:t>
            </a:r>
            <a:r>
              <a:rPr lang="en-US" sz="1400" kern="100" dirty="0">
                <a:latin typeface="Times New Roman" panose="02020603050405020304" pitchFamily="18" charset="0"/>
                <a:ea typeface="Aptos" panose="020B0004020202020204" pitchFamily="34" charset="0"/>
                <a:cs typeface="Times New Roman" panose="02020603050405020304" pitchFamily="18" charset="0"/>
              </a:rPr>
              <a:t>, </a:t>
            </a:r>
            <a:r>
              <a:rPr lang="en-US" sz="1400" kern="100" dirty="0">
                <a:effectLst/>
                <a:latin typeface="Times New Roman" panose="02020603050405020304" pitchFamily="18" charset="0"/>
                <a:ea typeface="Aptos" panose="020B0004020202020204" pitchFamily="34" charset="0"/>
                <a:cs typeface="Times New Roman" panose="02020603050405020304" pitchFamily="18" charset="0"/>
              </a:rPr>
              <a:t>Trans.). </a:t>
            </a:r>
            <a:r>
              <a:rPr lang="en-US" sz="1400" kern="100" dirty="0" err="1">
                <a:latin typeface="Times New Roman" panose="02020603050405020304" pitchFamily="18" charset="0"/>
                <a:ea typeface="Aptos" panose="020B0004020202020204" pitchFamily="34" charset="0"/>
                <a:cs typeface="Times New Roman" panose="02020603050405020304" pitchFamily="18" charset="0"/>
              </a:rPr>
              <a:t>Artmed</a:t>
            </a:r>
            <a:r>
              <a:rPr lang="en-US" sz="1400" kern="100" dirty="0">
                <a:effectLst/>
                <a:latin typeface="Times New Roman" panose="02020603050405020304" pitchFamily="18" charset="0"/>
                <a:ea typeface="Aptos" panose="020B0004020202020204" pitchFamily="34" charset="0"/>
                <a:cs typeface="Times New Roman" panose="02020603050405020304" pitchFamily="18" charset="0"/>
              </a:rPr>
              <a:t>. (Original work published 1991).</a:t>
            </a:r>
            <a:endParaRPr lang="pt-PT" sz="1400" kern="100" dirty="0">
              <a:effectLst/>
              <a:latin typeface="Times New Roman" panose="02020603050405020304" pitchFamily="18" charset="0"/>
              <a:ea typeface="Aptos" panose="020B0004020202020204" pitchFamily="34" charset="0"/>
              <a:cs typeface="Times New Roman" panose="02020603050405020304" pitchFamily="18" charset="0"/>
            </a:endParaRPr>
          </a:p>
          <a:p>
            <a:pPr indent="-457200">
              <a:lnSpc>
                <a:spcPct val="200000"/>
              </a:lnSpc>
              <a:spcAft>
                <a:spcPts val="800"/>
              </a:spcAft>
            </a:pPr>
            <a:r>
              <a:rPr lang="pt-PT" sz="1400" kern="100" dirty="0">
                <a:effectLst/>
                <a:latin typeface="Times New Roman" panose="02020603050405020304" pitchFamily="18" charset="0"/>
                <a:ea typeface="Aptos" panose="020B0004020202020204" pitchFamily="34" charset="0"/>
                <a:cs typeface="Times New Roman" panose="02020603050405020304" pitchFamily="18" charset="0"/>
              </a:rPr>
              <a:t>Moreira, J. J. S. &amp; Martins, P. (2018). Análise estatística. </a:t>
            </a:r>
            <a:r>
              <a:rPr lang="pt-PT" sz="1400" i="1" kern="100" dirty="0">
                <a:effectLst/>
                <a:latin typeface="Times New Roman" panose="02020603050405020304" pitchFamily="18" charset="0"/>
                <a:ea typeface="Aptos" panose="020B0004020202020204" pitchFamily="34" charset="0"/>
                <a:cs typeface="Times New Roman" panose="02020603050405020304" pitchFamily="18" charset="0"/>
              </a:rPr>
              <a:t>Sombras e Luzes Revista da Direção Geral de Reinserção e Serviços Prisionais, 1</a:t>
            </a:r>
            <a:r>
              <a:rPr lang="pt-PT" sz="1400" kern="100" dirty="0">
                <a:effectLst/>
                <a:latin typeface="Times New Roman" panose="02020603050405020304" pitchFamily="18" charset="0"/>
                <a:ea typeface="Aptos" panose="020B0004020202020204" pitchFamily="34" charset="0"/>
                <a:cs typeface="Times New Roman" panose="02020603050405020304" pitchFamily="18" charset="0"/>
              </a:rPr>
              <a:t>, 169–222.</a:t>
            </a:r>
          </a:p>
          <a:p>
            <a:pPr indent="-457200">
              <a:lnSpc>
                <a:spcPct val="200000"/>
              </a:lnSpc>
              <a:spcAft>
                <a:spcPts val="800"/>
              </a:spcAft>
            </a:pPr>
            <a:r>
              <a:rPr lang="pt-PT" sz="1400" kern="100" dirty="0">
                <a:effectLst/>
                <a:latin typeface="Times New Roman" panose="02020603050405020304" pitchFamily="18" charset="0"/>
                <a:ea typeface="Aptos" panose="020B0004020202020204" pitchFamily="34" charset="0"/>
                <a:cs typeface="Times New Roman" panose="02020603050405020304" pitchFamily="18" charset="0"/>
              </a:rPr>
              <a:t>Navalho, F., Neves, A. C. &amp; Silva, A. C. (2018). A avaliação de risco e a prevenção da reincidência nas penas de execução na comunidade em Portugal. </a:t>
            </a:r>
            <a:r>
              <a:rPr lang="pt-PT" sz="1400" i="1" kern="100" dirty="0">
                <a:effectLst/>
                <a:latin typeface="Times New Roman" panose="02020603050405020304" pitchFamily="18" charset="0"/>
                <a:ea typeface="Aptos" panose="020B0004020202020204" pitchFamily="34" charset="0"/>
                <a:cs typeface="Times New Roman" panose="02020603050405020304" pitchFamily="18" charset="0"/>
              </a:rPr>
              <a:t>Sombras e Luzes</a:t>
            </a:r>
            <a:r>
              <a:rPr lang="pt-PT" sz="1400" i="1" kern="100" dirty="0">
                <a:latin typeface="Times New Roman" panose="02020603050405020304" pitchFamily="18" charset="0"/>
                <a:ea typeface="Aptos" panose="020B0004020202020204" pitchFamily="34" charset="0"/>
                <a:cs typeface="Times New Roman" panose="02020603050405020304" pitchFamily="18" charset="0"/>
              </a:rPr>
              <a:t> </a:t>
            </a:r>
            <a:r>
              <a:rPr lang="pt-PT" sz="1400" i="1" kern="100" dirty="0">
                <a:effectLst/>
                <a:latin typeface="Times New Roman" panose="02020603050405020304" pitchFamily="18" charset="0"/>
                <a:ea typeface="Aptos" panose="020B0004020202020204" pitchFamily="34" charset="0"/>
                <a:cs typeface="Times New Roman" panose="02020603050405020304" pitchFamily="18" charset="0"/>
              </a:rPr>
              <a:t>Revista da Direção Geral de Reinserção e Serviços 	Prisionais, 1</a:t>
            </a:r>
            <a:r>
              <a:rPr lang="pt-PT" sz="1400" kern="100" dirty="0">
                <a:effectLst/>
                <a:latin typeface="Times New Roman" panose="02020603050405020304" pitchFamily="18" charset="0"/>
                <a:ea typeface="Aptos" panose="020B0004020202020204" pitchFamily="34" charset="0"/>
                <a:cs typeface="Times New Roman" panose="02020603050405020304" pitchFamily="18" charset="0"/>
              </a:rPr>
              <a:t>, 47–62. </a:t>
            </a:r>
          </a:p>
          <a:p>
            <a:pPr indent="-457200">
              <a:lnSpc>
                <a:spcPct val="200000"/>
              </a:lnSpc>
              <a:spcAft>
                <a:spcPts val="800"/>
              </a:spcAft>
            </a:pPr>
            <a:r>
              <a:rPr lang="en-US" sz="1400" kern="150" dirty="0">
                <a:latin typeface="Times New Roman" panose="02020603050405020304" pitchFamily="18" charset="0"/>
                <a:ea typeface="Calibri" panose="020F0502020204030204" pitchFamily="34" charset="0"/>
                <a:cs typeface="Times New Roman" panose="02020603050405020304" pitchFamily="18" charset="0"/>
              </a:rPr>
              <a:t>Neves</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A</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C</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&amp; Gonçalves, R. A. (2017). </a:t>
            </a:r>
            <a:r>
              <a:rPr lang="en-US" sz="1400" kern="150" dirty="0" err="1">
                <a:effectLst/>
                <a:latin typeface="Times New Roman" panose="02020603050405020304" pitchFamily="18" charset="0"/>
                <a:ea typeface="Calibri" panose="020F0502020204030204" pitchFamily="34" charset="0"/>
                <a:cs typeface="Times New Roman" panose="02020603050405020304" pitchFamily="18" charset="0"/>
              </a:rPr>
              <a:t>Guião</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de </a:t>
            </a:r>
            <a:r>
              <a:rPr lang="en-US" sz="1400" kern="150" dirty="0" err="1">
                <a:effectLst/>
                <a:latin typeface="Times New Roman" panose="02020603050405020304" pitchFamily="18" charset="0"/>
                <a:ea typeface="Calibri" panose="020F0502020204030204" pitchFamily="34" charset="0"/>
                <a:cs typeface="Times New Roman" panose="02020603050405020304" pitchFamily="18" charset="0"/>
              </a:rPr>
              <a:t>Avaliação</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kern="150" dirty="0" err="1">
                <a:effectLst/>
                <a:latin typeface="Times New Roman" panose="02020603050405020304" pitchFamily="18" charset="0"/>
                <a:ea typeface="Calibri" panose="020F0502020204030204" pitchFamily="34" charset="0"/>
                <a:cs typeface="Times New Roman" panose="02020603050405020304" pitchFamily="18" charset="0"/>
              </a:rPr>
              <a:t>Histórica</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kern="150" dirty="0" err="1">
                <a:effectLst/>
                <a:latin typeface="Times New Roman" panose="02020603050405020304" pitchFamily="18" charset="0"/>
                <a:ea typeface="Calibri" panose="020F0502020204030204" pitchFamily="34" charset="0"/>
                <a:cs typeface="Times New Roman" panose="02020603050405020304" pitchFamily="18" charset="0"/>
              </a:rPr>
              <a:t>Clínica</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e de </a:t>
            </a:r>
            <a:r>
              <a:rPr lang="en-US" sz="1400" kern="150" dirty="0" err="1">
                <a:effectLst/>
                <a:latin typeface="Times New Roman" panose="02020603050405020304" pitchFamily="18" charset="0"/>
                <a:ea typeface="Calibri" panose="020F0502020204030204" pitchFamily="34" charset="0"/>
                <a:cs typeface="Times New Roman" panose="02020603050405020304" pitchFamily="18" charset="0"/>
              </a:rPr>
              <a:t>Gestão</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do </a:t>
            </a:r>
            <a:r>
              <a:rPr lang="en-US" sz="1400" kern="150" dirty="0" err="1">
                <a:effectLst/>
                <a:latin typeface="Times New Roman" panose="02020603050405020304" pitchFamily="18" charset="0"/>
                <a:ea typeface="Calibri" panose="020F0502020204030204" pitchFamily="34" charset="0"/>
                <a:cs typeface="Times New Roman" panose="02020603050405020304" pitchFamily="18" charset="0"/>
              </a:rPr>
              <a:t>Risco</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HCR-20 </a:t>
            </a:r>
            <a:r>
              <a:rPr lang="en-US" sz="1400" kern="150" dirty="0" err="1">
                <a:effectLst/>
                <a:latin typeface="Times New Roman" panose="02020603050405020304" pitchFamily="18" charset="0"/>
                <a:ea typeface="Calibri" panose="020F0502020204030204" pitchFamily="34" charset="0"/>
                <a:cs typeface="Times New Roman" panose="02020603050405020304" pitchFamily="18" charset="0"/>
              </a:rPr>
              <a:t>Versão</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2 (HCR-20V2). In M. R. </a:t>
            </a:r>
            <a:r>
              <a:rPr lang="en-US" sz="1400" kern="150" dirty="0" err="1">
                <a:latin typeface="Times New Roman" panose="02020603050405020304" pitchFamily="18" charset="0"/>
                <a:ea typeface="Calibri" panose="020F0502020204030204" pitchFamily="34" charset="0"/>
                <a:cs typeface="Times New Roman" panose="02020603050405020304" pitchFamily="18" charset="0"/>
              </a:rPr>
              <a:t>Simões</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L. </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S.</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Almeida,</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&amp; M. M. </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Gonçalves</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(Eds.), </a:t>
            </a:r>
            <a:r>
              <a:rPr lang="en-US" sz="1400" i="1" kern="150" dirty="0" err="1">
                <a:effectLst/>
                <a:latin typeface="Times New Roman" panose="02020603050405020304" pitchFamily="18" charset="0"/>
                <a:ea typeface="Calibri" panose="020F0502020204030204" pitchFamily="34" charset="0"/>
                <a:cs typeface="Times New Roman" panose="02020603050405020304" pitchFamily="18" charset="0"/>
              </a:rPr>
              <a:t>Psicologia</a:t>
            </a:r>
            <a:r>
              <a:rPr lang="en-US" sz="1400" i="1" kern="15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i="1" kern="150" dirty="0" err="1">
                <a:effectLst/>
                <a:latin typeface="Times New Roman" panose="02020603050405020304" pitchFamily="18" charset="0"/>
                <a:ea typeface="Calibri" panose="020F0502020204030204" pitchFamily="34" charset="0"/>
                <a:cs typeface="Times New Roman" panose="02020603050405020304" pitchFamily="18" charset="0"/>
              </a:rPr>
              <a:t>Forense</a:t>
            </a:r>
            <a:r>
              <a:rPr lang="en-US" sz="1400" i="1" kern="15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i="1" kern="150" dirty="0" err="1">
                <a:effectLst/>
                <a:latin typeface="Times New Roman" panose="02020603050405020304" pitchFamily="18" charset="0"/>
                <a:ea typeface="Calibri" panose="020F0502020204030204" pitchFamily="34" charset="0"/>
                <a:cs typeface="Times New Roman" panose="02020603050405020304" pitchFamily="18" charset="0"/>
              </a:rPr>
              <a:t>Instrumentos</a:t>
            </a:r>
            <a:r>
              <a:rPr lang="en-US" sz="1400" i="1" kern="150" dirty="0">
                <a:effectLst/>
                <a:latin typeface="Times New Roman" panose="02020603050405020304" pitchFamily="18" charset="0"/>
                <a:ea typeface="Calibri" panose="020F0502020204030204" pitchFamily="34" charset="0"/>
                <a:cs typeface="Times New Roman" panose="02020603050405020304" pitchFamily="18" charset="0"/>
              </a:rPr>
              <a:t> de </a:t>
            </a:r>
            <a:r>
              <a:rPr lang="en-US" sz="1400" i="1" kern="150" dirty="0" err="1">
                <a:effectLst/>
                <a:latin typeface="Times New Roman" panose="02020603050405020304" pitchFamily="18" charset="0"/>
                <a:ea typeface="Calibri" panose="020F0502020204030204" pitchFamily="34" charset="0"/>
                <a:cs typeface="Times New Roman" panose="02020603050405020304" pitchFamily="18" charset="0"/>
              </a:rPr>
              <a:t>Avaliação</a:t>
            </a:r>
            <a:r>
              <a:rPr lang="en-US" sz="1400" i="1" kern="15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(p. 102–113). </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PACTOR</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a:t>
            </a:r>
          </a:p>
          <a:p>
            <a:pPr indent="-457200">
              <a:lnSpc>
                <a:spcPct val="200000"/>
              </a:lnSpc>
              <a:spcAft>
                <a:spcPts val="800"/>
              </a:spcAft>
            </a:pPr>
            <a:r>
              <a:rPr lang="en-US" sz="1400" kern="150" dirty="0">
                <a:latin typeface="Times New Roman" panose="02020603050405020304" pitchFamily="18" charset="0"/>
                <a:ea typeface="Calibri" panose="020F0502020204030204" pitchFamily="34" charset="0"/>
                <a:cs typeface="Times New Roman" panose="02020603050405020304" pitchFamily="18" charset="0"/>
              </a:rPr>
              <a:t>Oliveira</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J</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T., Ribeiro, A. P., &amp; Gonçalves M. M. (2020). </a:t>
            </a:r>
            <a:r>
              <a:rPr lang="en-US" sz="1400" kern="150" dirty="0" err="1">
                <a:effectLst/>
                <a:latin typeface="Times New Roman" panose="02020603050405020304" pitchFamily="18" charset="0"/>
                <a:ea typeface="Calibri" panose="020F0502020204030204" pitchFamily="34" charset="0"/>
                <a:cs typeface="Times New Roman" panose="02020603050405020304" pitchFamily="18" charset="0"/>
              </a:rPr>
              <a:t>Questionário</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de </a:t>
            </a:r>
            <a:r>
              <a:rPr lang="en-US" sz="1400" kern="150" dirty="0" err="1">
                <a:effectLst/>
                <a:latin typeface="Times New Roman" panose="02020603050405020304" pitchFamily="18" charset="0"/>
                <a:ea typeface="Calibri" panose="020F0502020204030204" pitchFamily="34" charset="0"/>
                <a:cs typeface="Times New Roman" panose="02020603050405020304" pitchFamily="18" charset="0"/>
              </a:rPr>
              <a:t>Ambivalência</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kern="150" dirty="0" err="1">
                <a:effectLst/>
                <a:latin typeface="Times New Roman" panose="02020603050405020304" pitchFamily="18" charset="0"/>
                <a:ea typeface="Calibri" panose="020F0502020204030204" pitchFamily="34" charset="0"/>
                <a:cs typeface="Times New Roman" panose="02020603050405020304" pitchFamily="18" charset="0"/>
              </a:rPr>
              <a:t>em</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kern="150" dirty="0" err="1">
                <a:effectLst/>
                <a:latin typeface="Times New Roman" panose="02020603050405020304" pitchFamily="18" charset="0"/>
                <a:ea typeface="Calibri" panose="020F0502020204030204" pitchFamily="34" charset="0"/>
                <a:cs typeface="Times New Roman" panose="02020603050405020304" pitchFamily="18" charset="0"/>
              </a:rPr>
              <a:t>Psicoterapia</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(QAP). In M. M. </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Gonçalves</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M. R. </a:t>
            </a:r>
            <a:r>
              <a:rPr lang="en-US" sz="1400" kern="150" dirty="0" err="1">
                <a:latin typeface="Times New Roman" panose="02020603050405020304" pitchFamily="18" charset="0"/>
                <a:ea typeface="Calibri" panose="020F0502020204030204" pitchFamily="34" charset="0"/>
                <a:cs typeface="Times New Roman" panose="02020603050405020304" pitchFamily="18" charset="0"/>
              </a:rPr>
              <a:t>Simões</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&amp; L. </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S.</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Almeida</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(Eds.), </a:t>
            </a:r>
            <a:r>
              <a:rPr lang="en-US" sz="1400" i="1" kern="150" dirty="0" err="1">
                <a:effectLst/>
                <a:latin typeface="Times New Roman" panose="02020603050405020304" pitchFamily="18" charset="0"/>
                <a:ea typeface="Calibri" panose="020F0502020204030204" pitchFamily="34" charset="0"/>
                <a:cs typeface="Times New Roman" panose="02020603050405020304" pitchFamily="18" charset="0"/>
              </a:rPr>
              <a:t>Psicologia</a:t>
            </a:r>
            <a:r>
              <a:rPr lang="en-US" sz="1400" i="1" kern="15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i="1" kern="150" dirty="0" err="1">
                <a:effectLst/>
                <a:latin typeface="Times New Roman" panose="02020603050405020304" pitchFamily="18" charset="0"/>
                <a:ea typeface="Calibri" panose="020F0502020204030204" pitchFamily="34" charset="0"/>
                <a:cs typeface="Times New Roman" panose="02020603050405020304" pitchFamily="18" charset="0"/>
              </a:rPr>
              <a:t>Clínica</a:t>
            </a:r>
            <a:r>
              <a:rPr lang="en-US" sz="1400" i="1" kern="150" dirty="0">
                <a:effectLst/>
                <a:latin typeface="Times New Roman" panose="02020603050405020304" pitchFamily="18" charset="0"/>
                <a:ea typeface="Calibri" panose="020F0502020204030204" pitchFamily="34" charset="0"/>
                <a:cs typeface="Times New Roman" panose="02020603050405020304" pitchFamily="18" charset="0"/>
              </a:rPr>
              <a:t> e da </a:t>
            </a:r>
            <a:r>
              <a:rPr lang="en-US" sz="1400" i="1" kern="150" dirty="0" err="1">
                <a:effectLst/>
                <a:latin typeface="Times New Roman" panose="02020603050405020304" pitchFamily="18" charset="0"/>
                <a:ea typeface="Calibri" panose="020F0502020204030204" pitchFamily="34" charset="0"/>
                <a:cs typeface="Times New Roman" panose="02020603050405020304" pitchFamily="18" charset="0"/>
              </a:rPr>
              <a:t>Saúde</a:t>
            </a:r>
            <a:r>
              <a:rPr lang="en-US" sz="1400" i="1" kern="15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i="1" kern="150" dirty="0" err="1">
                <a:effectLst/>
                <a:latin typeface="Times New Roman" panose="02020603050405020304" pitchFamily="18" charset="0"/>
                <a:ea typeface="Calibri" panose="020F0502020204030204" pitchFamily="34" charset="0"/>
                <a:cs typeface="Times New Roman" panose="02020603050405020304" pitchFamily="18" charset="0"/>
              </a:rPr>
              <a:t>Instrumentos</a:t>
            </a:r>
            <a:r>
              <a:rPr lang="en-US" sz="1400" i="1" kern="150" dirty="0">
                <a:effectLst/>
                <a:latin typeface="Times New Roman" panose="02020603050405020304" pitchFamily="18" charset="0"/>
                <a:ea typeface="Calibri" panose="020F0502020204030204" pitchFamily="34" charset="0"/>
                <a:cs typeface="Times New Roman" panose="02020603050405020304" pitchFamily="18" charset="0"/>
              </a:rPr>
              <a:t> de 	</a:t>
            </a:r>
            <a:r>
              <a:rPr lang="en-US" sz="1400" i="1" kern="150" dirty="0" err="1">
                <a:effectLst/>
                <a:latin typeface="Times New Roman" panose="02020603050405020304" pitchFamily="18" charset="0"/>
                <a:ea typeface="Calibri" panose="020F0502020204030204" pitchFamily="34" charset="0"/>
                <a:cs typeface="Times New Roman" panose="02020603050405020304" pitchFamily="18" charset="0"/>
              </a:rPr>
              <a:t>Avaliação</a:t>
            </a:r>
            <a:r>
              <a:rPr lang="en-US" sz="1400" i="1" kern="15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(p. </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101</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–111). </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PACTOR</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a:t>
            </a:r>
          </a:p>
          <a:p>
            <a:pPr indent="-457200">
              <a:lnSpc>
                <a:spcPct val="200000"/>
              </a:lnSpc>
              <a:spcAft>
                <a:spcPts val="800"/>
              </a:spcAft>
            </a:pPr>
            <a:r>
              <a:rPr lang="en-US" sz="1400" kern="150" dirty="0" err="1">
                <a:latin typeface="Times New Roman" panose="02020603050405020304" pitchFamily="18" charset="0"/>
                <a:ea typeface="Calibri" panose="020F0502020204030204" pitchFamily="34" charset="0"/>
                <a:cs typeface="Times New Roman" panose="02020603050405020304" pitchFamily="18" charset="0"/>
              </a:rPr>
              <a:t>Övén</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 M. (2021). </a:t>
            </a:r>
            <a:r>
              <a:rPr lang="en-US" sz="1400" i="1" kern="150" dirty="0" err="1">
                <a:latin typeface="Times New Roman" panose="02020603050405020304" pitchFamily="18" charset="0"/>
                <a:ea typeface="Calibri" panose="020F0502020204030204" pitchFamily="34" charset="0"/>
                <a:cs typeface="Times New Roman" panose="02020603050405020304" pitchFamily="18" charset="0"/>
              </a:rPr>
              <a:t>Caderno</a:t>
            </a:r>
            <a:r>
              <a:rPr lang="en-US" sz="1400" i="1" kern="150" dirty="0">
                <a:latin typeface="Times New Roman" panose="02020603050405020304" pitchFamily="18" charset="0"/>
                <a:ea typeface="Calibri" panose="020F0502020204030204" pitchFamily="34" charset="0"/>
                <a:cs typeface="Times New Roman" panose="02020603050405020304" pitchFamily="18" charset="0"/>
              </a:rPr>
              <a:t> da </a:t>
            </a:r>
            <a:r>
              <a:rPr lang="en-US" sz="1400" i="1" kern="150" dirty="0" err="1">
                <a:latin typeface="Times New Roman" panose="02020603050405020304" pitchFamily="18" charset="0"/>
                <a:ea typeface="Calibri" panose="020F0502020204030204" pitchFamily="34" charset="0"/>
                <a:cs typeface="Times New Roman" panose="02020603050405020304" pitchFamily="18" charset="0"/>
              </a:rPr>
              <a:t>Família</a:t>
            </a:r>
            <a:r>
              <a:rPr lang="en-US" sz="1400" i="1" kern="150" dirty="0">
                <a:latin typeface="Times New Roman" panose="02020603050405020304" pitchFamily="18" charset="0"/>
                <a:ea typeface="Calibri" panose="020F0502020204030204" pitchFamily="34" charset="0"/>
                <a:cs typeface="Times New Roman" panose="02020603050405020304" pitchFamily="18" charset="0"/>
              </a:rPr>
              <a:t> Feliz. </a:t>
            </a:r>
            <a:r>
              <a:rPr lang="en-US" sz="1400" kern="150" dirty="0" err="1">
                <a:latin typeface="Times New Roman" panose="02020603050405020304" pitchFamily="18" charset="0"/>
                <a:ea typeface="Calibri" panose="020F0502020204030204" pitchFamily="34" charset="0"/>
                <a:cs typeface="Times New Roman" panose="02020603050405020304" pitchFamily="18" charset="0"/>
              </a:rPr>
              <a:t>Albatroz</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a:t>
            </a:r>
            <a:endParaRPr lang="pt-PT" sz="1400" kern="100" dirty="0">
              <a:effectLst/>
              <a:latin typeface="Times New Roman" panose="02020603050405020304" pitchFamily="18" charset="0"/>
              <a:ea typeface="Aptos" panose="020B0004020202020204" pitchFamily="34" charset="0"/>
              <a:cs typeface="Times New Roman" panose="02020603050405020304" pitchFamily="18" charset="0"/>
            </a:endParaRPr>
          </a:p>
          <a:p>
            <a:pPr indent="-457200">
              <a:lnSpc>
                <a:spcPct val="200000"/>
              </a:lnSpc>
              <a:spcAft>
                <a:spcPts val="800"/>
              </a:spcAft>
            </a:pPr>
            <a:r>
              <a:rPr lang="pt-PT" sz="1400" kern="100" dirty="0" err="1">
                <a:effectLst/>
                <a:latin typeface="Times New Roman" panose="02020603050405020304" pitchFamily="18" charset="0"/>
                <a:ea typeface="Aptos" panose="020B0004020202020204" pitchFamily="34" charset="0"/>
                <a:cs typeface="Times New Roman" panose="02020603050405020304" pitchFamily="18" charset="0"/>
              </a:rPr>
              <a:t>Petersilia</a:t>
            </a:r>
            <a:r>
              <a:rPr lang="pt-PT" sz="1400" kern="100" dirty="0">
                <a:effectLst/>
                <a:latin typeface="Times New Roman" panose="02020603050405020304" pitchFamily="18" charset="0"/>
                <a:ea typeface="Aptos" panose="020B0004020202020204" pitchFamily="34" charset="0"/>
                <a:cs typeface="Times New Roman" panose="02020603050405020304" pitchFamily="18" charset="0"/>
              </a:rPr>
              <a:t>, J. (2003). </a:t>
            </a:r>
            <a:r>
              <a:rPr lang="pt-PT" sz="1400" i="1" kern="100" dirty="0" err="1">
                <a:effectLst/>
                <a:latin typeface="Times New Roman" panose="02020603050405020304" pitchFamily="18" charset="0"/>
                <a:ea typeface="Aptos" panose="020B0004020202020204" pitchFamily="34" charset="0"/>
                <a:cs typeface="Times New Roman" panose="02020603050405020304" pitchFamily="18" charset="0"/>
              </a:rPr>
              <a:t>When</a:t>
            </a:r>
            <a:r>
              <a:rPr lang="pt-PT" sz="1400" i="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pt-PT" sz="1400" i="1" kern="100" dirty="0" err="1">
                <a:effectLst/>
                <a:latin typeface="Times New Roman" panose="02020603050405020304" pitchFamily="18" charset="0"/>
                <a:ea typeface="Aptos" panose="020B0004020202020204" pitchFamily="34" charset="0"/>
                <a:cs typeface="Times New Roman" panose="02020603050405020304" pitchFamily="18" charset="0"/>
              </a:rPr>
              <a:t>Prisioners</a:t>
            </a:r>
            <a:r>
              <a:rPr lang="pt-PT" sz="1400" i="1" kern="100" dirty="0">
                <a:effectLst/>
                <a:latin typeface="Times New Roman" panose="02020603050405020304" pitchFamily="18" charset="0"/>
                <a:ea typeface="Aptos" panose="020B0004020202020204" pitchFamily="34" charset="0"/>
                <a:cs typeface="Times New Roman" panose="02020603050405020304" pitchFamily="18" charset="0"/>
              </a:rPr>
              <a:t> Come </a:t>
            </a:r>
            <a:r>
              <a:rPr lang="pt-PT" sz="1400" i="1" kern="100" dirty="0" err="1">
                <a:effectLst/>
                <a:latin typeface="Times New Roman" panose="02020603050405020304" pitchFamily="18" charset="0"/>
                <a:ea typeface="Aptos" panose="020B0004020202020204" pitchFamily="34" charset="0"/>
                <a:cs typeface="Times New Roman" panose="02020603050405020304" pitchFamily="18" charset="0"/>
              </a:rPr>
              <a:t>Home</a:t>
            </a:r>
            <a:r>
              <a:rPr lang="pt-PT" sz="1400" i="1" kern="100" dirty="0">
                <a:effectLst/>
                <a:latin typeface="Times New Roman" panose="02020603050405020304" pitchFamily="18" charset="0"/>
                <a:ea typeface="Aptos" panose="020B0004020202020204" pitchFamily="34" charset="0"/>
                <a:cs typeface="Times New Roman" panose="02020603050405020304" pitchFamily="18" charset="0"/>
              </a:rPr>
              <a:t>: Parole </a:t>
            </a:r>
            <a:r>
              <a:rPr lang="pt-PT" sz="1400" i="1" kern="100" dirty="0" err="1">
                <a:effectLst/>
                <a:latin typeface="Times New Roman" panose="02020603050405020304" pitchFamily="18" charset="0"/>
                <a:ea typeface="Aptos" panose="020B0004020202020204" pitchFamily="34" charset="0"/>
                <a:cs typeface="Times New Roman" panose="02020603050405020304" pitchFamily="18" charset="0"/>
              </a:rPr>
              <a:t>and</a:t>
            </a:r>
            <a:r>
              <a:rPr lang="pt-PT" sz="1400" i="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pt-PT" sz="1400" i="1" kern="100" dirty="0" err="1">
                <a:effectLst/>
                <a:latin typeface="Times New Roman" panose="02020603050405020304" pitchFamily="18" charset="0"/>
                <a:ea typeface="Aptos" panose="020B0004020202020204" pitchFamily="34" charset="0"/>
                <a:cs typeface="Times New Roman" panose="02020603050405020304" pitchFamily="18" charset="0"/>
              </a:rPr>
              <a:t>Prisoner</a:t>
            </a:r>
            <a:r>
              <a:rPr lang="pt-PT" sz="1400" i="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pt-PT" sz="1400" i="1" kern="100" dirty="0" err="1">
                <a:effectLst/>
                <a:latin typeface="Times New Roman" panose="02020603050405020304" pitchFamily="18" charset="0"/>
                <a:ea typeface="Aptos" panose="020B0004020202020204" pitchFamily="34" charset="0"/>
                <a:cs typeface="Times New Roman" panose="02020603050405020304" pitchFamily="18" charset="0"/>
              </a:rPr>
              <a:t>Reentry</a:t>
            </a:r>
            <a:r>
              <a:rPr lang="pt-PT" sz="1400" i="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pt-PT" sz="1400" kern="100" dirty="0">
                <a:effectLst/>
                <a:latin typeface="Times New Roman" panose="02020603050405020304" pitchFamily="18" charset="0"/>
                <a:ea typeface="Aptos" panose="020B0004020202020204" pitchFamily="34" charset="0"/>
                <a:cs typeface="Times New Roman" panose="02020603050405020304" pitchFamily="18" charset="0"/>
              </a:rPr>
              <a:t>(1st ed.). Oxford </a:t>
            </a:r>
            <a:r>
              <a:rPr lang="pt-PT" sz="1400" kern="100" dirty="0" err="1">
                <a:effectLst/>
                <a:latin typeface="Times New Roman" panose="02020603050405020304" pitchFamily="18" charset="0"/>
                <a:ea typeface="Aptos" panose="020B0004020202020204" pitchFamily="34" charset="0"/>
                <a:cs typeface="Times New Roman" panose="02020603050405020304" pitchFamily="18" charset="0"/>
              </a:rPr>
              <a:t>University</a:t>
            </a:r>
            <a:r>
              <a:rPr lang="pt-PT"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pt-PT" sz="1400" kern="100" dirty="0" err="1">
                <a:effectLst/>
                <a:latin typeface="Times New Roman" panose="02020603050405020304" pitchFamily="18" charset="0"/>
                <a:ea typeface="Aptos" panose="020B0004020202020204" pitchFamily="34" charset="0"/>
                <a:cs typeface="Times New Roman" panose="02020603050405020304" pitchFamily="18" charset="0"/>
              </a:rPr>
              <a:t>Press</a:t>
            </a:r>
            <a:r>
              <a:rPr lang="pt-PT" sz="1400" kern="100" dirty="0">
                <a:effectLst/>
                <a:latin typeface="Times New Roman" panose="02020603050405020304" pitchFamily="18" charset="0"/>
                <a:ea typeface="Aptos" panose="020B0004020202020204" pitchFamily="34" charset="0"/>
                <a:cs typeface="Times New Roman" panose="02020603050405020304" pitchFamily="18" charset="0"/>
              </a:rPr>
              <a:t>, Inc.</a:t>
            </a:r>
            <a:endParaRPr lang="en-US" sz="1400" kern="15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7200">
              <a:lnSpc>
                <a:spcPct val="200000"/>
              </a:lnSpc>
              <a:spcAft>
                <a:spcPts val="800"/>
              </a:spcAft>
            </a:pP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Pinto, C. (2019). </a:t>
            </a:r>
            <a:r>
              <a:rPr lang="en-US" sz="1400" kern="150" dirty="0" err="1">
                <a:effectLst/>
                <a:latin typeface="Times New Roman" panose="02020603050405020304" pitchFamily="18" charset="0"/>
                <a:ea typeface="Calibri" panose="020F0502020204030204" pitchFamily="34" charset="0"/>
                <a:cs typeface="Times New Roman" panose="02020603050405020304" pitchFamily="18" charset="0"/>
              </a:rPr>
              <a:t>Ética</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Na </a:t>
            </a:r>
            <a:r>
              <a:rPr lang="en-US" sz="1400" kern="150" dirty="0" err="1">
                <a:effectLst/>
                <a:latin typeface="Times New Roman" panose="02020603050405020304" pitchFamily="18" charset="0"/>
                <a:ea typeface="Calibri" panose="020F0502020204030204" pitchFamily="34" charset="0"/>
                <a:cs typeface="Times New Roman" panose="02020603050405020304" pitchFamily="18" charset="0"/>
              </a:rPr>
              <a:t>Reinserção</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Social. In F. Amaro, &amp; D</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Costa (Eds.), </a:t>
            </a:r>
            <a:r>
              <a:rPr lang="en-US" sz="1400" i="1" kern="150" dirty="0" err="1">
                <a:effectLst/>
                <a:latin typeface="Times New Roman" panose="02020603050405020304" pitchFamily="18" charset="0"/>
                <a:ea typeface="Calibri" panose="020F0502020204030204" pitchFamily="34" charset="0"/>
                <a:cs typeface="Times New Roman" panose="02020603050405020304" pitchFamily="18" charset="0"/>
              </a:rPr>
              <a:t>Criminologia</a:t>
            </a:r>
            <a:r>
              <a:rPr lang="en-US" sz="1400" i="1" kern="15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400" i="1" kern="150" dirty="0" err="1">
                <a:effectLst/>
                <a:latin typeface="Times New Roman" panose="02020603050405020304" pitchFamily="18" charset="0"/>
                <a:ea typeface="Calibri" panose="020F0502020204030204" pitchFamily="34" charset="0"/>
                <a:cs typeface="Times New Roman" panose="02020603050405020304" pitchFamily="18" charset="0"/>
              </a:rPr>
              <a:t>Reinserção</a:t>
            </a:r>
            <a:r>
              <a:rPr lang="en-US" sz="1400" i="1" kern="150" dirty="0">
                <a:effectLst/>
                <a:latin typeface="Times New Roman" panose="02020603050405020304" pitchFamily="18" charset="0"/>
                <a:ea typeface="Calibri" panose="020F0502020204030204" pitchFamily="34" charset="0"/>
                <a:cs typeface="Times New Roman" panose="02020603050405020304" pitchFamily="18" charset="0"/>
              </a:rPr>
              <a:t> Social </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(p. 203–230). </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PACTOR</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400" kern="150" dirty="0">
              <a:latin typeface="Times New Roman" panose="02020603050405020304" pitchFamily="18" charset="0"/>
              <a:ea typeface="Calibri" panose="020F0502020204030204" pitchFamily="34" charset="0"/>
              <a:cs typeface="Times New Roman" panose="02020603050405020304" pitchFamily="18" charset="0"/>
            </a:endParaRPr>
          </a:p>
          <a:p>
            <a:pPr indent="-457200">
              <a:lnSpc>
                <a:spcPct val="200000"/>
              </a:lnSpc>
              <a:spcAft>
                <a:spcPts val="800"/>
              </a:spcAft>
            </a:pPr>
            <a:r>
              <a:rPr lang="en-US" sz="1400" kern="150" dirty="0">
                <a:latin typeface="Times New Roman" panose="02020603050405020304" pitchFamily="18" charset="0"/>
                <a:ea typeface="Calibri" panose="020F0502020204030204" pitchFamily="34" charset="0"/>
                <a:cs typeface="Times New Roman" panose="02020603050405020304" pitchFamily="18" charset="0"/>
              </a:rPr>
              <a:t>RESHAPE</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(2023). </a:t>
            </a:r>
            <a:r>
              <a:rPr lang="en-US" sz="1400" i="1" kern="150" dirty="0">
                <a:latin typeface="Times New Roman" panose="02020603050405020304" pitchFamily="18" charset="0"/>
                <a:ea typeface="Calibri" panose="020F0502020204030204" pitchFamily="34" charset="0"/>
                <a:cs typeface="Times New Roman" panose="02020603050405020304" pitchFamily="18" charset="0"/>
              </a:rPr>
              <a:t>Crime e </a:t>
            </a:r>
            <a:r>
              <a:rPr lang="en-US" sz="1400" i="1" kern="150" dirty="0" err="1">
                <a:latin typeface="Times New Roman" panose="02020603050405020304" pitchFamily="18" charset="0"/>
                <a:ea typeface="Calibri" panose="020F0502020204030204" pitchFamily="34" charset="0"/>
                <a:cs typeface="Times New Roman" panose="02020603050405020304" pitchFamily="18" charset="0"/>
              </a:rPr>
              <a:t>Políticas</a:t>
            </a:r>
            <a:r>
              <a:rPr lang="en-US" sz="1400" i="1" kern="15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https://reshape.org/explicar-o-sistema/crime-e-politicas/</a:t>
            </a:r>
            <a:endParaRPr lang="pt-PT" sz="1400" kern="15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7200">
              <a:lnSpc>
                <a:spcPct val="200000"/>
              </a:lnSpc>
              <a:spcAft>
                <a:spcPts val="800"/>
              </a:spcAft>
            </a:pP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Sales, C. M. D., Alves, P. C. G., &amp; Elliott R. (2020). </a:t>
            </a:r>
            <a:r>
              <a:rPr lang="en-US" sz="1400" kern="150" dirty="0" err="1">
                <a:effectLst/>
                <a:latin typeface="Times New Roman" panose="02020603050405020304" pitchFamily="18" charset="0"/>
                <a:ea typeface="Calibri" panose="020F0502020204030204" pitchFamily="34" charset="0"/>
                <a:cs typeface="Times New Roman" panose="02020603050405020304" pitchFamily="18" charset="0"/>
              </a:rPr>
              <a:t>Questionário</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kern="150" dirty="0" err="1">
                <a:effectLst/>
                <a:latin typeface="Times New Roman" panose="02020603050405020304" pitchFamily="18" charset="0"/>
                <a:ea typeface="Calibri" panose="020F0502020204030204" pitchFamily="34" charset="0"/>
                <a:cs typeface="Times New Roman" panose="02020603050405020304" pitchFamily="18" charset="0"/>
              </a:rPr>
              <a:t>Pessoal</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(PQ). In M. M. </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Gonçalves</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M. R. </a:t>
            </a:r>
            <a:r>
              <a:rPr lang="en-US" sz="1400" kern="150" dirty="0" err="1">
                <a:latin typeface="Times New Roman" panose="02020603050405020304" pitchFamily="18" charset="0"/>
                <a:ea typeface="Calibri" panose="020F0502020204030204" pitchFamily="34" charset="0"/>
                <a:cs typeface="Times New Roman" panose="02020603050405020304" pitchFamily="18" charset="0"/>
              </a:rPr>
              <a:t>Simões</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&amp; L. </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S.</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Almeida</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(Eds.), </a:t>
            </a:r>
            <a:r>
              <a:rPr lang="en-US" sz="1400" i="1" kern="150" dirty="0" err="1">
                <a:effectLst/>
                <a:latin typeface="Times New Roman" panose="02020603050405020304" pitchFamily="18" charset="0"/>
                <a:ea typeface="Calibri" panose="020F0502020204030204" pitchFamily="34" charset="0"/>
                <a:cs typeface="Times New Roman" panose="02020603050405020304" pitchFamily="18" charset="0"/>
              </a:rPr>
              <a:t>Psicologia</a:t>
            </a:r>
            <a:r>
              <a:rPr lang="en-US" sz="1400" i="1" kern="15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i="1" kern="150" dirty="0" err="1">
                <a:effectLst/>
                <a:latin typeface="Times New Roman" panose="02020603050405020304" pitchFamily="18" charset="0"/>
                <a:ea typeface="Calibri" panose="020F0502020204030204" pitchFamily="34" charset="0"/>
                <a:cs typeface="Times New Roman" panose="02020603050405020304" pitchFamily="18" charset="0"/>
              </a:rPr>
              <a:t>Clínica</a:t>
            </a:r>
            <a:r>
              <a:rPr lang="en-US" sz="1400" i="1" kern="150" dirty="0">
                <a:effectLst/>
                <a:latin typeface="Times New Roman" panose="02020603050405020304" pitchFamily="18" charset="0"/>
                <a:ea typeface="Calibri" panose="020F0502020204030204" pitchFamily="34" charset="0"/>
                <a:cs typeface="Times New Roman" panose="02020603050405020304" pitchFamily="18" charset="0"/>
              </a:rPr>
              <a:t> e da </a:t>
            </a:r>
            <a:r>
              <a:rPr lang="en-US" sz="1400" i="1" kern="150" dirty="0" err="1">
                <a:effectLst/>
                <a:latin typeface="Times New Roman" panose="02020603050405020304" pitchFamily="18" charset="0"/>
                <a:ea typeface="Calibri" panose="020F0502020204030204" pitchFamily="34" charset="0"/>
                <a:cs typeface="Times New Roman" panose="02020603050405020304" pitchFamily="18" charset="0"/>
              </a:rPr>
              <a:t>Saúde</a:t>
            </a:r>
            <a:r>
              <a:rPr lang="en-US" sz="1400" i="1" kern="15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i="1" kern="150" dirty="0" err="1">
                <a:effectLst/>
                <a:latin typeface="Times New Roman" panose="02020603050405020304" pitchFamily="18" charset="0"/>
                <a:ea typeface="Calibri" panose="020F0502020204030204" pitchFamily="34" charset="0"/>
                <a:cs typeface="Times New Roman" panose="02020603050405020304" pitchFamily="18" charset="0"/>
              </a:rPr>
              <a:t>Instrumentos</a:t>
            </a:r>
            <a:r>
              <a:rPr lang="en-US" sz="1400" i="1" kern="150" dirty="0">
                <a:effectLst/>
                <a:latin typeface="Times New Roman" panose="02020603050405020304" pitchFamily="18" charset="0"/>
                <a:ea typeface="Calibri" panose="020F0502020204030204" pitchFamily="34" charset="0"/>
                <a:cs typeface="Times New Roman" panose="02020603050405020304" pitchFamily="18" charset="0"/>
              </a:rPr>
              <a:t> de </a:t>
            </a:r>
            <a:r>
              <a:rPr lang="en-US" sz="1400" i="1" kern="150" dirty="0" err="1">
                <a:effectLst/>
                <a:latin typeface="Times New Roman" panose="02020603050405020304" pitchFamily="18" charset="0"/>
                <a:ea typeface="Calibri" panose="020F0502020204030204" pitchFamily="34" charset="0"/>
                <a:cs typeface="Times New Roman" panose="02020603050405020304" pitchFamily="18" charset="0"/>
              </a:rPr>
              <a:t>Avaliação</a:t>
            </a:r>
            <a:r>
              <a:rPr lang="en-US" sz="1400" i="1" kern="15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(p. </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131</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–142). </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PACTOR</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a:t>
            </a:r>
          </a:p>
          <a:p>
            <a:pPr indent="-457200">
              <a:lnSpc>
                <a:spcPct val="200000"/>
              </a:lnSpc>
              <a:spcAft>
                <a:spcPts val="800"/>
              </a:spcAft>
            </a:pPr>
            <a:r>
              <a:rPr lang="pt-PT" sz="1400" dirty="0">
                <a:effectLst/>
                <a:latin typeface="Times New Roman" panose="02020603050405020304" pitchFamily="18" charset="0"/>
                <a:ea typeface="Times New Roman" panose="02020603050405020304" pitchFamily="18" charset="0"/>
                <a:cs typeface="Times New Roman" panose="02020603050405020304" pitchFamily="18" charset="0"/>
              </a:rPr>
              <a:t>Santos, C. S. L. &amp; Nogueira, A. Z. Q. (2015). Envelhecer em contexto prisional. </a:t>
            </a:r>
            <a:r>
              <a:rPr lang="pt-PT" sz="1400" i="1" dirty="0">
                <a:effectLst/>
                <a:latin typeface="Times New Roman" panose="02020603050405020304" pitchFamily="18" charset="0"/>
                <a:ea typeface="Times New Roman" panose="02020603050405020304" pitchFamily="18" charset="0"/>
                <a:cs typeface="Times New Roman" panose="02020603050405020304" pitchFamily="18" charset="0"/>
              </a:rPr>
              <a:t>Revista Brasileira de Geriatria e Gerontologia,</a:t>
            </a:r>
            <a:r>
              <a:rPr lang="pt-PT"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pt-PT" sz="1400" i="1" dirty="0">
                <a:effectLst/>
                <a:latin typeface="Times New Roman" panose="02020603050405020304" pitchFamily="18" charset="0"/>
                <a:ea typeface="Times New Roman" panose="02020603050405020304" pitchFamily="18" charset="0"/>
                <a:cs typeface="Times New Roman" panose="02020603050405020304" pitchFamily="18" charset="0"/>
              </a:rPr>
              <a:t>18</a:t>
            </a:r>
            <a:r>
              <a:rPr lang="pt-PT" sz="1400" dirty="0">
                <a:effectLst/>
                <a:latin typeface="Times New Roman" panose="02020603050405020304" pitchFamily="18" charset="0"/>
                <a:ea typeface="Times New Roman" panose="02020603050405020304" pitchFamily="18" charset="0"/>
                <a:cs typeface="Times New Roman" panose="02020603050405020304" pitchFamily="18" charset="0"/>
              </a:rPr>
              <a:t>(1), 39–48. </a:t>
            </a:r>
            <a:r>
              <a:rPr lang="pt-PT" sz="1400" dirty="0">
                <a:effectLst/>
                <a:latin typeface="Times New Roman" panose="02020603050405020304" pitchFamily="18" charset="0"/>
                <a:ea typeface="Times New Roman" panose="02020603050405020304" pitchFamily="18" charset="0"/>
                <a:cs typeface="Times New Roman" panose="02020603050405020304" pitchFamily="18" charset="0"/>
                <a:hlinkClick r:id="rId5"/>
              </a:rPr>
              <a:t>http://dx.doi.org/10.1590/1809-9823.2015.14040</a:t>
            </a:r>
            <a:endParaRPr lang="pt-PT" sz="14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791448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sp>
        <p:nvSpPr>
          <p:cNvPr id="7" name="TextBox 7"/>
          <p:cNvSpPr txBox="1"/>
          <p:nvPr/>
        </p:nvSpPr>
        <p:spPr>
          <a:xfrm>
            <a:off x="0" y="729309"/>
            <a:ext cx="18288000" cy="961802"/>
          </a:xfrm>
          <a:prstGeom prst="rect">
            <a:avLst/>
          </a:prstGeom>
        </p:spPr>
        <p:txBody>
          <a:bodyPr wrap="square" lIns="0" tIns="0" rIns="0" bIns="0" rtlCol="0" anchor="t">
            <a:spAutoFit/>
          </a:bodyPr>
          <a:lstStyle/>
          <a:p>
            <a:pPr algn="ctr">
              <a:lnSpc>
                <a:spcPts val="7536"/>
              </a:lnSpc>
            </a:pPr>
            <a:r>
              <a:rPr lang="en-US" sz="7110" b="1" dirty="0" err="1">
                <a:solidFill>
                  <a:srgbClr val="000000"/>
                </a:solidFill>
                <a:latin typeface="Inter" panose="020B0604020202020204" charset="0"/>
                <a:ea typeface="Inter" panose="020B0604020202020204" charset="0"/>
              </a:rPr>
              <a:t>Referências</a:t>
            </a:r>
            <a:r>
              <a:rPr lang="en-US" sz="7110" b="1" dirty="0">
                <a:solidFill>
                  <a:srgbClr val="000000"/>
                </a:solidFill>
                <a:latin typeface="Inter" panose="020B0604020202020204" charset="0"/>
                <a:ea typeface="Inter" panose="020B0604020202020204" charset="0"/>
              </a:rPr>
              <a:t> </a:t>
            </a:r>
            <a:r>
              <a:rPr lang="en-US" sz="7110" b="1" dirty="0" err="1">
                <a:solidFill>
                  <a:srgbClr val="000000"/>
                </a:solidFill>
                <a:latin typeface="Inter" panose="020B0604020202020204" charset="0"/>
                <a:ea typeface="Inter" panose="020B0604020202020204" charset="0"/>
              </a:rPr>
              <a:t>Bibliográfica</a:t>
            </a:r>
            <a:r>
              <a:rPr lang="en-US" sz="7110" b="1" dirty="0">
                <a:solidFill>
                  <a:srgbClr val="000000"/>
                </a:solidFill>
                <a:latin typeface="Inter" panose="020B0604020202020204" charset="0"/>
                <a:ea typeface="Inter" panose="020B0604020202020204" charset="0"/>
              </a:rPr>
              <a:t> </a:t>
            </a:r>
          </a:p>
        </p:txBody>
      </p:sp>
      <p:sp>
        <p:nvSpPr>
          <p:cNvPr id="11" name="Freeform 11"/>
          <p:cNvSpPr/>
          <p:nvPr/>
        </p:nvSpPr>
        <p:spPr>
          <a:xfrm>
            <a:off x="15807606" y="8879161"/>
            <a:ext cx="2827188" cy="2847900"/>
          </a:xfrm>
          <a:custGeom>
            <a:avLst/>
            <a:gdLst/>
            <a:ahLst/>
            <a:cxnLst/>
            <a:rect l="l" t="t" r="r" b="b"/>
            <a:pathLst>
              <a:path w="2827188" h="2847900">
                <a:moveTo>
                  <a:pt x="0" y="0"/>
                </a:moveTo>
                <a:lnTo>
                  <a:pt x="2827187" y="0"/>
                </a:lnTo>
                <a:lnTo>
                  <a:pt x="2827187" y="2847900"/>
                </a:lnTo>
                <a:lnTo>
                  <a:pt x="0" y="2847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t-PT"/>
          </a:p>
        </p:txBody>
      </p:sp>
      <p:sp>
        <p:nvSpPr>
          <p:cNvPr id="12" name="Freeform 12"/>
          <p:cNvSpPr/>
          <p:nvPr/>
        </p:nvSpPr>
        <p:spPr>
          <a:xfrm>
            <a:off x="-869395" y="-1699527"/>
            <a:ext cx="2827188" cy="2847900"/>
          </a:xfrm>
          <a:custGeom>
            <a:avLst/>
            <a:gdLst/>
            <a:ahLst/>
            <a:cxnLst/>
            <a:rect l="l" t="t" r="r" b="b"/>
            <a:pathLst>
              <a:path w="2827188" h="2847900">
                <a:moveTo>
                  <a:pt x="0" y="0"/>
                </a:moveTo>
                <a:lnTo>
                  <a:pt x="2827187" y="0"/>
                </a:lnTo>
                <a:lnTo>
                  <a:pt x="2827187" y="2847899"/>
                </a:lnTo>
                <a:lnTo>
                  <a:pt x="0" y="284789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t-PT"/>
          </a:p>
        </p:txBody>
      </p:sp>
      <p:grpSp>
        <p:nvGrpSpPr>
          <p:cNvPr id="16" name="Group 16"/>
          <p:cNvGrpSpPr/>
          <p:nvPr/>
        </p:nvGrpSpPr>
        <p:grpSpPr>
          <a:xfrm>
            <a:off x="14748456" y="8343900"/>
            <a:ext cx="3086100" cy="3086100"/>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endParaRPr lang="pt-PT"/>
            </a:p>
          </p:txBody>
        </p:sp>
        <p:sp>
          <p:nvSpPr>
            <p:cNvPr id="18" name="TextBox 1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 name="CaixaDeTexto 1">
            <a:extLst>
              <a:ext uri="{FF2B5EF4-FFF2-40B4-BE49-F238E27FC236}">
                <a16:creationId xmlns:a16="http://schemas.microsoft.com/office/drawing/2014/main" id="{73029744-DB1C-1486-CE97-BC0256A09BD2}"/>
              </a:ext>
            </a:extLst>
          </p:cNvPr>
          <p:cNvSpPr txBox="1"/>
          <p:nvPr/>
        </p:nvSpPr>
        <p:spPr>
          <a:xfrm>
            <a:off x="1066800" y="1707809"/>
            <a:ext cx="15995855" cy="568745"/>
          </a:xfrm>
          <a:prstGeom prst="rect">
            <a:avLst/>
          </a:prstGeom>
          <a:noFill/>
        </p:spPr>
        <p:txBody>
          <a:bodyPr wrap="square" rtlCol="0">
            <a:spAutoFit/>
          </a:bodyPr>
          <a:lstStyle/>
          <a:p>
            <a:pPr indent="-304800">
              <a:lnSpc>
                <a:spcPct val="200000"/>
              </a:lnSpc>
              <a:spcAft>
                <a:spcPts val="800"/>
              </a:spcAft>
            </a:pPr>
            <a:endParaRPr lang="pt-PT"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2386411D-D0CC-A06A-CA1A-D6075262CEDF}"/>
              </a:ext>
            </a:extLst>
          </p:cNvPr>
          <p:cNvSpPr txBox="1"/>
          <p:nvPr/>
        </p:nvSpPr>
        <p:spPr>
          <a:xfrm>
            <a:off x="1146072" y="1995169"/>
            <a:ext cx="15995855" cy="2919838"/>
          </a:xfrm>
          <a:prstGeom prst="rect">
            <a:avLst/>
          </a:prstGeom>
          <a:noFill/>
        </p:spPr>
        <p:txBody>
          <a:bodyPr wrap="square" rtlCol="0">
            <a:spAutoFit/>
          </a:bodyPr>
          <a:lstStyle/>
          <a:p>
            <a:pPr indent="-457200">
              <a:lnSpc>
                <a:spcPct val="200000"/>
              </a:lnSpc>
              <a:spcAft>
                <a:spcPts val="800"/>
              </a:spcAft>
            </a:pPr>
            <a:r>
              <a:rPr lang="pt-PT" sz="1400" kern="100" dirty="0">
                <a:effectLst/>
                <a:latin typeface="Times New Roman" panose="02020603050405020304" pitchFamily="18" charset="0"/>
                <a:ea typeface="Aptos" panose="020B0004020202020204" pitchFamily="34" charset="0"/>
                <a:cs typeface="Times New Roman" panose="02020603050405020304" pitchFamily="18" charset="0"/>
              </a:rPr>
              <a:t>Seixo, S. I. S. (2020). </a:t>
            </a:r>
            <a:r>
              <a:rPr lang="pt-PT" sz="1400" i="1" kern="100" dirty="0">
                <a:effectLst/>
                <a:latin typeface="Times New Roman" panose="02020603050405020304" pitchFamily="18" charset="0"/>
                <a:ea typeface="Aptos" panose="020B0004020202020204" pitchFamily="34" charset="0"/>
                <a:cs typeface="Times New Roman" panose="02020603050405020304" pitchFamily="18" charset="0"/>
              </a:rPr>
              <a:t>A Reinserção Social da População Idosa Reclusa. </a:t>
            </a:r>
            <a:r>
              <a:rPr lang="pt-PT" sz="1400" kern="100" dirty="0">
                <a:effectLst/>
                <a:latin typeface="Times New Roman" panose="02020603050405020304" pitchFamily="18" charset="0"/>
                <a:ea typeface="Aptos" panose="020B0004020202020204" pitchFamily="34" charset="0"/>
                <a:cs typeface="Times New Roman" panose="02020603050405020304" pitchFamily="18" charset="0"/>
              </a:rPr>
              <a:t>[Dissertação de Mestrado, Instituto Superior Miguel Torga]. Repositório do Instituto Superior Miguel Torga. 	</a:t>
            </a:r>
            <a:r>
              <a:rPr lang="pt-PT" sz="1400" kern="100" dirty="0">
                <a:effectLst/>
                <a:latin typeface="Times New Roman" panose="02020603050405020304" pitchFamily="18" charset="0"/>
                <a:ea typeface="Aptos" panose="020B0004020202020204" pitchFamily="34" charset="0"/>
                <a:cs typeface="Times New Roman" panose="02020603050405020304" pitchFamily="18" charset="0"/>
                <a:hlinkClick r:id="rId4"/>
              </a:rPr>
              <a:t>http://repositorio.ismt.pt/jspui/handle/123456789/1210</a:t>
            </a:r>
            <a:endParaRPr lang="en-US" sz="1400" kern="15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7200">
              <a:lnSpc>
                <a:spcPct val="200000"/>
              </a:lnSpc>
              <a:spcAft>
                <a:spcPts val="800"/>
              </a:spcAft>
            </a:pPr>
            <a:r>
              <a:rPr lang="en-US" sz="1400" kern="150" dirty="0" err="1">
                <a:effectLst/>
                <a:latin typeface="Times New Roman" panose="02020603050405020304" pitchFamily="18" charset="0"/>
                <a:ea typeface="Calibri" panose="020F0502020204030204" pitchFamily="34" charset="0"/>
                <a:cs typeface="Times New Roman" panose="02020603050405020304" pitchFamily="18" charset="0"/>
              </a:rPr>
              <a:t>Simões</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M. R., Sousa, L. B., Marques-Costa, C., &amp; </a:t>
            </a:r>
            <a:r>
              <a:rPr lang="en-US" sz="1400" kern="150" dirty="0" err="1">
                <a:effectLst/>
                <a:latin typeface="Times New Roman" panose="02020603050405020304" pitchFamily="18" charset="0"/>
                <a:ea typeface="Calibri" panose="020F0502020204030204" pitchFamily="34" charset="0"/>
                <a:cs typeface="Times New Roman" panose="02020603050405020304" pitchFamily="18" charset="0"/>
              </a:rPr>
              <a:t>Almiro</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P</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A. (2017). </a:t>
            </a:r>
            <a:r>
              <a:rPr lang="en-US" sz="1400" kern="150" dirty="0" err="1">
                <a:latin typeface="Times New Roman" panose="02020603050405020304" pitchFamily="18" charset="0"/>
                <a:ea typeface="Calibri" panose="020F0502020204030204" pitchFamily="34" charset="0"/>
                <a:cs typeface="Times New Roman" panose="02020603050405020304" pitchFamily="18" charset="0"/>
              </a:rPr>
              <a:t>Avaliação</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50" dirty="0" err="1">
                <a:latin typeface="Times New Roman" panose="02020603050405020304" pitchFamily="18" charset="0"/>
                <a:ea typeface="Calibri" panose="020F0502020204030204" pitchFamily="34" charset="0"/>
                <a:cs typeface="Times New Roman" panose="02020603050405020304" pitchFamily="18" charset="0"/>
              </a:rPr>
              <a:t>Neuropsicológica</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50" dirty="0" err="1">
                <a:latin typeface="Times New Roman" panose="02020603050405020304" pitchFamily="18" charset="0"/>
                <a:ea typeface="Calibri" panose="020F0502020204030204" pitchFamily="34" charset="0"/>
                <a:cs typeface="Times New Roman" panose="02020603050405020304" pitchFamily="18" charset="0"/>
              </a:rPr>
              <a:t>em</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50" dirty="0" err="1">
                <a:latin typeface="Times New Roman" panose="02020603050405020304" pitchFamily="18" charset="0"/>
                <a:ea typeface="Calibri" panose="020F0502020204030204" pitchFamily="34" charset="0"/>
                <a:cs typeface="Times New Roman" panose="02020603050405020304" pitchFamily="18" charset="0"/>
              </a:rPr>
              <a:t>Contextos</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50" dirty="0" err="1">
                <a:latin typeface="Times New Roman" panose="02020603050405020304" pitchFamily="18" charset="0"/>
                <a:ea typeface="Calibri" panose="020F0502020204030204" pitchFamily="34" charset="0"/>
                <a:cs typeface="Times New Roman" panose="02020603050405020304" pitchFamily="18" charset="0"/>
              </a:rPr>
              <a:t>Forenses</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50" dirty="0" err="1">
                <a:latin typeface="Times New Roman" panose="02020603050405020304" pitchFamily="18" charset="0"/>
                <a:ea typeface="Calibri" panose="020F0502020204030204" pitchFamily="34" charset="0"/>
                <a:cs typeface="Times New Roman" panose="02020603050405020304" pitchFamily="18" charset="0"/>
              </a:rPr>
              <a:t>Fundamentos</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50" dirty="0" err="1">
                <a:latin typeface="Times New Roman" panose="02020603050405020304" pitchFamily="18" charset="0"/>
                <a:ea typeface="Calibri" panose="020F0502020204030204" pitchFamily="34" charset="0"/>
                <a:cs typeface="Times New Roman" panose="02020603050405020304" pitchFamily="18" charset="0"/>
              </a:rPr>
              <a:t>Protocolos</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 e </a:t>
            </a:r>
            <a:r>
              <a:rPr lang="en-US" sz="1400" kern="150" dirty="0" err="1">
                <a:latin typeface="Times New Roman" panose="02020603050405020304" pitchFamily="18" charset="0"/>
                <a:ea typeface="Calibri" panose="020F0502020204030204" pitchFamily="34" charset="0"/>
                <a:cs typeface="Times New Roman" panose="02020603050405020304" pitchFamily="18" charset="0"/>
              </a:rPr>
              <a:t>Instrumentos</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 de </a:t>
            </a:r>
            <a:r>
              <a:rPr lang="en-US" sz="1400" kern="150" dirty="0" err="1">
                <a:latin typeface="Times New Roman" panose="02020603050405020304" pitchFamily="18" charset="0"/>
                <a:ea typeface="Calibri" panose="020F0502020204030204" pitchFamily="34" charset="0"/>
                <a:cs typeface="Times New Roman" panose="02020603050405020304" pitchFamily="18" charset="0"/>
              </a:rPr>
              <a:t>Avaliação</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In F. Vieira, </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A</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S. Cabral, &amp; C. B</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 	Saraiva  (Eds.), </a:t>
            </a:r>
            <a:r>
              <a:rPr lang="en-US" sz="1400" i="1" kern="150" dirty="0">
                <a:latin typeface="Times New Roman" panose="02020603050405020304" pitchFamily="18" charset="0"/>
                <a:ea typeface="Calibri" panose="020F0502020204030204" pitchFamily="34" charset="0"/>
                <a:cs typeface="Times New Roman" panose="02020603050405020304" pitchFamily="18" charset="0"/>
              </a:rPr>
              <a:t>Manual de </a:t>
            </a:r>
            <a:r>
              <a:rPr lang="en-US" sz="1400" i="1" kern="150" dirty="0" err="1">
                <a:latin typeface="Times New Roman" panose="02020603050405020304" pitchFamily="18" charset="0"/>
                <a:ea typeface="Calibri" panose="020F0502020204030204" pitchFamily="34" charset="0"/>
                <a:cs typeface="Times New Roman" panose="02020603050405020304" pitchFamily="18" charset="0"/>
              </a:rPr>
              <a:t>Psiquiatria</a:t>
            </a:r>
            <a:r>
              <a:rPr lang="en-US" sz="1400" i="1" kern="150" dirty="0">
                <a:latin typeface="Times New Roman" panose="02020603050405020304" pitchFamily="18" charset="0"/>
                <a:ea typeface="Calibri" panose="020F0502020204030204" pitchFamily="34" charset="0"/>
                <a:cs typeface="Times New Roman" panose="02020603050405020304" pitchFamily="18" charset="0"/>
              </a:rPr>
              <a:t> </a:t>
            </a:r>
            <a:r>
              <a:rPr lang="en-US" sz="1400" i="1" kern="150" dirty="0" err="1">
                <a:latin typeface="Times New Roman" panose="02020603050405020304" pitchFamily="18" charset="0"/>
                <a:ea typeface="Calibri" panose="020F0502020204030204" pitchFamily="34" charset="0"/>
                <a:cs typeface="Times New Roman" panose="02020603050405020304" pitchFamily="18" charset="0"/>
              </a:rPr>
              <a:t>Forense</a:t>
            </a:r>
            <a:r>
              <a:rPr lang="en-US" sz="1400" i="1" kern="15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(p. 373–409). </a:t>
            </a:r>
            <a:r>
              <a:rPr lang="en-US" sz="1400" kern="150" dirty="0">
                <a:latin typeface="Times New Roman" panose="02020603050405020304" pitchFamily="18" charset="0"/>
                <a:ea typeface="Calibri" panose="020F0502020204030204" pitchFamily="34" charset="0"/>
                <a:cs typeface="Times New Roman" panose="02020603050405020304" pitchFamily="18" charset="0"/>
              </a:rPr>
              <a:t>PACTOR</a:t>
            </a:r>
            <a:r>
              <a:rPr lang="en-US" sz="1400" kern="150" dirty="0">
                <a:effectLst/>
                <a:latin typeface="Times New Roman" panose="02020603050405020304" pitchFamily="18" charset="0"/>
                <a:ea typeface="Calibri" panose="020F0502020204030204" pitchFamily="34" charset="0"/>
                <a:cs typeface="Times New Roman" panose="02020603050405020304" pitchFamily="18" charset="0"/>
              </a:rPr>
              <a:t>.</a:t>
            </a:r>
            <a:endParaRPr lang="pt-PT" sz="1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7200">
              <a:lnSpc>
                <a:spcPct val="200000"/>
              </a:lnSpc>
              <a:spcAft>
                <a:spcPts val="80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Ryan, R. M. &amp; Deci, E. L. (2017). </a:t>
            </a:r>
            <a:r>
              <a:rPr lang="en-US" sz="1400" i="1" dirty="0">
                <a:effectLst/>
                <a:latin typeface="Times New Roman" panose="02020603050405020304" pitchFamily="18" charset="0"/>
                <a:ea typeface="Times New Roman" panose="02020603050405020304" pitchFamily="18" charset="0"/>
                <a:cs typeface="Times New Roman" panose="02020603050405020304" pitchFamily="18" charset="0"/>
              </a:rPr>
              <a:t>Self-Determination Theory: Basic Psychological Needs in Motivation, Development, and Wellness </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(1st ed.). The Guilford Press.</a:t>
            </a:r>
            <a:endParaRPr lang="pt-PT" sz="1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7200">
              <a:lnSpc>
                <a:spcPct val="200000"/>
              </a:lnSpc>
              <a:spcAft>
                <a:spcPts val="800"/>
              </a:spcAft>
            </a:pPr>
            <a:r>
              <a:rPr lang="pt-PT" sz="1400" dirty="0">
                <a:effectLst/>
                <a:latin typeface="Times New Roman" panose="02020603050405020304" pitchFamily="18" charset="0"/>
                <a:ea typeface="Times New Roman" panose="02020603050405020304" pitchFamily="18" charset="0"/>
                <a:cs typeface="Times New Roman" panose="02020603050405020304" pitchFamily="18" charset="0"/>
              </a:rPr>
              <a:t>Vaz-Serra, A. (1985). O Inventário Clínico do Auto-Conceito. </a:t>
            </a:r>
            <a:r>
              <a:rPr lang="pt-PT" sz="1400" i="1" dirty="0">
                <a:effectLst/>
                <a:latin typeface="Times New Roman" panose="02020603050405020304" pitchFamily="18" charset="0"/>
                <a:ea typeface="Times New Roman" panose="02020603050405020304" pitchFamily="18" charset="0"/>
                <a:cs typeface="Times New Roman" panose="02020603050405020304" pitchFamily="18" charset="0"/>
              </a:rPr>
              <a:t>Psiquiatria Clínica</a:t>
            </a:r>
            <a:r>
              <a:rPr lang="pt-PT"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pt-PT" sz="1400" i="1" dirty="0">
                <a:effectLst/>
                <a:latin typeface="Times New Roman" panose="02020603050405020304" pitchFamily="18" charset="0"/>
                <a:ea typeface="Times New Roman" panose="02020603050405020304" pitchFamily="18" charset="0"/>
                <a:cs typeface="Times New Roman" panose="02020603050405020304" pitchFamily="18" charset="0"/>
              </a:rPr>
              <a:t>7</a:t>
            </a:r>
            <a:r>
              <a:rPr lang="pt-PT" sz="1400" dirty="0">
                <a:effectLst/>
                <a:latin typeface="Times New Roman" panose="02020603050405020304" pitchFamily="18" charset="0"/>
                <a:ea typeface="Times New Roman" panose="02020603050405020304" pitchFamily="18" charset="0"/>
                <a:cs typeface="Times New Roman" panose="02020603050405020304" pitchFamily="18" charset="0"/>
              </a:rPr>
              <a:t>(2), 67–84. </a:t>
            </a:r>
            <a:r>
              <a:rPr lang="pt-PT" sz="1400" u="none" strike="noStrike" dirty="0">
                <a:solidFill>
                  <a:srgbClr val="0563C1"/>
                </a:solidFill>
                <a:effectLst/>
                <a:latin typeface="Times New Roman" panose="02020603050405020304" pitchFamily="18" charset="0"/>
                <a:ea typeface="Times New Roman" panose="02020603050405020304" pitchFamily="18" charset="0"/>
                <a:cs typeface="Times New Roman" panose="02020603050405020304" pitchFamily="18" charset="0"/>
                <a:hlinkClick r:id="rId5"/>
              </a:rPr>
              <a:t>http://hdl.handle.net/10400.4/188</a:t>
            </a:r>
            <a:endParaRPr lang="pt-PT" sz="1400" u="none" strike="noStrike" dirty="0">
              <a:solidFill>
                <a:srgbClr val="0563C1"/>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622799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sp>
        <p:nvSpPr>
          <p:cNvPr id="7" name="TextBox 7"/>
          <p:cNvSpPr txBox="1"/>
          <p:nvPr/>
        </p:nvSpPr>
        <p:spPr>
          <a:xfrm>
            <a:off x="0" y="4686300"/>
            <a:ext cx="18288000" cy="961802"/>
          </a:xfrm>
          <a:prstGeom prst="rect">
            <a:avLst/>
          </a:prstGeom>
        </p:spPr>
        <p:txBody>
          <a:bodyPr wrap="square" lIns="0" tIns="0" rIns="0" bIns="0" rtlCol="0" anchor="t">
            <a:spAutoFit/>
          </a:bodyPr>
          <a:lstStyle/>
          <a:p>
            <a:pPr algn="ctr">
              <a:lnSpc>
                <a:spcPts val="7536"/>
              </a:lnSpc>
            </a:pPr>
            <a:r>
              <a:rPr lang="en-US" sz="7110" b="1" dirty="0">
                <a:solidFill>
                  <a:srgbClr val="000000"/>
                </a:solidFill>
                <a:latin typeface="Inter" panose="020B0604020202020204" charset="0"/>
                <a:ea typeface="Inter" panose="020B0604020202020204" charset="0"/>
              </a:rPr>
              <a:t>Anexo 1 – </a:t>
            </a:r>
            <a:r>
              <a:rPr lang="pt-PT" sz="7110" b="1" dirty="0">
                <a:solidFill>
                  <a:srgbClr val="000000"/>
                </a:solidFill>
                <a:latin typeface="Inter" panose="020B0604020202020204" charset="0"/>
                <a:ea typeface="Inter" panose="020B0604020202020204" charset="0"/>
              </a:rPr>
              <a:t>Descrição</a:t>
            </a:r>
            <a:r>
              <a:rPr lang="en-US" sz="7110" b="1" dirty="0">
                <a:solidFill>
                  <a:srgbClr val="000000"/>
                </a:solidFill>
                <a:latin typeface="Inter" panose="020B0604020202020204" charset="0"/>
                <a:ea typeface="Inter" panose="020B0604020202020204" charset="0"/>
              </a:rPr>
              <a:t> das </a:t>
            </a:r>
            <a:r>
              <a:rPr lang="en-US" sz="7110" b="1" dirty="0" err="1">
                <a:solidFill>
                  <a:srgbClr val="000000"/>
                </a:solidFill>
                <a:latin typeface="Inter" panose="020B0604020202020204" charset="0"/>
                <a:ea typeface="Inter" panose="020B0604020202020204" charset="0"/>
              </a:rPr>
              <a:t>Atividades</a:t>
            </a:r>
            <a:r>
              <a:rPr lang="en-US" sz="7110" b="1" dirty="0">
                <a:solidFill>
                  <a:srgbClr val="000000"/>
                </a:solidFill>
                <a:latin typeface="Inter" panose="020B0604020202020204" charset="0"/>
                <a:ea typeface="Inter" panose="020B0604020202020204" charset="0"/>
              </a:rPr>
              <a:t> </a:t>
            </a:r>
          </a:p>
        </p:txBody>
      </p:sp>
      <p:sp>
        <p:nvSpPr>
          <p:cNvPr id="11" name="Freeform 11"/>
          <p:cNvSpPr/>
          <p:nvPr/>
        </p:nvSpPr>
        <p:spPr>
          <a:xfrm>
            <a:off x="14694228" y="6760913"/>
            <a:ext cx="2827188" cy="2847900"/>
          </a:xfrm>
          <a:custGeom>
            <a:avLst/>
            <a:gdLst/>
            <a:ahLst/>
            <a:cxnLst/>
            <a:rect l="l" t="t" r="r" b="b"/>
            <a:pathLst>
              <a:path w="2827188" h="2847900">
                <a:moveTo>
                  <a:pt x="0" y="0"/>
                </a:moveTo>
                <a:lnTo>
                  <a:pt x="2827187" y="0"/>
                </a:lnTo>
                <a:lnTo>
                  <a:pt x="2827187" y="2847900"/>
                </a:lnTo>
                <a:lnTo>
                  <a:pt x="0" y="2847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t-PT"/>
          </a:p>
        </p:txBody>
      </p:sp>
      <p:sp>
        <p:nvSpPr>
          <p:cNvPr id="12" name="Freeform 12"/>
          <p:cNvSpPr/>
          <p:nvPr/>
        </p:nvSpPr>
        <p:spPr>
          <a:xfrm>
            <a:off x="-869395" y="-1699527"/>
            <a:ext cx="2827188" cy="2847900"/>
          </a:xfrm>
          <a:custGeom>
            <a:avLst/>
            <a:gdLst/>
            <a:ahLst/>
            <a:cxnLst/>
            <a:rect l="l" t="t" r="r" b="b"/>
            <a:pathLst>
              <a:path w="2827188" h="2847900">
                <a:moveTo>
                  <a:pt x="0" y="0"/>
                </a:moveTo>
                <a:lnTo>
                  <a:pt x="2827187" y="0"/>
                </a:lnTo>
                <a:lnTo>
                  <a:pt x="2827187" y="2847899"/>
                </a:lnTo>
                <a:lnTo>
                  <a:pt x="0" y="284789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t-PT"/>
          </a:p>
        </p:txBody>
      </p:sp>
      <p:grpSp>
        <p:nvGrpSpPr>
          <p:cNvPr id="16" name="Group 16"/>
          <p:cNvGrpSpPr/>
          <p:nvPr/>
        </p:nvGrpSpPr>
        <p:grpSpPr>
          <a:xfrm>
            <a:off x="13716000" y="8496300"/>
            <a:ext cx="3086100" cy="3086100"/>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97745A"/>
              </a:solidFill>
              <a:prstDash val="solid"/>
              <a:miter/>
            </a:ln>
          </p:spPr>
          <p:txBody>
            <a:bodyPr/>
            <a:lstStyle/>
            <a:p>
              <a:endParaRPr lang="pt-PT"/>
            </a:p>
          </p:txBody>
        </p:sp>
        <p:sp>
          <p:nvSpPr>
            <p:cNvPr id="18" name="TextBox 1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Tree>
    <p:extLst>
      <p:ext uri="{BB962C8B-B14F-4D97-AF65-F5344CB8AC3E}">
        <p14:creationId xmlns:p14="http://schemas.microsoft.com/office/powerpoint/2010/main" val="39981971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aphicFrame>
        <p:nvGraphicFramePr>
          <p:cNvPr id="7" name="Tabela 4">
            <a:extLst>
              <a:ext uri="{FF2B5EF4-FFF2-40B4-BE49-F238E27FC236}">
                <a16:creationId xmlns:a16="http://schemas.microsoft.com/office/drawing/2014/main" id="{C7D49544-F856-9653-3592-6BFF69D32DFF}"/>
              </a:ext>
            </a:extLst>
          </p:cNvPr>
          <p:cNvGraphicFramePr>
            <a:graphicFrameLocks noGrp="1"/>
          </p:cNvGraphicFramePr>
          <p:nvPr>
            <p:extLst>
              <p:ext uri="{D42A27DB-BD31-4B8C-83A1-F6EECF244321}">
                <p14:modId xmlns:p14="http://schemas.microsoft.com/office/powerpoint/2010/main" val="1470088571"/>
              </p:ext>
            </p:extLst>
          </p:nvPr>
        </p:nvGraphicFramePr>
        <p:xfrm>
          <a:off x="228600" y="1106582"/>
          <a:ext cx="17830800" cy="8055465"/>
        </p:xfrm>
        <a:graphic>
          <a:graphicData uri="http://schemas.openxmlformats.org/drawingml/2006/table">
            <a:tbl>
              <a:tblPr firstRow="1" bandRow="1">
                <a:tableStyleId>{E8B1032C-EA38-4F05-BA0D-38AFFFC7BED3}</a:tableStyleId>
              </a:tblPr>
              <a:tblGrid>
                <a:gridCol w="2005966">
                  <a:extLst>
                    <a:ext uri="{9D8B030D-6E8A-4147-A177-3AD203B41FA5}">
                      <a16:colId xmlns:a16="http://schemas.microsoft.com/office/drawing/2014/main" val="2274085482"/>
                    </a:ext>
                  </a:extLst>
                </a:gridCol>
                <a:gridCol w="4754880">
                  <a:extLst>
                    <a:ext uri="{9D8B030D-6E8A-4147-A177-3AD203B41FA5}">
                      <a16:colId xmlns:a16="http://schemas.microsoft.com/office/drawing/2014/main" val="3615073422"/>
                    </a:ext>
                  </a:extLst>
                </a:gridCol>
                <a:gridCol w="11069954">
                  <a:extLst>
                    <a:ext uri="{9D8B030D-6E8A-4147-A177-3AD203B41FA5}">
                      <a16:colId xmlns:a16="http://schemas.microsoft.com/office/drawing/2014/main" val="1958759951"/>
                    </a:ext>
                  </a:extLst>
                </a:gridCol>
              </a:tblGrid>
              <a:tr h="914583">
                <a:tc>
                  <a:txBody>
                    <a:bodyPr/>
                    <a:lstStyle/>
                    <a:p>
                      <a:pPr lvl="0" algn="ctr">
                        <a:lnSpc>
                          <a:spcPct val="100000"/>
                        </a:lnSpc>
                      </a:pPr>
                      <a:r>
                        <a:rPr lang="pt-PT" sz="1800" dirty="0">
                          <a:latin typeface="Inter" panose="020B0604020202020204" charset="0"/>
                          <a:ea typeface="Inter" panose="020B0604020202020204" charset="0"/>
                        </a:rPr>
                        <a:t>Número </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lnSpc>
                          <a:spcPct val="100000"/>
                        </a:lnSpc>
                      </a:pPr>
                      <a:r>
                        <a:rPr lang="pt-PT" sz="1800" dirty="0">
                          <a:latin typeface="Inter" panose="020B0604020202020204" charset="0"/>
                          <a:ea typeface="Inter" panose="020B0604020202020204" charset="0"/>
                        </a:rPr>
                        <a:t>Nome da Atividade</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lnSpc>
                          <a:spcPct val="100000"/>
                        </a:lnSpc>
                      </a:pPr>
                      <a:r>
                        <a:rPr lang="pt-PT" sz="1800" dirty="0">
                          <a:latin typeface="Inter" panose="020B0604020202020204" charset="0"/>
                          <a:ea typeface="Inter" panose="020B0604020202020204" charset="0"/>
                        </a:rPr>
                        <a:t>Descrição da Atividades</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09039460"/>
                  </a:ext>
                </a:extLst>
              </a:tr>
              <a:tr h="2389367">
                <a:tc>
                  <a:txBody>
                    <a:bodyPr/>
                    <a:lstStyle/>
                    <a:p>
                      <a:pPr lvl="0" algn="ctr">
                        <a:lnSpc>
                          <a:spcPct val="100000"/>
                        </a:lnSpc>
                      </a:pPr>
                      <a:r>
                        <a:rPr lang="pt-PT" sz="1800" b="1" dirty="0">
                          <a:latin typeface="Inter" panose="020B0604020202020204" charset="0"/>
                          <a:ea typeface="Inter" panose="020B0604020202020204" charset="0"/>
                        </a:rPr>
                        <a:t>1</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lvl="0" algn="ctr">
                        <a:lnSpc>
                          <a:spcPct val="150000"/>
                        </a:lnSpc>
                      </a:pPr>
                      <a:r>
                        <a:rPr lang="pt-PT" sz="2000" b="1" dirty="0">
                          <a:latin typeface="Inter" panose="020B0604020202020204" charset="0"/>
                          <a:ea typeface="Inter" panose="020B0604020202020204" charset="0"/>
                        </a:rPr>
                        <a:t>“Quem sou eu” </a:t>
                      </a:r>
                    </a:p>
                    <a:p>
                      <a:pPr marL="0" marR="0" lvl="0" indent="0" algn="ctr" defTabSz="914400" rtl="0" eaLnBrk="1" fontAlgn="auto" latinLnBrk="0" hangingPunct="1">
                        <a:lnSpc>
                          <a:spcPct val="150000"/>
                        </a:lnSpc>
                        <a:spcBef>
                          <a:spcPts val="0"/>
                        </a:spcBef>
                        <a:spcAft>
                          <a:spcPts val="0"/>
                        </a:spcAft>
                        <a:buClrTx/>
                        <a:buSzTx/>
                        <a:buFontTx/>
                        <a:buNone/>
                        <a:tabLst/>
                        <a:defRPr/>
                      </a:pPr>
                      <a:r>
                        <a:rPr lang="pt-PT" sz="1400" dirty="0">
                          <a:latin typeface="Inter" panose="020B0604020202020204" charset="0"/>
                          <a:ea typeface="Inter" panose="020B0604020202020204" charset="0"/>
                        </a:rPr>
                        <a:t>[Atividade retirada do projeto “Tomando Rumo”, p. 13]</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pt-PT" sz="1800" dirty="0">
                          <a:latin typeface="Inter" panose="020B0604020202020204" charset="0"/>
                          <a:ea typeface="Inter" panose="020B0604020202020204" charset="0"/>
                        </a:rPr>
                        <a:t>Esta atividade permite compreender o presente e projetar o futuro, além de que estimula o conhecimento pessoal:</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pt-PT" sz="1800" dirty="0">
                          <a:latin typeface="Inter" panose="020B0604020202020204" charset="0"/>
                          <a:ea typeface="Inter" panose="020B0604020202020204" charset="0"/>
                        </a:rPr>
                        <a:t>Desenhar um corpo humano num quadro branco: cabeça (pensamentos); mão esquerda (de onde venho); mão direita (para onde vou); coração (quem está la dentro?); pé esquerdo (onde tropecei); Pé direito (onde posso melhorar).</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extLst>
                  <a:ext uri="{0D108BD9-81ED-4DB2-BD59-A6C34878D82A}">
                    <a16:rowId xmlns:a16="http://schemas.microsoft.com/office/drawing/2014/main" val="422177240"/>
                  </a:ext>
                </a:extLst>
              </a:tr>
              <a:tr h="4542968">
                <a:tc>
                  <a:txBody>
                    <a:bodyPr/>
                    <a:lstStyle/>
                    <a:p>
                      <a:pPr lvl="0" algn="ctr">
                        <a:lnSpc>
                          <a:spcPct val="100000"/>
                        </a:lnSpc>
                      </a:pPr>
                      <a:r>
                        <a:rPr lang="pt-PT" sz="1800" b="1" dirty="0">
                          <a:latin typeface="Inter" panose="020B0604020202020204" charset="0"/>
                          <a:ea typeface="Inter" panose="020B0604020202020204" charset="0"/>
                        </a:rPr>
                        <a:t>2</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lnSpc>
                          <a:spcPct val="150000"/>
                        </a:lnSpc>
                      </a:pPr>
                      <a:r>
                        <a:rPr lang="pt-PT" sz="2000" b="1" dirty="0">
                          <a:latin typeface="Inter" panose="020B0604020202020204" charset="0"/>
                          <a:ea typeface="Inter" panose="020B0604020202020204" charset="0"/>
                        </a:rPr>
                        <a:t>“As nossas regras”</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nSpc>
                          <a:spcPct val="150000"/>
                        </a:lnSpc>
                      </a:pPr>
                      <a:r>
                        <a:rPr lang="pt-PT" sz="1800" dirty="0">
                          <a:latin typeface="Inter" panose="020B0604020202020204" charset="0"/>
                          <a:ea typeface="Inter" panose="020B0604020202020204" charset="0"/>
                        </a:rPr>
                        <a:t>Esta atividade promove a formação das regras e normas do grupo, essenciais no desenvolvimento da coesão grupal:</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Após uma reflexão inicial promovida pelas dinamizadoras sobre a importância dos grupos, os seus desafios e oportunidades, os participantes serão convidados a participarem de um brainstorming. </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Com recurso a </a:t>
                      </a:r>
                      <a:r>
                        <a:rPr lang="pt-PT" sz="1800" dirty="0" err="1">
                          <a:latin typeface="Inter" panose="020B0604020202020204" charset="0"/>
                          <a:ea typeface="Inter" panose="020B0604020202020204" charset="0"/>
                        </a:rPr>
                        <a:t>post´its</a:t>
                      </a:r>
                      <a:r>
                        <a:rPr lang="pt-PT" sz="1800" dirty="0">
                          <a:latin typeface="Inter" panose="020B0604020202020204" charset="0"/>
                          <a:ea typeface="Inter" panose="020B0604020202020204" charset="0"/>
                        </a:rPr>
                        <a:t>, cada pessoa deve identificar, no mínimo, 5 regras que considere importantes, para a vida em comunidade.</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Depois de reunidos todos os contributos num painel, serão identificadas as regras comuns e os contributos singulares. </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A etapa final implica a seleção das regras que o grupo considere essenciais e a elaboração em equipa de um cartaz que será afixado na sala.</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47461973"/>
                  </a:ext>
                </a:extLst>
              </a:tr>
            </a:tbl>
          </a:graphicData>
        </a:graphic>
      </p:graphicFrame>
    </p:spTree>
    <p:extLst>
      <p:ext uri="{BB962C8B-B14F-4D97-AF65-F5344CB8AC3E}">
        <p14:creationId xmlns:p14="http://schemas.microsoft.com/office/powerpoint/2010/main" val="9994160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aphicFrame>
        <p:nvGraphicFramePr>
          <p:cNvPr id="7" name="Tabela 4">
            <a:extLst>
              <a:ext uri="{FF2B5EF4-FFF2-40B4-BE49-F238E27FC236}">
                <a16:creationId xmlns:a16="http://schemas.microsoft.com/office/drawing/2014/main" id="{C7D49544-F856-9653-3592-6BFF69D32DFF}"/>
              </a:ext>
            </a:extLst>
          </p:cNvPr>
          <p:cNvGraphicFramePr>
            <a:graphicFrameLocks noGrp="1"/>
          </p:cNvGraphicFramePr>
          <p:nvPr>
            <p:extLst>
              <p:ext uri="{D42A27DB-BD31-4B8C-83A1-F6EECF244321}">
                <p14:modId xmlns:p14="http://schemas.microsoft.com/office/powerpoint/2010/main" val="3973487535"/>
              </p:ext>
            </p:extLst>
          </p:nvPr>
        </p:nvGraphicFramePr>
        <p:xfrm>
          <a:off x="152400" y="-38100"/>
          <a:ext cx="17907000" cy="10376759"/>
        </p:xfrm>
        <a:graphic>
          <a:graphicData uri="http://schemas.openxmlformats.org/drawingml/2006/table">
            <a:tbl>
              <a:tblPr firstRow="1" bandRow="1">
                <a:tableStyleId>{E8B1032C-EA38-4F05-BA0D-38AFFFC7BED3}</a:tableStyleId>
              </a:tblPr>
              <a:tblGrid>
                <a:gridCol w="2014538">
                  <a:extLst>
                    <a:ext uri="{9D8B030D-6E8A-4147-A177-3AD203B41FA5}">
                      <a16:colId xmlns:a16="http://schemas.microsoft.com/office/drawing/2014/main" val="2274085482"/>
                    </a:ext>
                  </a:extLst>
                </a:gridCol>
                <a:gridCol w="4775200">
                  <a:extLst>
                    <a:ext uri="{9D8B030D-6E8A-4147-A177-3AD203B41FA5}">
                      <a16:colId xmlns:a16="http://schemas.microsoft.com/office/drawing/2014/main" val="3615073422"/>
                    </a:ext>
                  </a:extLst>
                </a:gridCol>
                <a:gridCol w="11117262">
                  <a:extLst>
                    <a:ext uri="{9D8B030D-6E8A-4147-A177-3AD203B41FA5}">
                      <a16:colId xmlns:a16="http://schemas.microsoft.com/office/drawing/2014/main" val="1958759951"/>
                    </a:ext>
                  </a:extLst>
                </a:gridCol>
              </a:tblGrid>
              <a:tr h="873729">
                <a:tc>
                  <a:txBody>
                    <a:bodyPr/>
                    <a:lstStyle/>
                    <a:p>
                      <a:pPr lvl="0" algn="ctr">
                        <a:lnSpc>
                          <a:spcPct val="100000"/>
                        </a:lnSpc>
                      </a:pPr>
                      <a:r>
                        <a:rPr lang="pt-PT" sz="1800" dirty="0">
                          <a:latin typeface="Inter" panose="020B0604020202020204" charset="0"/>
                          <a:ea typeface="Inter" panose="020B0604020202020204" charset="0"/>
                        </a:rPr>
                        <a:t>Número </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lnSpc>
                          <a:spcPct val="100000"/>
                        </a:lnSpc>
                      </a:pPr>
                      <a:r>
                        <a:rPr lang="pt-PT" sz="1800" dirty="0">
                          <a:latin typeface="Inter" panose="020B0604020202020204" charset="0"/>
                          <a:ea typeface="Inter" panose="020B0604020202020204" charset="0"/>
                        </a:rPr>
                        <a:t>Nome da Atividade</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lnSpc>
                          <a:spcPct val="100000"/>
                        </a:lnSpc>
                      </a:pPr>
                      <a:r>
                        <a:rPr lang="pt-PT" sz="1800" dirty="0">
                          <a:latin typeface="Inter" panose="020B0604020202020204" charset="0"/>
                          <a:ea typeface="Inter" panose="020B0604020202020204" charset="0"/>
                        </a:rPr>
                        <a:t>Descrição da Atividades</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09039460"/>
                  </a:ext>
                </a:extLst>
              </a:tr>
              <a:tr h="3850671">
                <a:tc>
                  <a:txBody>
                    <a:bodyPr/>
                    <a:lstStyle/>
                    <a:p>
                      <a:pPr lvl="0" algn="ctr">
                        <a:lnSpc>
                          <a:spcPct val="100000"/>
                        </a:lnSpc>
                      </a:pPr>
                      <a:r>
                        <a:rPr lang="pt-PT" sz="1800" b="1" dirty="0">
                          <a:latin typeface="Inter" panose="020B0604020202020204" charset="0"/>
                          <a:ea typeface="Inter" panose="020B0604020202020204" charset="0"/>
                        </a:rPr>
                        <a:t>3</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lvl="0" algn="ctr">
                        <a:lnSpc>
                          <a:spcPct val="150000"/>
                        </a:lnSpc>
                      </a:pPr>
                      <a:r>
                        <a:rPr lang="pt-PT" sz="2000" b="1" dirty="0">
                          <a:latin typeface="Inter" panose="020B0604020202020204" charset="0"/>
                          <a:ea typeface="Inter" panose="020B0604020202020204" charset="0"/>
                        </a:rPr>
                        <a:t>“Papel amassado”</a:t>
                      </a:r>
                    </a:p>
                    <a:p>
                      <a:pPr lvl="0" algn="ctr">
                        <a:lnSpc>
                          <a:spcPct val="150000"/>
                        </a:lnSpc>
                      </a:pPr>
                      <a:r>
                        <a:rPr lang="pt-PT" sz="1400" dirty="0">
                          <a:latin typeface="Inter" panose="020B0604020202020204" charset="0"/>
                          <a:ea typeface="Inter" panose="020B0604020202020204" charset="0"/>
                        </a:rPr>
                        <a:t>[Atividade adaptada do projeto “Tomando Rumo”].</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lvl="0">
                        <a:lnSpc>
                          <a:spcPct val="150000"/>
                        </a:lnSpc>
                      </a:pPr>
                      <a:r>
                        <a:rPr lang="pt-PT" sz="1800" dirty="0">
                          <a:latin typeface="Inter" panose="020B0604020202020204" charset="0"/>
                          <a:ea typeface="Inter" panose="020B0604020202020204" charset="0"/>
                        </a:rPr>
                        <a:t>Esta atividade promove a aceitação do passado e estimula o conhecimento pessoal:</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Os participantes são convidados a formar um circulo; </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Distribuir folhas de papel A4 por cada participante;</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Pedir para amassarem as folhas, a cada momento do passado que trouxe consequências negativas para a vida deles;</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De seguida, explicar que devem desdobrar as folhas de forma a que estas adquiram o formato original;</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Questionar: “A folha volta ao que era?”</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Realizar uma discussão/reflexão aberta sobre o tema. </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extLst>
                  <a:ext uri="{0D108BD9-81ED-4DB2-BD59-A6C34878D82A}">
                    <a16:rowId xmlns:a16="http://schemas.microsoft.com/office/drawing/2014/main" val="2158536855"/>
                  </a:ext>
                </a:extLst>
              </a:tr>
              <a:tr h="3985723">
                <a:tc>
                  <a:txBody>
                    <a:bodyPr/>
                    <a:lstStyle/>
                    <a:p>
                      <a:pPr lvl="0" algn="ctr">
                        <a:lnSpc>
                          <a:spcPct val="100000"/>
                        </a:lnSpc>
                      </a:pPr>
                      <a:r>
                        <a:rPr lang="pt-PT" sz="1800" b="1" dirty="0">
                          <a:latin typeface="Inter" panose="020B0604020202020204" charset="0"/>
                          <a:ea typeface="Inter" panose="020B0604020202020204" charset="0"/>
                        </a:rPr>
                        <a:t>4</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lnSpc>
                          <a:spcPct val="150000"/>
                        </a:lnSpc>
                      </a:pPr>
                      <a:r>
                        <a:rPr lang="pt-PT" sz="2000" b="1" dirty="0">
                          <a:latin typeface="Inter" panose="020B0604020202020204" charset="0"/>
                          <a:ea typeface="Inter" panose="020B0604020202020204" charset="0"/>
                        </a:rPr>
                        <a:t>Debate sobre “O que é a mudança”</a:t>
                      </a:r>
                    </a:p>
                    <a:p>
                      <a:pPr lvl="0" algn="ctr">
                        <a:lnSpc>
                          <a:spcPct val="150000"/>
                        </a:lnSpc>
                      </a:pPr>
                      <a:r>
                        <a:rPr lang="pt-PT" sz="1400" dirty="0">
                          <a:latin typeface="Inter" panose="020B0604020202020204" charset="0"/>
                          <a:ea typeface="Inter" panose="020B0604020202020204" charset="0"/>
                        </a:rPr>
                        <a:t>[Atividade adaptada do livro Inteligência Emocional, atividades de desenvolvimento pessoal e profissional p. 111]</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pt-PT" sz="1800" dirty="0">
                          <a:latin typeface="Inter" panose="020B0604020202020204" charset="0"/>
                          <a:ea typeface="Inter" panose="020B0604020202020204" charset="0"/>
                        </a:rPr>
                        <a:t>Os participantes serão convidados a refletir, registando as suas respostas, sobre os seguintes tópicos: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pt-PT" sz="1800" dirty="0">
                          <a:latin typeface="Inter" panose="020B0604020202020204" charset="0"/>
                          <a:ea typeface="Inter" panose="020B0604020202020204" charset="0"/>
                        </a:rPr>
                        <a:t>Ao pensar numa mudança que preciso fazer na minha vida:</a:t>
                      </a:r>
                    </a:p>
                    <a:p>
                      <a:pPr marL="285750" marR="0" lvl="0" indent="-285750"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lang="pt-PT" sz="1800" dirty="0">
                          <a:latin typeface="Inter" panose="020B0604020202020204" charset="0"/>
                          <a:ea typeface="Inter" panose="020B0604020202020204" charset="0"/>
                        </a:rPr>
                        <a:t>Qual é a mudança?</a:t>
                      </a:r>
                    </a:p>
                    <a:p>
                      <a:pPr marL="285750" marR="0" lvl="0" indent="-285750"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lang="pt-PT" sz="1800" dirty="0">
                          <a:latin typeface="Inter" panose="020B0604020202020204" charset="0"/>
                          <a:ea typeface="Inter" panose="020B0604020202020204" charset="0"/>
                        </a:rPr>
                        <a:t>Que resultado necessito com essa mudança?</a:t>
                      </a:r>
                    </a:p>
                    <a:p>
                      <a:pPr marL="285750" marR="0" lvl="0" indent="-285750"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lang="pt-PT" sz="1800" dirty="0">
                          <a:latin typeface="Inter" panose="020B0604020202020204" charset="0"/>
                          <a:ea typeface="Inter" panose="020B0604020202020204" charset="0"/>
                        </a:rPr>
                        <a:t>Qual a pior coisa que pode acontecer se não fizer a mudança?</a:t>
                      </a:r>
                    </a:p>
                    <a:p>
                      <a:pPr marL="285750" marR="0" lvl="0" indent="-285750"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lang="pt-PT" sz="1800" dirty="0">
                          <a:latin typeface="Inter" panose="020B0604020202020204" charset="0"/>
                          <a:ea typeface="Inter" panose="020B0604020202020204" charset="0"/>
                        </a:rPr>
                        <a:t>Estou preparado para aceitar esse risco?</a:t>
                      </a:r>
                    </a:p>
                    <a:p>
                      <a:pPr marL="285750" marR="0" lvl="0" indent="-285750"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lang="pt-PT" sz="1800" dirty="0">
                          <a:latin typeface="Inter" panose="020B0604020202020204" charset="0"/>
                          <a:ea typeface="Inter" panose="020B0604020202020204" charset="0"/>
                        </a:rPr>
                        <a:t>Qual a pior coisa que pode acontecer se tentar fazer a mudança e falhar?</a:t>
                      </a:r>
                    </a:p>
                    <a:p>
                      <a:pPr marL="285750" marR="0" lvl="0" indent="-285750"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lang="pt-PT" sz="1800" dirty="0">
                          <a:latin typeface="Inter" panose="020B0604020202020204" charset="0"/>
                          <a:ea typeface="Inter" panose="020B0604020202020204" charset="0"/>
                        </a:rPr>
                        <a:t>Estou preparado para aceitar esse risco?</a:t>
                      </a:r>
                    </a:p>
                    <a:p>
                      <a:pPr marL="285750" marR="0" lvl="0" indent="-285750"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lang="pt-PT" sz="1800" dirty="0">
                          <a:latin typeface="Inter" panose="020B0604020202020204" charset="0"/>
                          <a:ea typeface="Inter" panose="020B0604020202020204" charset="0"/>
                        </a:rPr>
                        <a:t>Qual a melhor coisa que pode acontecer se fizer a mudança?</a:t>
                      </a:r>
                    </a:p>
                    <a:p>
                      <a:pPr marL="285750" marR="0" lvl="0" indent="-285750"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lang="pt-PT" sz="1800" dirty="0">
                          <a:latin typeface="Inter" panose="020B0604020202020204" charset="0"/>
                          <a:ea typeface="Inter" panose="020B0604020202020204" charset="0"/>
                        </a:rPr>
                        <a:t>Estou preparado para aceitar esse sucesso?</a:t>
                      </a:r>
                    </a:p>
                    <a:p>
                      <a:pPr marL="285750" marR="0" lvl="0" indent="-285750"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lang="pt-PT" sz="1800" dirty="0">
                          <a:latin typeface="Inter" panose="020B0604020202020204" charset="0"/>
                          <a:ea typeface="Inter" panose="020B0604020202020204" charset="0"/>
                        </a:rPr>
                        <a:t>Como sei se fui bem sucedido?</a:t>
                      </a:r>
                    </a:p>
                    <a:p>
                      <a:pPr marL="285750" marR="0" lvl="0" indent="-285750"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lang="pt-PT" sz="1800" dirty="0">
                          <a:latin typeface="Inter" panose="020B0604020202020204" charset="0"/>
                          <a:ea typeface="Inter" panose="020B0604020202020204" charset="0"/>
                        </a:rPr>
                        <a:t>Que mais me pode impedir de fazer a mudança?</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77122988"/>
                  </a:ext>
                </a:extLst>
              </a:tr>
            </a:tbl>
          </a:graphicData>
        </a:graphic>
      </p:graphicFrame>
    </p:spTree>
    <p:extLst>
      <p:ext uri="{BB962C8B-B14F-4D97-AF65-F5344CB8AC3E}">
        <p14:creationId xmlns:p14="http://schemas.microsoft.com/office/powerpoint/2010/main" val="22994700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aphicFrame>
        <p:nvGraphicFramePr>
          <p:cNvPr id="7" name="Tabela 4">
            <a:extLst>
              <a:ext uri="{FF2B5EF4-FFF2-40B4-BE49-F238E27FC236}">
                <a16:creationId xmlns:a16="http://schemas.microsoft.com/office/drawing/2014/main" id="{C7D49544-F856-9653-3592-6BFF69D32DFF}"/>
              </a:ext>
            </a:extLst>
          </p:cNvPr>
          <p:cNvGraphicFramePr>
            <a:graphicFrameLocks noGrp="1"/>
          </p:cNvGraphicFramePr>
          <p:nvPr>
            <p:extLst>
              <p:ext uri="{D42A27DB-BD31-4B8C-83A1-F6EECF244321}">
                <p14:modId xmlns:p14="http://schemas.microsoft.com/office/powerpoint/2010/main" val="3029090585"/>
              </p:ext>
            </p:extLst>
          </p:nvPr>
        </p:nvGraphicFramePr>
        <p:xfrm>
          <a:off x="76200" y="688982"/>
          <a:ext cx="18059401" cy="9178918"/>
        </p:xfrm>
        <a:graphic>
          <a:graphicData uri="http://schemas.openxmlformats.org/drawingml/2006/table">
            <a:tbl>
              <a:tblPr firstRow="1" bandRow="1">
                <a:tableStyleId>{E8B1032C-EA38-4F05-BA0D-38AFFFC7BED3}</a:tableStyleId>
              </a:tblPr>
              <a:tblGrid>
                <a:gridCol w="2031683">
                  <a:extLst>
                    <a:ext uri="{9D8B030D-6E8A-4147-A177-3AD203B41FA5}">
                      <a16:colId xmlns:a16="http://schemas.microsoft.com/office/drawing/2014/main" val="2274085482"/>
                    </a:ext>
                  </a:extLst>
                </a:gridCol>
                <a:gridCol w="4815840">
                  <a:extLst>
                    <a:ext uri="{9D8B030D-6E8A-4147-A177-3AD203B41FA5}">
                      <a16:colId xmlns:a16="http://schemas.microsoft.com/office/drawing/2014/main" val="3615073422"/>
                    </a:ext>
                  </a:extLst>
                </a:gridCol>
                <a:gridCol w="11211878">
                  <a:extLst>
                    <a:ext uri="{9D8B030D-6E8A-4147-A177-3AD203B41FA5}">
                      <a16:colId xmlns:a16="http://schemas.microsoft.com/office/drawing/2014/main" val="1958759951"/>
                    </a:ext>
                  </a:extLst>
                </a:gridCol>
              </a:tblGrid>
              <a:tr h="910328">
                <a:tc>
                  <a:txBody>
                    <a:bodyPr/>
                    <a:lstStyle/>
                    <a:p>
                      <a:pPr lvl="0" algn="ctr">
                        <a:lnSpc>
                          <a:spcPct val="100000"/>
                        </a:lnSpc>
                      </a:pPr>
                      <a:r>
                        <a:rPr lang="pt-PT" sz="1800" dirty="0">
                          <a:latin typeface="Inter" panose="020B0604020202020204" charset="0"/>
                          <a:ea typeface="Inter" panose="020B0604020202020204" charset="0"/>
                        </a:rPr>
                        <a:t>Número </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lnSpc>
                          <a:spcPct val="100000"/>
                        </a:lnSpc>
                      </a:pPr>
                      <a:r>
                        <a:rPr lang="pt-PT" sz="1800" dirty="0">
                          <a:latin typeface="Inter" panose="020B0604020202020204" charset="0"/>
                          <a:ea typeface="Inter" panose="020B0604020202020204" charset="0"/>
                        </a:rPr>
                        <a:t>Nome da Atividade</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lnSpc>
                          <a:spcPct val="100000"/>
                        </a:lnSpc>
                      </a:pPr>
                      <a:r>
                        <a:rPr lang="pt-PT" sz="1800" dirty="0">
                          <a:latin typeface="Inter" panose="020B0604020202020204" charset="0"/>
                          <a:ea typeface="Inter" panose="020B0604020202020204" charset="0"/>
                        </a:rPr>
                        <a:t>Descrição da Atividades</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09039460"/>
                  </a:ext>
                </a:extLst>
              </a:tr>
              <a:tr h="2340173">
                <a:tc>
                  <a:txBody>
                    <a:bodyPr/>
                    <a:lstStyle/>
                    <a:p>
                      <a:pPr lvl="0" algn="ctr">
                        <a:lnSpc>
                          <a:spcPct val="100000"/>
                        </a:lnSpc>
                      </a:pPr>
                      <a:r>
                        <a:rPr lang="pt-PT" sz="1800" b="1" dirty="0">
                          <a:latin typeface="Inter" panose="020B0604020202020204" charset="0"/>
                          <a:ea typeface="Inter" panose="020B0604020202020204" charset="0"/>
                        </a:rPr>
                        <a:t>5</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lvl="0" algn="ctr">
                        <a:lnSpc>
                          <a:spcPct val="100000"/>
                        </a:lnSpc>
                      </a:pPr>
                      <a:r>
                        <a:rPr lang="pt-PT" sz="2000" b="1" dirty="0">
                          <a:latin typeface="Inter" panose="020B0604020202020204" charset="0"/>
                          <a:ea typeface="Inter" panose="020B0604020202020204" charset="0"/>
                        </a:rPr>
                        <a:t>“O que me representa?” </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lvl="0">
                        <a:lnSpc>
                          <a:spcPct val="150000"/>
                        </a:lnSpc>
                      </a:pPr>
                      <a:r>
                        <a:rPr lang="pt-PT" sz="1800" i="0" dirty="0">
                          <a:latin typeface="Inter" panose="020B0604020202020204" charset="0"/>
                          <a:ea typeface="Inter" panose="020B0604020202020204" charset="0"/>
                        </a:rPr>
                        <a:t>Com recurso ao mapa de processo do </a:t>
                      </a:r>
                      <a:r>
                        <a:rPr lang="pt-PT" sz="1800" i="1" dirty="0" err="1">
                          <a:latin typeface="Inter" panose="020B0604020202020204" charset="0"/>
                          <a:ea typeface="Inter" panose="020B0604020202020204" charset="0"/>
                        </a:rPr>
                        <a:t>Coaching</a:t>
                      </a:r>
                      <a:r>
                        <a:rPr lang="pt-PT" sz="1800" i="1" dirty="0">
                          <a:latin typeface="Inter" panose="020B0604020202020204" charset="0"/>
                          <a:ea typeface="Inter" panose="020B0604020202020204" charset="0"/>
                        </a:rPr>
                        <a:t> game </a:t>
                      </a:r>
                      <a:r>
                        <a:rPr lang="pt-PT" sz="1800" dirty="0">
                          <a:latin typeface="Inter" panose="020B0604020202020204" charset="0"/>
                          <a:ea typeface="Inter" panose="020B0604020202020204" charset="0"/>
                        </a:rPr>
                        <a:t>– POY (</a:t>
                      </a:r>
                      <a:r>
                        <a:rPr lang="pt-PT" sz="1800" dirty="0" err="1">
                          <a:latin typeface="Inter" panose="020B0604020202020204" charset="0"/>
                          <a:ea typeface="Inter" panose="020B0604020202020204" charset="0"/>
                        </a:rPr>
                        <a:t>Points</a:t>
                      </a:r>
                      <a:r>
                        <a:rPr lang="pt-PT" sz="1800" dirty="0">
                          <a:latin typeface="Inter" panose="020B0604020202020204" charset="0"/>
                          <a:ea typeface="Inter" panose="020B0604020202020204" charset="0"/>
                        </a:rPr>
                        <a:t> </a:t>
                      </a:r>
                      <a:r>
                        <a:rPr lang="pt-PT" sz="1800" dirty="0" err="1">
                          <a:latin typeface="Inter" panose="020B0604020202020204" charset="0"/>
                          <a:ea typeface="Inter" panose="020B0604020202020204" charset="0"/>
                        </a:rPr>
                        <a:t>of</a:t>
                      </a:r>
                      <a:r>
                        <a:rPr lang="pt-PT" sz="1800" dirty="0">
                          <a:latin typeface="Inter" panose="020B0604020202020204" charset="0"/>
                          <a:ea typeface="Inter" panose="020B0604020202020204" charset="0"/>
                        </a:rPr>
                        <a:t> </a:t>
                      </a:r>
                      <a:r>
                        <a:rPr lang="pt-PT" sz="1800" dirty="0" err="1">
                          <a:latin typeface="Inter" panose="020B0604020202020204" charset="0"/>
                          <a:ea typeface="Inter" panose="020B0604020202020204" charset="0"/>
                        </a:rPr>
                        <a:t>You</a:t>
                      </a:r>
                      <a:r>
                        <a:rPr lang="pt-PT" sz="1800" dirty="0">
                          <a:latin typeface="Inter" panose="020B0604020202020204" charset="0"/>
                          <a:ea typeface="Inter" panose="020B0604020202020204" charset="0"/>
                        </a:rPr>
                        <a:t>) – os participantes irão refletir e partilhar as suas ideias sobre o passado-presente-futuro. As ferramentas POY são constituídas por imagens e palavras, que ajudam as pessoas a projetarem os seus sentimentos, pensamentos e desejos. Nesta atividade os participantes são convidados a escolher 3 imagens e 3 palavras que de alguma forma representem as suas identidades no passado, presente e futuro. Nas 2 etapas iniciais a escolha é feita de forma consciente, na 3ª que representa o futuro, a imagem e a palavra serão aleatórias. Em todas as etapas existe um momento de observação e reflexão da imagem e da palavra, devendo a reflexão ser registada em papel e posteriormente partilhada em grupo. </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extLst>
                  <a:ext uri="{0D108BD9-81ED-4DB2-BD59-A6C34878D82A}">
                    <a16:rowId xmlns:a16="http://schemas.microsoft.com/office/drawing/2014/main" val="1447461973"/>
                  </a:ext>
                </a:extLst>
              </a:tr>
              <a:tr h="4152681">
                <a:tc>
                  <a:txBody>
                    <a:bodyPr/>
                    <a:lstStyle/>
                    <a:p>
                      <a:pPr lvl="0" algn="ctr">
                        <a:lnSpc>
                          <a:spcPct val="100000"/>
                        </a:lnSpc>
                      </a:pPr>
                      <a:r>
                        <a:rPr lang="pt-PT" sz="1800" b="1" dirty="0">
                          <a:latin typeface="Inter" panose="020B0604020202020204" charset="0"/>
                          <a:ea typeface="Inter" panose="020B0604020202020204" charset="0"/>
                        </a:rPr>
                        <a:t>6</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lnSpc>
                          <a:spcPct val="100000"/>
                        </a:lnSpc>
                      </a:pPr>
                      <a:r>
                        <a:rPr lang="pt-PT" sz="2000" b="1" dirty="0">
                          <a:latin typeface="Inter" panose="020B0604020202020204" charset="0"/>
                          <a:ea typeface="Inter" panose="020B0604020202020204" charset="0"/>
                        </a:rPr>
                        <a:t>“Se a minha vida fosse um filme?”</a:t>
                      </a:r>
                    </a:p>
                    <a:p>
                      <a:pPr lvl="0" algn="ctr">
                        <a:lnSpc>
                          <a:spcPct val="150000"/>
                        </a:lnSpc>
                      </a:pPr>
                      <a:r>
                        <a:rPr lang="pt-PT" sz="1400" dirty="0">
                          <a:latin typeface="Inter" panose="020B0604020202020204" charset="0"/>
                          <a:ea typeface="Inter" panose="020B0604020202020204" charset="0"/>
                        </a:rPr>
                        <a:t>[Atividade retirada do projeto “Tomando Rumo”, p. 14].</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nSpc>
                          <a:spcPct val="150000"/>
                        </a:lnSpc>
                      </a:pPr>
                      <a:r>
                        <a:rPr lang="pt-PT" sz="1800" dirty="0">
                          <a:latin typeface="Inter" panose="020B0604020202020204" charset="0"/>
                          <a:ea typeface="Inter" panose="020B0604020202020204" charset="0"/>
                        </a:rPr>
                        <a:t>Esta atividade promove o autoconhecimento e autoconfiança, desenvolve competências de comunicação e promove a empatia e a escuta ativa:</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Dividir o grupo em subgrupos mais pequenos e cada grupo tem um formador/a; </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O formador conta uma história da sua vida de forma a exemplificar a dinâmica;</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Cada elemento terá de partilhar uma história de vida, se houver dificuldade, sugestão de algumas perguntas:</a:t>
                      </a:r>
                    </a:p>
                    <a:p>
                      <a:pPr marL="285750" lvl="0" indent="-285750">
                        <a:lnSpc>
                          <a:spcPct val="150000"/>
                        </a:lnSpc>
                        <a:buFont typeface="Courier New" panose="02070309020205020404" pitchFamily="49" charset="0"/>
                        <a:buChar char="o"/>
                      </a:pPr>
                      <a:r>
                        <a:rPr lang="pt-PT" sz="1800" dirty="0">
                          <a:latin typeface="Inter" panose="020B0604020202020204" charset="0"/>
                          <a:ea typeface="Inter" panose="020B0604020202020204" charset="0"/>
                        </a:rPr>
                        <a:t>“Um momento marcante na sua vida. Porquê?”</a:t>
                      </a:r>
                    </a:p>
                    <a:p>
                      <a:pPr marL="285750" lvl="0" indent="-285750">
                        <a:lnSpc>
                          <a:spcPct val="150000"/>
                        </a:lnSpc>
                        <a:buFont typeface="Courier New" panose="02070309020205020404" pitchFamily="49" charset="0"/>
                        <a:buChar char="o"/>
                      </a:pPr>
                      <a:r>
                        <a:rPr lang="pt-PT" sz="1800" dirty="0">
                          <a:latin typeface="Inter" panose="020B0604020202020204" charset="0"/>
                          <a:ea typeface="Inter" panose="020B0604020202020204" charset="0"/>
                        </a:rPr>
                        <a:t>“Um lugar que o faça feliz. Porquê?”</a:t>
                      </a:r>
                    </a:p>
                    <a:p>
                      <a:pPr marL="285750" lvl="0" indent="-285750">
                        <a:lnSpc>
                          <a:spcPct val="150000"/>
                        </a:lnSpc>
                        <a:buFont typeface="Courier New" panose="02070309020205020404" pitchFamily="49" charset="0"/>
                        <a:buChar char="o"/>
                      </a:pPr>
                      <a:r>
                        <a:rPr lang="pt-PT" sz="1800" dirty="0">
                          <a:latin typeface="Inter" panose="020B0604020202020204" charset="0"/>
                          <a:ea typeface="Inter" panose="020B0604020202020204" charset="0"/>
                        </a:rPr>
                        <a:t>“Alguém importante na sua vida. Quem? Porquê”</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Importa ressalvar que as histórias partilhadas deverão ficar guardadas no grupo. </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8536855"/>
                  </a:ext>
                </a:extLst>
              </a:tr>
            </a:tbl>
          </a:graphicData>
        </a:graphic>
      </p:graphicFrame>
    </p:spTree>
    <p:extLst>
      <p:ext uri="{BB962C8B-B14F-4D97-AF65-F5344CB8AC3E}">
        <p14:creationId xmlns:p14="http://schemas.microsoft.com/office/powerpoint/2010/main" val="26179004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aphicFrame>
        <p:nvGraphicFramePr>
          <p:cNvPr id="7" name="Tabela 4">
            <a:extLst>
              <a:ext uri="{FF2B5EF4-FFF2-40B4-BE49-F238E27FC236}">
                <a16:creationId xmlns:a16="http://schemas.microsoft.com/office/drawing/2014/main" id="{C7D49544-F856-9653-3592-6BFF69D32DFF}"/>
              </a:ext>
            </a:extLst>
          </p:cNvPr>
          <p:cNvGraphicFramePr>
            <a:graphicFrameLocks noGrp="1"/>
          </p:cNvGraphicFramePr>
          <p:nvPr>
            <p:extLst>
              <p:ext uri="{D42A27DB-BD31-4B8C-83A1-F6EECF244321}">
                <p14:modId xmlns:p14="http://schemas.microsoft.com/office/powerpoint/2010/main" val="1877335618"/>
              </p:ext>
            </p:extLst>
          </p:nvPr>
        </p:nvGraphicFramePr>
        <p:xfrm>
          <a:off x="304800" y="38100"/>
          <a:ext cx="17678400" cy="10211999"/>
        </p:xfrm>
        <a:graphic>
          <a:graphicData uri="http://schemas.openxmlformats.org/drawingml/2006/table">
            <a:tbl>
              <a:tblPr firstRow="1" bandRow="1">
                <a:tableStyleId>{E8B1032C-EA38-4F05-BA0D-38AFFFC7BED3}</a:tableStyleId>
              </a:tblPr>
              <a:tblGrid>
                <a:gridCol w="1988820">
                  <a:extLst>
                    <a:ext uri="{9D8B030D-6E8A-4147-A177-3AD203B41FA5}">
                      <a16:colId xmlns:a16="http://schemas.microsoft.com/office/drawing/2014/main" val="2274085482"/>
                    </a:ext>
                  </a:extLst>
                </a:gridCol>
                <a:gridCol w="4714240">
                  <a:extLst>
                    <a:ext uri="{9D8B030D-6E8A-4147-A177-3AD203B41FA5}">
                      <a16:colId xmlns:a16="http://schemas.microsoft.com/office/drawing/2014/main" val="3615073422"/>
                    </a:ext>
                  </a:extLst>
                </a:gridCol>
                <a:gridCol w="10975340">
                  <a:extLst>
                    <a:ext uri="{9D8B030D-6E8A-4147-A177-3AD203B41FA5}">
                      <a16:colId xmlns:a16="http://schemas.microsoft.com/office/drawing/2014/main" val="1958759951"/>
                    </a:ext>
                  </a:extLst>
                </a:gridCol>
              </a:tblGrid>
              <a:tr h="895214">
                <a:tc>
                  <a:txBody>
                    <a:bodyPr/>
                    <a:lstStyle/>
                    <a:p>
                      <a:pPr lvl="0" algn="ctr">
                        <a:lnSpc>
                          <a:spcPct val="100000"/>
                        </a:lnSpc>
                      </a:pPr>
                      <a:r>
                        <a:rPr lang="pt-PT" sz="1800" dirty="0">
                          <a:latin typeface="Inter" panose="020B0604020202020204" charset="0"/>
                          <a:ea typeface="Inter" panose="020B0604020202020204" charset="0"/>
                        </a:rPr>
                        <a:t>Número </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lnSpc>
                          <a:spcPct val="100000"/>
                        </a:lnSpc>
                      </a:pPr>
                      <a:r>
                        <a:rPr lang="pt-PT" sz="1800" dirty="0">
                          <a:latin typeface="Inter" panose="020B0604020202020204" charset="0"/>
                          <a:ea typeface="Inter" panose="020B0604020202020204" charset="0"/>
                        </a:rPr>
                        <a:t>Nome da Atividade</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lnSpc>
                          <a:spcPct val="100000"/>
                        </a:lnSpc>
                      </a:pPr>
                      <a:r>
                        <a:rPr lang="pt-PT" sz="1800" dirty="0">
                          <a:latin typeface="Inter" panose="020B0604020202020204" charset="0"/>
                          <a:ea typeface="Inter" panose="020B0604020202020204" charset="0"/>
                        </a:rPr>
                        <a:t>Descrição da Atividades</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09039460"/>
                  </a:ext>
                </a:extLst>
              </a:tr>
              <a:tr h="4267976">
                <a:tc>
                  <a:txBody>
                    <a:bodyPr/>
                    <a:lstStyle/>
                    <a:p>
                      <a:pPr lvl="0" algn="ctr">
                        <a:lnSpc>
                          <a:spcPct val="100000"/>
                        </a:lnSpc>
                      </a:pPr>
                      <a:r>
                        <a:rPr lang="pt-PT" sz="1800" b="1" dirty="0">
                          <a:latin typeface="Inter" panose="020B0604020202020204" charset="0"/>
                          <a:ea typeface="Inter" panose="020B0604020202020204" charset="0"/>
                        </a:rPr>
                        <a:t>7</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marL="0" lvl="0" algn="ctr" defTabSz="914400" rtl="0" eaLnBrk="1" latinLnBrk="0" hangingPunct="1">
                        <a:lnSpc>
                          <a:spcPct val="100000"/>
                        </a:lnSpc>
                      </a:pPr>
                      <a:r>
                        <a:rPr lang="pt-PT" sz="2000" b="1" kern="1200" dirty="0">
                          <a:solidFill>
                            <a:schemeClr val="tx1"/>
                          </a:solidFill>
                          <a:latin typeface="Inter" panose="020B0604020202020204" charset="0"/>
                          <a:ea typeface="Inter" panose="020B0604020202020204" charset="0"/>
                          <a:cs typeface="+mn-cs"/>
                        </a:rPr>
                        <a:t>“Abrigo subterrâneo”</a:t>
                      </a:r>
                    </a:p>
                    <a:p>
                      <a:pPr marL="0" marR="0" lvl="0" indent="0" algn="ctr" defTabSz="914400" rtl="0" eaLnBrk="1" fontAlgn="auto" latinLnBrk="0" hangingPunct="1">
                        <a:lnSpc>
                          <a:spcPct val="100000"/>
                        </a:lnSpc>
                        <a:spcBef>
                          <a:spcPts val="0"/>
                        </a:spcBef>
                        <a:spcAft>
                          <a:spcPts val="0"/>
                        </a:spcAft>
                        <a:buClrTx/>
                        <a:buSzTx/>
                        <a:buFontTx/>
                        <a:buNone/>
                        <a:tabLst/>
                        <a:defRPr/>
                      </a:pPr>
                      <a:r>
                        <a:rPr lang="pt-PT" sz="1400" dirty="0">
                          <a:latin typeface="Inter" panose="020B0604020202020204" charset="0"/>
                          <a:ea typeface="Inter" panose="020B0604020202020204" charset="0"/>
                        </a:rPr>
                        <a:t>[Atividade adaptada do projeto “Tomando Rumo” e da aula de Ética e Deontologia em Psicologia].</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pt-PT" sz="1800" dirty="0">
                          <a:latin typeface="Inter" panose="020B0604020202020204" charset="0"/>
                          <a:ea typeface="Inter" panose="020B0604020202020204" charset="0"/>
                        </a:rPr>
                        <a:t>Esta atividade permite promover a empatia e definir princípios e valores:</a:t>
                      </a:r>
                    </a:p>
                    <a:p>
                      <a:pPr>
                        <a:lnSpc>
                          <a:spcPct val="150000"/>
                        </a:lnSpc>
                      </a:pPr>
                      <a:r>
                        <a:rPr lang="pt-PT" sz="1800" kern="1200" dirty="0">
                          <a:solidFill>
                            <a:schemeClr val="tx1"/>
                          </a:solidFill>
                          <a:latin typeface="Inter" panose="020B0604020202020204" charset="0"/>
                          <a:ea typeface="Inter" panose="020B0604020202020204" charset="0"/>
                          <a:cs typeface="+mn-cs"/>
                        </a:rPr>
                        <a:t>Existe um abrigo subterrâneo que só pode acomodar cinco pessoas. Há dez pessoas interessadas em entrar. É solicitado ao grupo para fazer uma escolha, elegendo somente seis pessoas de entre as seguintes:</a:t>
                      </a:r>
                    </a:p>
                    <a:p>
                      <a:pPr>
                        <a:lnSpc>
                          <a:spcPct val="150000"/>
                        </a:lnSpc>
                      </a:pPr>
                      <a:r>
                        <a:rPr lang="pt-PT" sz="1800" kern="1200" dirty="0">
                          <a:solidFill>
                            <a:schemeClr val="tx1"/>
                          </a:solidFill>
                          <a:latin typeface="Inter" panose="020B0604020202020204" charset="0"/>
                          <a:ea typeface="Inter" panose="020B0604020202020204" charset="0"/>
                          <a:cs typeface="+mn-cs"/>
                        </a:rPr>
                        <a:t>• Um </a:t>
                      </a:r>
                      <a:r>
                        <a:rPr lang="pt-PT" sz="1800" b="1" kern="1200" dirty="0">
                          <a:solidFill>
                            <a:schemeClr val="tx1"/>
                          </a:solidFill>
                          <a:latin typeface="Inter" panose="020B0604020202020204" charset="0"/>
                          <a:ea typeface="Inter" panose="020B0604020202020204" charset="0"/>
                          <a:cs typeface="+mn-cs"/>
                        </a:rPr>
                        <a:t>violinista</a:t>
                      </a:r>
                      <a:r>
                        <a:rPr lang="pt-PT" sz="1800" kern="1200" dirty="0">
                          <a:solidFill>
                            <a:schemeClr val="tx1"/>
                          </a:solidFill>
                          <a:latin typeface="Inter" panose="020B0604020202020204" charset="0"/>
                          <a:ea typeface="Inter" panose="020B0604020202020204" charset="0"/>
                          <a:cs typeface="+mn-cs"/>
                        </a:rPr>
                        <a:t>, com 40 anos de idade, </a:t>
                      </a:r>
                      <a:r>
                        <a:rPr lang="pt-PT" sz="1800" b="1" kern="1200" dirty="0">
                          <a:solidFill>
                            <a:schemeClr val="tx1"/>
                          </a:solidFill>
                          <a:latin typeface="Inter" panose="020B0604020202020204" charset="0"/>
                          <a:ea typeface="Inter" panose="020B0604020202020204" charset="0"/>
                          <a:cs typeface="+mn-cs"/>
                        </a:rPr>
                        <a:t>narcótico viciado</a:t>
                      </a:r>
                      <a:r>
                        <a:rPr lang="pt-PT" sz="1800" kern="1200" dirty="0">
                          <a:solidFill>
                            <a:schemeClr val="tx1"/>
                          </a:solidFill>
                          <a:latin typeface="Inter" panose="020B0604020202020204" charset="0"/>
                          <a:ea typeface="Inter" panose="020B0604020202020204" charset="0"/>
                          <a:cs typeface="+mn-cs"/>
                        </a:rPr>
                        <a:t>; Um</a:t>
                      </a:r>
                      <a:r>
                        <a:rPr lang="pt-PT" sz="1800" b="1" kern="1200" dirty="0">
                          <a:solidFill>
                            <a:schemeClr val="tx1"/>
                          </a:solidFill>
                          <a:latin typeface="Inter" panose="020B0604020202020204" charset="0"/>
                          <a:ea typeface="Inter" panose="020B0604020202020204" charset="0"/>
                          <a:cs typeface="+mn-cs"/>
                        </a:rPr>
                        <a:t> juiz</a:t>
                      </a:r>
                      <a:r>
                        <a:rPr lang="pt-PT" sz="1800" kern="1200" dirty="0">
                          <a:solidFill>
                            <a:schemeClr val="tx1"/>
                          </a:solidFill>
                          <a:latin typeface="Inter" panose="020B0604020202020204" charset="0"/>
                          <a:ea typeface="Inter" panose="020B0604020202020204" charset="0"/>
                          <a:cs typeface="+mn-cs"/>
                        </a:rPr>
                        <a:t>, com 35 anos de idade; A </a:t>
                      </a:r>
                      <a:r>
                        <a:rPr lang="pt-PT" sz="1800" b="1" kern="1200" dirty="0">
                          <a:solidFill>
                            <a:schemeClr val="tx1"/>
                          </a:solidFill>
                          <a:latin typeface="Inter" panose="020B0604020202020204" charset="0"/>
                          <a:ea typeface="Inter" panose="020B0604020202020204" charset="0"/>
                          <a:cs typeface="+mn-cs"/>
                        </a:rPr>
                        <a:t>mulher do juiz</a:t>
                      </a:r>
                      <a:r>
                        <a:rPr lang="pt-PT" sz="1800" kern="1200" dirty="0">
                          <a:solidFill>
                            <a:schemeClr val="tx1"/>
                          </a:solidFill>
                          <a:latin typeface="Inter" panose="020B0604020202020204" charset="0"/>
                          <a:ea typeface="Inter" panose="020B0604020202020204" charset="0"/>
                          <a:cs typeface="+mn-cs"/>
                        </a:rPr>
                        <a:t>, com 24 anos de idade, que acaba de sair do hospital psiquiátrico. Ambos preferem ou ficar juntos no abrigo, ou fora dele; Um </a:t>
                      </a:r>
                      <a:r>
                        <a:rPr lang="pt-PT" sz="1800" b="1" kern="1200" dirty="0">
                          <a:solidFill>
                            <a:schemeClr val="tx1"/>
                          </a:solidFill>
                          <a:latin typeface="Inter" panose="020B0604020202020204" charset="0"/>
                          <a:ea typeface="Inter" panose="020B0604020202020204" charset="0"/>
                          <a:cs typeface="+mn-cs"/>
                        </a:rPr>
                        <a:t>padre</a:t>
                      </a:r>
                      <a:r>
                        <a:rPr lang="pt-PT" sz="1800" kern="1200" dirty="0">
                          <a:solidFill>
                            <a:schemeClr val="tx1"/>
                          </a:solidFill>
                          <a:latin typeface="Inter" panose="020B0604020202020204" charset="0"/>
                          <a:ea typeface="Inter" panose="020B0604020202020204" charset="0"/>
                          <a:cs typeface="+mn-cs"/>
                        </a:rPr>
                        <a:t>, com a idade de 75 anos; Uma </a:t>
                      </a:r>
                      <a:r>
                        <a:rPr lang="pt-PT" sz="1800" b="1" kern="1200" dirty="0">
                          <a:solidFill>
                            <a:schemeClr val="tx1"/>
                          </a:solidFill>
                          <a:latin typeface="Inter" panose="020B0604020202020204" charset="0"/>
                          <a:ea typeface="Inter" panose="020B0604020202020204" charset="0"/>
                          <a:cs typeface="+mn-cs"/>
                        </a:rPr>
                        <a:t>prostituta</a:t>
                      </a:r>
                      <a:r>
                        <a:rPr lang="pt-PT" sz="1800" kern="1200" dirty="0">
                          <a:solidFill>
                            <a:schemeClr val="tx1"/>
                          </a:solidFill>
                          <a:latin typeface="Inter" panose="020B0604020202020204" charset="0"/>
                          <a:ea typeface="Inter" panose="020B0604020202020204" charset="0"/>
                          <a:cs typeface="+mn-cs"/>
                        </a:rPr>
                        <a:t>, com 34 anos de idade; Um </a:t>
                      </a:r>
                      <a:r>
                        <a:rPr lang="pt-PT" sz="1800" b="1" kern="1200" dirty="0">
                          <a:solidFill>
                            <a:schemeClr val="tx1"/>
                          </a:solidFill>
                          <a:latin typeface="Inter" panose="020B0604020202020204" charset="0"/>
                          <a:ea typeface="Inter" panose="020B0604020202020204" charset="0"/>
                          <a:cs typeface="+mn-cs"/>
                        </a:rPr>
                        <a:t>ateu</a:t>
                      </a:r>
                      <a:r>
                        <a:rPr lang="pt-PT" sz="1800" kern="1200" dirty="0">
                          <a:solidFill>
                            <a:schemeClr val="tx1"/>
                          </a:solidFill>
                          <a:latin typeface="Inter" panose="020B0604020202020204" charset="0"/>
                          <a:ea typeface="Inter" panose="020B0604020202020204" charset="0"/>
                          <a:cs typeface="+mn-cs"/>
                        </a:rPr>
                        <a:t>, com 20 anos de idade, autor de vários assassinatos; Uma </a:t>
                      </a:r>
                      <a:r>
                        <a:rPr lang="pt-PT" sz="1800" b="1" kern="1200" dirty="0">
                          <a:solidFill>
                            <a:schemeClr val="tx1"/>
                          </a:solidFill>
                          <a:latin typeface="Inter" panose="020B0604020202020204" charset="0"/>
                          <a:ea typeface="Inter" panose="020B0604020202020204" charset="0"/>
                          <a:cs typeface="+mn-cs"/>
                        </a:rPr>
                        <a:t>universitária</a:t>
                      </a:r>
                      <a:r>
                        <a:rPr lang="pt-PT" sz="1800" kern="1200" dirty="0">
                          <a:solidFill>
                            <a:schemeClr val="tx1"/>
                          </a:solidFill>
                          <a:latin typeface="Inter" panose="020B0604020202020204" charset="0"/>
                          <a:ea typeface="Inter" panose="020B0604020202020204" charset="0"/>
                          <a:cs typeface="+mn-cs"/>
                        </a:rPr>
                        <a:t> que fez voto de castidade; Um </a:t>
                      </a:r>
                      <a:r>
                        <a:rPr lang="pt-PT" sz="1800" b="1" kern="1200" dirty="0">
                          <a:solidFill>
                            <a:schemeClr val="tx1"/>
                          </a:solidFill>
                          <a:latin typeface="Inter" panose="020B0604020202020204" charset="0"/>
                          <a:ea typeface="Inter" panose="020B0604020202020204" charset="0"/>
                          <a:cs typeface="+mn-cs"/>
                        </a:rPr>
                        <a:t>guarda prisional</a:t>
                      </a:r>
                      <a:r>
                        <a:rPr lang="pt-PT" sz="1800" kern="1200" dirty="0">
                          <a:solidFill>
                            <a:schemeClr val="tx1"/>
                          </a:solidFill>
                          <a:latin typeface="Inter" panose="020B0604020202020204" charset="0"/>
                          <a:ea typeface="Inter" panose="020B0604020202020204" charset="0"/>
                          <a:cs typeface="+mn-cs"/>
                        </a:rPr>
                        <a:t>, com 28 anos de idade, que só aceita entrar no abrigo se puder levar consigo a sua arma; Um </a:t>
                      </a:r>
                      <a:r>
                        <a:rPr lang="pt-PT" sz="1800" b="1" kern="1200" dirty="0">
                          <a:solidFill>
                            <a:schemeClr val="tx1"/>
                          </a:solidFill>
                          <a:latin typeface="Inter" panose="020B0604020202020204" charset="0"/>
                          <a:ea typeface="Inter" panose="020B0604020202020204" charset="0"/>
                          <a:cs typeface="+mn-cs"/>
                        </a:rPr>
                        <a:t>político</a:t>
                      </a:r>
                      <a:r>
                        <a:rPr lang="pt-PT" sz="1800" kern="1200" dirty="0">
                          <a:solidFill>
                            <a:schemeClr val="tx1"/>
                          </a:solidFill>
                          <a:latin typeface="Inter" panose="020B0604020202020204" charset="0"/>
                          <a:ea typeface="Inter" panose="020B0604020202020204" charset="0"/>
                          <a:cs typeface="+mn-cs"/>
                        </a:rPr>
                        <a:t>, homossexual, com 47 anos de idade. </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extLst>
                  <a:ext uri="{0D108BD9-81ED-4DB2-BD59-A6C34878D82A}">
                    <a16:rowId xmlns:a16="http://schemas.microsoft.com/office/drawing/2014/main" val="422177240"/>
                  </a:ext>
                </a:extLst>
              </a:tr>
              <a:tr h="1048069">
                <a:tc>
                  <a:txBody>
                    <a:bodyPr/>
                    <a:lstStyle/>
                    <a:p>
                      <a:pPr lvl="0" algn="ctr">
                        <a:lnSpc>
                          <a:spcPct val="100000"/>
                        </a:lnSpc>
                      </a:pPr>
                      <a:r>
                        <a:rPr lang="pt-PT" sz="1800" b="1" dirty="0">
                          <a:latin typeface="Inter" panose="020B0604020202020204" charset="0"/>
                          <a:ea typeface="Inter" panose="020B0604020202020204" charset="0"/>
                        </a:rPr>
                        <a:t>8</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PT" sz="2000" b="1" kern="1200" dirty="0">
                          <a:solidFill>
                            <a:schemeClr val="tx1"/>
                          </a:solidFill>
                          <a:latin typeface="Inter" panose="020B0604020202020204" charset="0"/>
                          <a:ea typeface="Inter" panose="020B0604020202020204" charset="0"/>
                          <a:cs typeface="+mn-cs"/>
                        </a:rPr>
                        <a:t>Workshop TIC</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pt-PT" sz="1800" dirty="0">
                          <a:latin typeface="Inter" panose="020B0604020202020204" charset="0"/>
                          <a:ea typeface="Inter" panose="020B0604020202020204" charset="0"/>
                        </a:rPr>
                        <a:t>O Workshop “TIC” permite dotar os participantes de competências básicas de informação na ótica do utilizador, promovendo assim a sua autonomia e competência.</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22252818"/>
                  </a:ext>
                </a:extLst>
              </a:tr>
              <a:tr h="3863328">
                <a:tc>
                  <a:txBody>
                    <a:bodyPr/>
                    <a:lstStyle/>
                    <a:p>
                      <a:pPr lvl="0" algn="ctr">
                        <a:lnSpc>
                          <a:spcPct val="100000"/>
                        </a:lnSpc>
                      </a:pPr>
                      <a:r>
                        <a:rPr lang="pt-PT" sz="1800" b="1" dirty="0">
                          <a:latin typeface="Inter" panose="020B0604020202020204" charset="0"/>
                          <a:ea typeface="Inter" panose="020B0604020202020204" charset="0"/>
                        </a:rPr>
                        <a:t>9</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0BBA5"/>
                    </a:solidFill>
                  </a:tcPr>
                </a:tc>
                <a:tc>
                  <a:txBody>
                    <a:bodyPr/>
                    <a:lstStyle/>
                    <a:p>
                      <a:pPr lvl="0" algn="ctr">
                        <a:lnSpc>
                          <a:spcPct val="100000"/>
                        </a:lnSpc>
                      </a:pPr>
                      <a:r>
                        <a:rPr lang="pt-PT" sz="2000" b="1" dirty="0">
                          <a:latin typeface="Inter" panose="020B0604020202020204" charset="0"/>
                          <a:ea typeface="Inter" panose="020B0604020202020204" charset="0"/>
                        </a:rPr>
                        <a:t>“Os meus valores”</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0BBA5"/>
                    </a:solidFill>
                  </a:tcPr>
                </a:tc>
                <a:tc>
                  <a:txBody>
                    <a:bodyPr/>
                    <a:lstStyle/>
                    <a:p>
                      <a:pPr lvl="0">
                        <a:lnSpc>
                          <a:spcPct val="150000"/>
                        </a:lnSpc>
                      </a:pPr>
                      <a:r>
                        <a:rPr lang="pt-PT" sz="1800" dirty="0">
                          <a:latin typeface="Inter" panose="020B0604020202020204" charset="0"/>
                          <a:ea typeface="Inter" panose="020B0604020202020204" charset="0"/>
                        </a:rPr>
                        <a:t>Esta atividade permite identificar os valores principais do individuo. É realizada em 4 etapas:</a:t>
                      </a:r>
                    </a:p>
                    <a:p>
                      <a:pPr lvl="0">
                        <a:lnSpc>
                          <a:spcPct val="150000"/>
                        </a:lnSpc>
                      </a:pPr>
                      <a:r>
                        <a:rPr lang="pt-PT" sz="1800" dirty="0">
                          <a:latin typeface="Inter" panose="020B0604020202020204" charset="0"/>
                          <a:ea typeface="Inter" panose="020B0604020202020204" charset="0"/>
                        </a:rPr>
                        <a:t>1ª etapa – de uma lista de valores a pessoa seleciona 8;</a:t>
                      </a:r>
                    </a:p>
                    <a:p>
                      <a:pPr lvl="0">
                        <a:lnSpc>
                          <a:spcPct val="150000"/>
                        </a:lnSpc>
                      </a:pPr>
                      <a:r>
                        <a:rPr lang="pt-PT" sz="1800" dirty="0">
                          <a:latin typeface="Inter" panose="020B0604020202020204" charset="0"/>
                          <a:ea typeface="Inter" panose="020B0604020202020204" charset="0"/>
                        </a:rPr>
                        <a:t>2ª etapa – com base nas respostas a uma lista de 3 ou 4 perguntas, a pessoa seleciona novos valores que não constavam da lista inicial;</a:t>
                      </a:r>
                    </a:p>
                    <a:p>
                      <a:pPr lvl="0">
                        <a:lnSpc>
                          <a:spcPct val="150000"/>
                        </a:lnSpc>
                      </a:pPr>
                      <a:r>
                        <a:rPr lang="pt-PT" sz="1800" dirty="0">
                          <a:latin typeface="Inter" panose="020B0604020202020204" charset="0"/>
                          <a:ea typeface="Inter" panose="020B0604020202020204" charset="0"/>
                        </a:rPr>
                        <a:t>3ª etapa – seleciona apenas 5 valores;</a:t>
                      </a:r>
                    </a:p>
                    <a:p>
                      <a:pPr lvl="0">
                        <a:lnSpc>
                          <a:spcPct val="150000"/>
                        </a:lnSpc>
                      </a:pPr>
                      <a:r>
                        <a:rPr lang="pt-PT" sz="1800" dirty="0">
                          <a:latin typeface="Inter" panose="020B0604020202020204" charset="0"/>
                          <a:ea typeface="Inter" panose="020B0604020202020204" charset="0"/>
                        </a:rPr>
                        <a:t>4ª etapa – deve analisar os valores 2 a 2, atribuindo 1 ponto ao mais importante, ordenando desta forma os 5 valores por gau de importância;</a:t>
                      </a:r>
                    </a:p>
                    <a:p>
                      <a:pPr lvl="0">
                        <a:lnSpc>
                          <a:spcPct val="150000"/>
                        </a:lnSpc>
                      </a:pPr>
                      <a:r>
                        <a:rPr lang="pt-PT" sz="1800" dirty="0">
                          <a:latin typeface="Inter" panose="020B0604020202020204" charset="0"/>
                          <a:ea typeface="Inter" panose="020B0604020202020204" charset="0"/>
                        </a:rPr>
                        <a:t>5ª etapa – reflexão. </a:t>
                      </a:r>
                    </a:p>
                    <a:p>
                      <a:pPr lvl="0">
                        <a:lnSpc>
                          <a:spcPct val="150000"/>
                        </a:lnSpc>
                      </a:pPr>
                      <a:endParaRPr lang="pt-PT" sz="1800" dirty="0">
                        <a:latin typeface="Inter" panose="020B0604020202020204" charset="0"/>
                        <a:ea typeface="Inter" panose="020B0604020202020204" charset="0"/>
                      </a:endParaRP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0BBA5"/>
                    </a:solidFill>
                  </a:tcPr>
                </a:tc>
                <a:extLst>
                  <a:ext uri="{0D108BD9-81ED-4DB2-BD59-A6C34878D82A}">
                    <a16:rowId xmlns:a16="http://schemas.microsoft.com/office/drawing/2014/main" val="1447461973"/>
                  </a:ext>
                </a:extLst>
              </a:tr>
            </a:tbl>
          </a:graphicData>
        </a:graphic>
      </p:graphicFrame>
    </p:spTree>
    <p:extLst>
      <p:ext uri="{BB962C8B-B14F-4D97-AF65-F5344CB8AC3E}">
        <p14:creationId xmlns:p14="http://schemas.microsoft.com/office/powerpoint/2010/main" val="38420376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aphicFrame>
        <p:nvGraphicFramePr>
          <p:cNvPr id="7" name="Tabela 4">
            <a:extLst>
              <a:ext uri="{FF2B5EF4-FFF2-40B4-BE49-F238E27FC236}">
                <a16:creationId xmlns:a16="http://schemas.microsoft.com/office/drawing/2014/main" id="{C7D49544-F856-9653-3592-6BFF69D32DFF}"/>
              </a:ext>
            </a:extLst>
          </p:cNvPr>
          <p:cNvGraphicFramePr>
            <a:graphicFrameLocks noGrp="1"/>
          </p:cNvGraphicFramePr>
          <p:nvPr>
            <p:extLst>
              <p:ext uri="{D42A27DB-BD31-4B8C-83A1-F6EECF244321}">
                <p14:modId xmlns:p14="http://schemas.microsoft.com/office/powerpoint/2010/main" val="2883337115"/>
              </p:ext>
            </p:extLst>
          </p:nvPr>
        </p:nvGraphicFramePr>
        <p:xfrm>
          <a:off x="304800" y="618689"/>
          <a:ext cx="17526001" cy="9096811"/>
        </p:xfrm>
        <a:graphic>
          <a:graphicData uri="http://schemas.openxmlformats.org/drawingml/2006/table">
            <a:tbl>
              <a:tblPr firstRow="1" bandRow="1">
                <a:tableStyleId>{E8B1032C-EA38-4F05-BA0D-38AFFFC7BED3}</a:tableStyleId>
              </a:tblPr>
              <a:tblGrid>
                <a:gridCol w="1971676">
                  <a:extLst>
                    <a:ext uri="{9D8B030D-6E8A-4147-A177-3AD203B41FA5}">
                      <a16:colId xmlns:a16="http://schemas.microsoft.com/office/drawing/2014/main" val="2274085482"/>
                    </a:ext>
                  </a:extLst>
                </a:gridCol>
                <a:gridCol w="4905616">
                  <a:extLst>
                    <a:ext uri="{9D8B030D-6E8A-4147-A177-3AD203B41FA5}">
                      <a16:colId xmlns:a16="http://schemas.microsoft.com/office/drawing/2014/main" val="3615073422"/>
                    </a:ext>
                  </a:extLst>
                </a:gridCol>
                <a:gridCol w="10648709">
                  <a:extLst>
                    <a:ext uri="{9D8B030D-6E8A-4147-A177-3AD203B41FA5}">
                      <a16:colId xmlns:a16="http://schemas.microsoft.com/office/drawing/2014/main" val="1958759951"/>
                    </a:ext>
                  </a:extLst>
                </a:gridCol>
              </a:tblGrid>
              <a:tr h="847269">
                <a:tc>
                  <a:txBody>
                    <a:bodyPr/>
                    <a:lstStyle/>
                    <a:p>
                      <a:pPr lvl="0" algn="ctr">
                        <a:lnSpc>
                          <a:spcPct val="100000"/>
                        </a:lnSpc>
                      </a:pPr>
                      <a:r>
                        <a:rPr lang="pt-PT" sz="1800" dirty="0">
                          <a:latin typeface="Inter" panose="020B0604020202020204" charset="0"/>
                          <a:ea typeface="Inter" panose="020B0604020202020204" charset="0"/>
                        </a:rPr>
                        <a:t>Número </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lnSpc>
                          <a:spcPct val="100000"/>
                        </a:lnSpc>
                      </a:pPr>
                      <a:r>
                        <a:rPr lang="pt-PT" sz="1800" dirty="0">
                          <a:latin typeface="Inter" panose="020B0604020202020204" charset="0"/>
                          <a:ea typeface="Inter" panose="020B0604020202020204" charset="0"/>
                        </a:rPr>
                        <a:t>Nome da Atividade</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lnSpc>
                          <a:spcPct val="100000"/>
                        </a:lnSpc>
                      </a:pPr>
                      <a:r>
                        <a:rPr lang="pt-PT" sz="1800" dirty="0">
                          <a:latin typeface="Inter" panose="020B0604020202020204" charset="0"/>
                          <a:ea typeface="Inter" panose="020B0604020202020204" charset="0"/>
                        </a:rPr>
                        <a:t>Descrição da Atividades</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09039460"/>
                  </a:ext>
                </a:extLst>
              </a:tr>
              <a:tr h="1963405">
                <a:tc>
                  <a:txBody>
                    <a:bodyPr/>
                    <a:lstStyle/>
                    <a:p>
                      <a:pPr lvl="0" algn="ctr">
                        <a:lnSpc>
                          <a:spcPct val="100000"/>
                        </a:lnSpc>
                      </a:pPr>
                      <a:r>
                        <a:rPr lang="pt-PT" sz="1800" b="1" dirty="0">
                          <a:latin typeface="Inter" panose="020B0604020202020204" charset="0"/>
                          <a:ea typeface="Inter" panose="020B0604020202020204" charset="0"/>
                        </a:rPr>
                        <a:t>10</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algn="ctr" defTabSz="914400" rtl="0" eaLnBrk="1" latinLnBrk="0" hangingPunct="1">
                        <a:lnSpc>
                          <a:spcPct val="100000"/>
                        </a:lnSpc>
                      </a:pPr>
                      <a:endParaRPr lang="pt-PT" sz="2000" b="1" kern="1200" dirty="0">
                        <a:solidFill>
                          <a:schemeClr val="tx1"/>
                        </a:solidFill>
                        <a:latin typeface="Inter" panose="020B0604020202020204" charset="0"/>
                        <a:ea typeface="Inter" panose="020B0604020202020204" charset="0"/>
                        <a:cs typeface="+mn-cs"/>
                      </a:endParaRPr>
                    </a:p>
                    <a:p>
                      <a:pPr marL="0" lvl="0" algn="ctr" defTabSz="914400" rtl="0" eaLnBrk="1" latinLnBrk="0" hangingPunct="1">
                        <a:lnSpc>
                          <a:spcPct val="100000"/>
                        </a:lnSpc>
                      </a:pPr>
                      <a:r>
                        <a:rPr lang="pt-PT" sz="2000" b="1" kern="1200" dirty="0">
                          <a:solidFill>
                            <a:schemeClr val="tx1"/>
                          </a:solidFill>
                          <a:latin typeface="Inter" panose="020B0604020202020204" charset="0"/>
                          <a:ea typeface="Inter" panose="020B0604020202020204" charset="0"/>
                          <a:cs typeface="+mn-cs"/>
                        </a:rPr>
                        <a:t>“Crenças Limitantes”</a:t>
                      </a:r>
                    </a:p>
                    <a:p>
                      <a:pPr marL="0" marR="0" lvl="0" indent="0" algn="ctr" defTabSz="914400" rtl="0" eaLnBrk="1" fontAlgn="auto" latinLnBrk="0" hangingPunct="1">
                        <a:lnSpc>
                          <a:spcPct val="100000"/>
                        </a:lnSpc>
                        <a:spcBef>
                          <a:spcPts val="0"/>
                        </a:spcBef>
                        <a:spcAft>
                          <a:spcPts val="0"/>
                        </a:spcAft>
                        <a:buClrTx/>
                        <a:buSzTx/>
                        <a:buFontTx/>
                        <a:buNone/>
                        <a:tabLst/>
                        <a:defRPr/>
                      </a:pPr>
                      <a:r>
                        <a:rPr lang="pt-PT" sz="1400" dirty="0">
                          <a:latin typeface="Inter" panose="020B0604020202020204" charset="0"/>
                          <a:ea typeface="Inter" panose="020B0604020202020204" charset="0"/>
                        </a:rPr>
                        <a:t>[Atividade baseada no Livro “</a:t>
                      </a:r>
                      <a:r>
                        <a:rPr lang="pt-PT" sz="1400" dirty="0" err="1">
                          <a:latin typeface="Inter" panose="020B0604020202020204" charset="0"/>
                          <a:ea typeface="Inter" panose="020B0604020202020204" charset="0"/>
                        </a:rPr>
                        <a:t>Change</a:t>
                      </a:r>
                      <a:r>
                        <a:rPr lang="pt-PT" sz="1400" dirty="0">
                          <a:latin typeface="Inter" panose="020B0604020202020204" charset="0"/>
                          <a:ea typeface="Inter" panose="020B0604020202020204" charset="0"/>
                        </a:rPr>
                        <a:t> </a:t>
                      </a:r>
                      <a:r>
                        <a:rPr lang="pt-PT" sz="1400" dirty="0" err="1">
                          <a:latin typeface="Inter" panose="020B0604020202020204" charset="0"/>
                          <a:ea typeface="Inter" panose="020B0604020202020204" charset="0"/>
                        </a:rPr>
                        <a:t>your</a:t>
                      </a:r>
                      <a:r>
                        <a:rPr lang="pt-PT" sz="1400" dirty="0">
                          <a:latin typeface="Inter" panose="020B0604020202020204" charset="0"/>
                          <a:ea typeface="Inter" panose="020B0604020202020204" charset="0"/>
                        </a:rPr>
                        <a:t> </a:t>
                      </a:r>
                      <a:r>
                        <a:rPr lang="pt-PT" sz="1400" dirty="0" err="1">
                          <a:latin typeface="Inter" panose="020B0604020202020204" charset="0"/>
                          <a:ea typeface="Inter" panose="020B0604020202020204" charset="0"/>
                        </a:rPr>
                        <a:t>brain</a:t>
                      </a:r>
                      <a:r>
                        <a:rPr lang="pt-PT" sz="1400" dirty="0">
                          <a:latin typeface="Inter" panose="020B0604020202020204" charset="0"/>
                          <a:ea typeface="Inter" panose="020B0604020202020204" charset="0"/>
                        </a:rPr>
                        <a:t>, </a:t>
                      </a:r>
                      <a:r>
                        <a:rPr lang="pt-PT" sz="1400" dirty="0" err="1">
                          <a:latin typeface="Inter" panose="020B0604020202020204" charset="0"/>
                          <a:ea typeface="Inter" panose="020B0604020202020204" charset="0"/>
                        </a:rPr>
                        <a:t>change</a:t>
                      </a:r>
                      <a:r>
                        <a:rPr lang="pt-PT" sz="1400" dirty="0">
                          <a:latin typeface="Inter" panose="020B0604020202020204" charset="0"/>
                          <a:ea typeface="Inter" panose="020B0604020202020204" charset="0"/>
                        </a:rPr>
                        <a:t> </a:t>
                      </a:r>
                      <a:r>
                        <a:rPr lang="pt-PT" sz="1400" dirty="0" err="1">
                          <a:latin typeface="Inter" panose="020B0604020202020204" charset="0"/>
                          <a:ea typeface="Inter" panose="020B0604020202020204" charset="0"/>
                        </a:rPr>
                        <a:t>your</a:t>
                      </a:r>
                      <a:r>
                        <a:rPr lang="pt-PT" sz="1400" dirty="0">
                          <a:latin typeface="Inter" panose="020B0604020202020204" charset="0"/>
                          <a:ea typeface="Inter" panose="020B0604020202020204" charset="0"/>
                        </a:rPr>
                        <a:t> </a:t>
                      </a:r>
                      <a:r>
                        <a:rPr lang="pt-PT" sz="1400" dirty="0" err="1">
                          <a:latin typeface="Inter" panose="020B0604020202020204" charset="0"/>
                          <a:ea typeface="Inter" panose="020B0604020202020204" charset="0"/>
                        </a:rPr>
                        <a:t>life</a:t>
                      </a:r>
                      <a:r>
                        <a:rPr lang="pt-PT" sz="1400" dirty="0">
                          <a:latin typeface="Inter" panose="020B0604020202020204" charset="0"/>
                          <a:ea typeface="Inter" panose="020B0604020202020204" charset="0"/>
                        </a:rPr>
                        <a:t>”</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pt-PT" sz="1800" dirty="0">
                          <a:latin typeface="Inter" panose="020B0604020202020204" charset="0"/>
                          <a:ea typeface="Inter" panose="020B0604020202020204" charset="0"/>
                        </a:rPr>
                        <a:t>Esta atividade permite refletir e identificar as crenças limitantes que obstaculizam a mudança:</a:t>
                      </a:r>
                    </a:p>
                    <a:p>
                      <a:pPr marL="285750" lvl="0" indent="-285750" algn="l" defTabSz="914400" rtl="0" eaLnBrk="1" latinLnBrk="0" hangingPunct="1">
                        <a:lnSpc>
                          <a:spcPct val="150000"/>
                        </a:lnSpc>
                        <a:buFont typeface="Arial" panose="020B0604020202020204" pitchFamily="34" charset="0"/>
                        <a:buChar char="•"/>
                      </a:pPr>
                      <a:r>
                        <a:rPr lang="pt-PT" sz="1800" kern="1200" dirty="0">
                          <a:solidFill>
                            <a:schemeClr val="tx1"/>
                          </a:solidFill>
                          <a:latin typeface="Inter" panose="020B0604020202020204" charset="0"/>
                          <a:ea typeface="Inter" panose="020B0604020202020204" charset="0"/>
                          <a:cs typeface="+mn-cs"/>
                        </a:rPr>
                        <a:t>Com base nos 9 tipos de crenças limitantes identificados pelo Dr. Daniel G. </a:t>
                      </a:r>
                      <a:r>
                        <a:rPr lang="pt-PT" sz="1800" kern="1200" dirty="0" err="1">
                          <a:solidFill>
                            <a:schemeClr val="tx1"/>
                          </a:solidFill>
                          <a:latin typeface="Inter" panose="020B0604020202020204" charset="0"/>
                          <a:ea typeface="Inter" panose="020B0604020202020204" charset="0"/>
                          <a:cs typeface="+mn-cs"/>
                        </a:rPr>
                        <a:t>Amen</a:t>
                      </a:r>
                      <a:r>
                        <a:rPr lang="pt-PT" sz="1800" kern="1200" dirty="0">
                          <a:solidFill>
                            <a:schemeClr val="tx1"/>
                          </a:solidFill>
                          <a:latin typeface="Inter" panose="020B0604020202020204" charset="0"/>
                          <a:ea typeface="Inter" panose="020B0604020202020204" charset="0"/>
                          <a:cs typeface="+mn-cs"/>
                        </a:rPr>
                        <a:t>, autor do livro </a:t>
                      </a:r>
                      <a:r>
                        <a:rPr lang="pt-PT" sz="1800" i="1" kern="1200" dirty="0">
                          <a:solidFill>
                            <a:schemeClr val="tx1"/>
                          </a:solidFill>
                          <a:latin typeface="Inter" panose="020B0604020202020204" charset="0"/>
                          <a:ea typeface="Inter" panose="020B0604020202020204" charset="0"/>
                          <a:cs typeface="+mn-cs"/>
                        </a:rPr>
                        <a:t>“</a:t>
                      </a:r>
                      <a:r>
                        <a:rPr lang="pt-PT" sz="1800" i="1" kern="1200" dirty="0" err="1">
                          <a:solidFill>
                            <a:schemeClr val="tx1"/>
                          </a:solidFill>
                          <a:latin typeface="Inter" panose="020B0604020202020204" charset="0"/>
                          <a:ea typeface="Inter" panose="020B0604020202020204" charset="0"/>
                          <a:cs typeface="+mn-cs"/>
                        </a:rPr>
                        <a:t>Change</a:t>
                      </a:r>
                      <a:r>
                        <a:rPr lang="pt-PT" sz="1800" i="1" kern="1200" dirty="0">
                          <a:solidFill>
                            <a:schemeClr val="tx1"/>
                          </a:solidFill>
                          <a:latin typeface="Inter" panose="020B0604020202020204" charset="0"/>
                          <a:ea typeface="Inter" panose="020B0604020202020204" charset="0"/>
                          <a:cs typeface="+mn-cs"/>
                        </a:rPr>
                        <a:t> </a:t>
                      </a:r>
                      <a:r>
                        <a:rPr lang="pt-PT" sz="1800" i="1" kern="1200" dirty="0" err="1">
                          <a:solidFill>
                            <a:schemeClr val="tx1"/>
                          </a:solidFill>
                          <a:latin typeface="Inter" panose="020B0604020202020204" charset="0"/>
                          <a:ea typeface="Inter" panose="020B0604020202020204" charset="0"/>
                          <a:cs typeface="+mn-cs"/>
                        </a:rPr>
                        <a:t>your</a:t>
                      </a:r>
                      <a:r>
                        <a:rPr lang="pt-PT" sz="1800" i="1" kern="1200" dirty="0">
                          <a:solidFill>
                            <a:schemeClr val="tx1"/>
                          </a:solidFill>
                          <a:latin typeface="Inter" panose="020B0604020202020204" charset="0"/>
                          <a:ea typeface="Inter" panose="020B0604020202020204" charset="0"/>
                          <a:cs typeface="+mn-cs"/>
                        </a:rPr>
                        <a:t> </a:t>
                      </a:r>
                      <a:r>
                        <a:rPr lang="pt-PT" sz="1800" i="1" kern="1200" dirty="0" err="1">
                          <a:solidFill>
                            <a:schemeClr val="tx1"/>
                          </a:solidFill>
                          <a:latin typeface="Inter" panose="020B0604020202020204" charset="0"/>
                          <a:ea typeface="Inter" panose="020B0604020202020204" charset="0"/>
                          <a:cs typeface="+mn-cs"/>
                        </a:rPr>
                        <a:t>brain</a:t>
                      </a:r>
                      <a:r>
                        <a:rPr lang="pt-PT" sz="1800" i="1" kern="1200" dirty="0">
                          <a:solidFill>
                            <a:schemeClr val="tx1"/>
                          </a:solidFill>
                          <a:latin typeface="Inter" panose="020B0604020202020204" charset="0"/>
                          <a:ea typeface="Inter" panose="020B0604020202020204" charset="0"/>
                          <a:cs typeface="+mn-cs"/>
                        </a:rPr>
                        <a:t>, </a:t>
                      </a:r>
                      <a:r>
                        <a:rPr lang="pt-PT" sz="1800" i="1" kern="1200" dirty="0" err="1">
                          <a:solidFill>
                            <a:schemeClr val="tx1"/>
                          </a:solidFill>
                          <a:latin typeface="Inter" panose="020B0604020202020204" charset="0"/>
                          <a:ea typeface="Inter" panose="020B0604020202020204" charset="0"/>
                          <a:cs typeface="+mn-cs"/>
                        </a:rPr>
                        <a:t>change</a:t>
                      </a:r>
                      <a:r>
                        <a:rPr lang="pt-PT" sz="1800" i="1" kern="1200" dirty="0">
                          <a:solidFill>
                            <a:schemeClr val="tx1"/>
                          </a:solidFill>
                          <a:latin typeface="Inter" panose="020B0604020202020204" charset="0"/>
                          <a:ea typeface="Inter" panose="020B0604020202020204" charset="0"/>
                          <a:cs typeface="+mn-cs"/>
                        </a:rPr>
                        <a:t> </a:t>
                      </a:r>
                      <a:r>
                        <a:rPr lang="pt-PT" sz="1800" i="1" kern="1200" dirty="0" err="1">
                          <a:solidFill>
                            <a:schemeClr val="tx1"/>
                          </a:solidFill>
                          <a:latin typeface="Inter" panose="020B0604020202020204" charset="0"/>
                          <a:ea typeface="Inter" panose="020B0604020202020204" charset="0"/>
                          <a:cs typeface="+mn-cs"/>
                        </a:rPr>
                        <a:t>your</a:t>
                      </a:r>
                      <a:r>
                        <a:rPr lang="pt-PT" sz="1800" i="1" kern="1200" dirty="0">
                          <a:solidFill>
                            <a:schemeClr val="tx1"/>
                          </a:solidFill>
                          <a:latin typeface="Inter" panose="020B0604020202020204" charset="0"/>
                          <a:ea typeface="Inter" panose="020B0604020202020204" charset="0"/>
                          <a:cs typeface="+mn-cs"/>
                        </a:rPr>
                        <a:t> </a:t>
                      </a:r>
                      <a:r>
                        <a:rPr lang="pt-PT" sz="1800" i="1" kern="1200" dirty="0" err="1">
                          <a:solidFill>
                            <a:schemeClr val="tx1"/>
                          </a:solidFill>
                          <a:latin typeface="Inter" panose="020B0604020202020204" charset="0"/>
                          <a:ea typeface="Inter" panose="020B0604020202020204" charset="0"/>
                          <a:cs typeface="+mn-cs"/>
                        </a:rPr>
                        <a:t>life</a:t>
                      </a:r>
                      <a:r>
                        <a:rPr lang="pt-PT" sz="1800" i="1" kern="1200" dirty="0">
                          <a:solidFill>
                            <a:schemeClr val="tx1"/>
                          </a:solidFill>
                          <a:latin typeface="Inter" panose="020B0604020202020204" charset="0"/>
                          <a:ea typeface="Inter" panose="020B0604020202020204" charset="0"/>
                          <a:cs typeface="+mn-cs"/>
                        </a:rPr>
                        <a:t>”, </a:t>
                      </a:r>
                      <a:r>
                        <a:rPr lang="pt-PT" sz="1800" kern="1200" dirty="0">
                          <a:solidFill>
                            <a:schemeClr val="tx1"/>
                          </a:solidFill>
                          <a:latin typeface="Inter" panose="020B0604020202020204" charset="0"/>
                          <a:ea typeface="Inter" panose="020B0604020202020204" charset="0"/>
                          <a:cs typeface="+mn-cs"/>
                        </a:rPr>
                        <a:t>os participantes são convidados a refletir sobre situações e contextos de vida, que espelhem as mesmas.</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2177240"/>
                  </a:ext>
                </a:extLst>
              </a:tr>
              <a:tr h="1946102">
                <a:tc>
                  <a:txBody>
                    <a:bodyPr/>
                    <a:lstStyle/>
                    <a:p>
                      <a:pPr lvl="0" algn="ctr">
                        <a:lnSpc>
                          <a:spcPct val="100000"/>
                        </a:lnSpc>
                      </a:pPr>
                      <a:r>
                        <a:rPr lang="pt-PT" sz="1800" b="1" dirty="0">
                          <a:latin typeface="Inter" panose="020B0604020202020204" charset="0"/>
                          <a:ea typeface="Inter" panose="020B0604020202020204" charset="0"/>
                        </a:rPr>
                        <a:t>11</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lvl="0" algn="ctr">
                        <a:lnSpc>
                          <a:spcPct val="100000"/>
                        </a:lnSpc>
                      </a:pPr>
                      <a:r>
                        <a:rPr lang="pt-PT" sz="2000" b="1" dirty="0">
                          <a:latin typeface="Inter" panose="020B0604020202020204" charset="0"/>
                          <a:ea typeface="Inter" panose="020B0604020202020204" charset="0"/>
                        </a:rPr>
                        <a:t>“Rótulos”</a:t>
                      </a:r>
                    </a:p>
                    <a:p>
                      <a:pPr marL="0" marR="0" lvl="0" indent="0" algn="ctr" defTabSz="914400" rtl="0" eaLnBrk="1" fontAlgn="auto" latinLnBrk="0" hangingPunct="1">
                        <a:lnSpc>
                          <a:spcPct val="100000"/>
                        </a:lnSpc>
                        <a:spcBef>
                          <a:spcPts val="0"/>
                        </a:spcBef>
                        <a:spcAft>
                          <a:spcPts val="0"/>
                        </a:spcAft>
                        <a:buClrTx/>
                        <a:buSzTx/>
                        <a:buFontTx/>
                        <a:buNone/>
                        <a:tabLst/>
                        <a:defRPr/>
                      </a:pPr>
                      <a:r>
                        <a:rPr lang="pt-PT" sz="1400" dirty="0">
                          <a:latin typeface="Inter" panose="020B0604020202020204" charset="0"/>
                          <a:ea typeface="Inter" panose="020B0604020202020204" charset="0"/>
                        </a:rPr>
                        <a:t>[Atividade retirada do projeto “Tomando Rumo”, p. 23].</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lvl="0">
                        <a:lnSpc>
                          <a:spcPct val="150000"/>
                        </a:lnSpc>
                      </a:pPr>
                      <a:r>
                        <a:rPr lang="pt-PT" sz="1800" dirty="0">
                          <a:latin typeface="Inter" panose="020B0604020202020204" charset="0"/>
                          <a:ea typeface="Inter" panose="020B0604020202020204" charset="0"/>
                        </a:rPr>
                        <a:t>Esta atividade promove a resiliência e a compreensão e aceitação da diferença:</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São destituídos um conjuntos de rótulos e distribuídos pelos participantes;</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É debatido um tema relativo aos rótulos que cada um tem.</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Reflexão sobre as dificuldades sentidas em ter aqueles rótulos. </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extLst>
                  <a:ext uri="{0D108BD9-81ED-4DB2-BD59-A6C34878D82A}">
                    <a16:rowId xmlns:a16="http://schemas.microsoft.com/office/drawing/2014/main" val="1447461973"/>
                  </a:ext>
                </a:extLst>
              </a:tr>
              <a:tr h="2178067">
                <a:tc>
                  <a:txBody>
                    <a:bodyPr/>
                    <a:lstStyle/>
                    <a:p>
                      <a:pPr lvl="0" algn="ctr">
                        <a:lnSpc>
                          <a:spcPct val="100000"/>
                        </a:lnSpc>
                      </a:pPr>
                      <a:r>
                        <a:rPr lang="pt-PT" sz="1800" b="1" dirty="0">
                          <a:latin typeface="Inter" panose="020B0604020202020204" charset="0"/>
                          <a:ea typeface="Inter" panose="020B0604020202020204" charset="0"/>
                        </a:rPr>
                        <a:t>12</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PT" sz="2000" b="1" dirty="0">
                          <a:latin typeface="Inter" panose="020B0604020202020204" charset="0"/>
                          <a:ea typeface="Inter" panose="020B0604020202020204" charset="0"/>
                        </a:rPr>
                        <a:t>“Atividade Forças de Caráter – VIA”</a:t>
                      </a:r>
                    </a:p>
                    <a:p>
                      <a:pPr marL="0" marR="0" lvl="0" indent="0" algn="ctr" defTabSz="914400" rtl="0" eaLnBrk="1" fontAlgn="auto" latinLnBrk="0" hangingPunct="1">
                        <a:lnSpc>
                          <a:spcPct val="100000"/>
                        </a:lnSpc>
                        <a:spcBef>
                          <a:spcPts val="0"/>
                        </a:spcBef>
                        <a:spcAft>
                          <a:spcPts val="0"/>
                        </a:spcAft>
                        <a:buClrTx/>
                        <a:buSzTx/>
                        <a:buFontTx/>
                        <a:buNone/>
                        <a:tabLst/>
                        <a:defRPr/>
                      </a:pPr>
                      <a:r>
                        <a:rPr lang="pt-PT" sz="1400" dirty="0">
                          <a:latin typeface="Inter" panose="020B0604020202020204" charset="0"/>
                          <a:ea typeface="Inter" panose="020B0604020202020204" charset="0"/>
                        </a:rPr>
                        <a:t>[viacharacter.org]</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pt-PT" sz="2000" b="1" dirty="0">
                        <a:latin typeface="Inter" panose="020B0604020202020204" charset="0"/>
                        <a:ea typeface="Inter" panose="020B0604020202020204" charset="0"/>
                      </a:endParaRP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lnSpc>
                          <a:spcPct val="150000"/>
                        </a:lnSpc>
                        <a:buFont typeface="Arial" panose="020B0604020202020204" pitchFamily="34" charset="0"/>
                        <a:buNone/>
                      </a:pPr>
                      <a:r>
                        <a:rPr lang="pt-PT" sz="1800" dirty="0">
                          <a:latin typeface="Inter" panose="020B0604020202020204" charset="0"/>
                          <a:ea typeface="Inter" panose="020B0604020202020204" charset="0"/>
                        </a:rPr>
                        <a:t>O estudo das forças de caráter foi criado após anos de pesquisas em mais de 70 países, especialmente por Martin </a:t>
                      </a:r>
                      <a:r>
                        <a:rPr lang="pt-PT" sz="1800" dirty="0" err="1">
                          <a:latin typeface="Inter" panose="020B0604020202020204" charset="0"/>
                          <a:ea typeface="Inter" panose="020B0604020202020204" charset="0"/>
                        </a:rPr>
                        <a:t>Seligman</a:t>
                      </a:r>
                      <a:r>
                        <a:rPr lang="pt-PT" sz="1800" dirty="0">
                          <a:latin typeface="Inter" panose="020B0604020202020204" charset="0"/>
                          <a:ea typeface="Inter" panose="020B0604020202020204" charset="0"/>
                        </a:rPr>
                        <a:t>, psicólogo e professor da Universidade da Pensilvânia, nos EUA. Essas pesquisas concluíram que as pessoas são realmente felizes apenas quando descobrem e utilizam as suas forças em todos os aspetos das suas vidas. </a:t>
                      </a:r>
                    </a:p>
                    <a:p>
                      <a:pPr marL="0" lvl="0" indent="0">
                        <a:lnSpc>
                          <a:spcPct val="150000"/>
                        </a:lnSpc>
                        <a:buFont typeface="Arial" panose="020B0604020202020204" pitchFamily="34" charset="0"/>
                        <a:buNone/>
                      </a:pPr>
                      <a:r>
                        <a:rPr lang="pt-PT" sz="1800" dirty="0">
                          <a:latin typeface="Inter" panose="020B0604020202020204" charset="0"/>
                          <a:ea typeface="Inter" panose="020B0604020202020204" charset="0"/>
                        </a:rPr>
                        <a:t>Através do teste o grupo vai ter a oportunidade de:</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Aumentar a felicidade e o bem-estar;</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Encontrar o significado e propósito;</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Impulsionar relacionamentos</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Gerir o stress e a saúde;</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Cumprir metas. </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95927092"/>
                  </a:ext>
                </a:extLst>
              </a:tr>
            </a:tbl>
          </a:graphicData>
        </a:graphic>
      </p:graphicFrame>
    </p:spTree>
    <p:extLst>
      <p:ext uri="{BB962C8B-B14F-4D97-AF65-F5344CB8AC3E}">
        <p14:creationId xmlns:p14="http://schemas.microsoft.com/office/powerpoint/2010/main" val="10468986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aphicFrame>
        <p:nvGraphicFramePr>
          <p:cNvPr id="7" name="Tabela 4">
            <a:extLst>
              <a:ext uri="{FF2B5EF4-FFF2-40B4-BE49-F238E27FC236}">
                <a16:creationId xmlns:a16="http://schemas.microsoft.com/office/drawing/2014/main" id="{C7D49544-F856-9653-3592-6BFF69D32DFF}"/>
              </a:ext>
            </a:extLst>
          </p:cNvPr>
          <p:cNvGraphicFramePr>
            <a:graphicFrameLocks noGrp="1"/>
          </p:cNvGraphicFramePr>
          <p:nvPr>
            <p:extLst>
              <p:ext uri="{D42A27DB-BD31-4B8C-83A1-F6EECF244321}">
                <p14:modId xmlns:p14="http://schemas.microsoft.com/office/powerpoint/2010/main" val="953394422"/>
              </p:ext>
            </p:extLst>
          </p:nvPr>
        </p:nvGraphicFramePr>
        <p:xfrm>
          <a:off x="381000" y="571532"/>
          <a:ext cx="17564101" cy="8077168"/>
        </p:xfrm>
        <a:graphic>
          <a:graphicData uri="http://schemas.openxmlformats.org/drawingml/2006/table">
            <a:tbl>
              <a:tblPr firstRow="1" bandRow="1">
                <a:tableStyleId>{E8B1032C-EA38-4F05-BA0D-38AFFFC7BED3}</a:tableStyleId>
              </a:tblPr>
              <a:tblGrid>
                <a:gridCol w="1975962">
                  <a:extLst>
                    <a:ext uri="{9D8B030D-6E8A-4147-A177-3AD203B41FA5}">
                      <a16:colId xmlns:a16="http://schemas.microsoft.com/office/drawing/2014/main" val="2274085482"/>
                    </a:ext>
                  </a:extLst>
                </a:gridCol>
                <a:gridCol w="4916281">
                  <a:extLst>
                    <a:ext uri="{9D8B030D-6E8A-4147-A177-3AD203B41FA5}">
                      <a16:colId xmlns:a16="http://schemas.microsoft.com/office/drawing/2014/main" val="3615073422"/>
                    </a:ext>
                  </a:extLst>
                </a:gridCol>
                <a:gridCol w="10671858">
                  <a:extLst>
                    <a:ext uri="{9D8B030D-6E8A-4147-A177-3AD203B41FA5}">
                      <a16:colId xmlns:a16="http://schemas.microsoft.com/office/drawing/2014/main" val="1958759951"/>
                    </a:ext>
                  </a:extLst>
                </a:gridCol>
              </a:tblGrid>
              <a:tr h="856773">
                <a:tc>
                  <a:txBody>
                    <a:bodyPr/>
                    <a:lstStyle/>
                    <a:p>
                      <a:pPr lvl="0" algn="ctr">
                        <a:lnSpc>
                          <a:spcPct val="100000"/>
                        </a:lnSpc>
                      </a:pPr>
                      <a:r>
                        <a:rPr lang="pt-PT" sz="1800" dirty="0">
                          <a:latin typeface="Inter" panose="020B0604020202020204" charset="0"/>
                          <a:ea typeface="Inter" panose="020B0604020202020204" charset="0"/>
                        </a:rPr>
                        <a:t>Número </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lnSpc>
                          <a:spcPct val="100000"/>
                        </a:lnSpc>
                      </a:pPr>
                      <a:r>
                        <a:rPr lang="pt-PT" sz="1800" dirty="0">
                          <a:latin typeface="Inter" panose="020B0604020202020204" charset="0"/>
                          <a:ea typeface="Inter" panose="020B0604020202020204" charset="0"/>
                        </a:rPr>
                        <a:t>Nome da Atividade</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lnSpc>
                          <a:spcPct val="100000"/>
                        </a:lnSpc>
                      </a:pPr>
                      <a:r>
                        <a:rPr lang="pt-PT" sz="1800" dirty="0">
                          <a:latin typeface="Inter" panose="020B0604020202020204" charset="0"/>
                          <a:ea typeface="Inter" panose="020B0604020202020204" charset="0"/>
                        </a:rPr>
                        <a:t>Descrição da Atividades</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09039460"/>
                  </a:ext>
                </a:extLst>
              </a:tr>
              <a:tr h="5094127">
                <a:tc>
                  <a:txBody>
                    <a:bodyPr/>
                    <a:lstStyle/>
                    <a:p>
                      <a:pPr lvl="0" algn="ctr">
                        <a:lnSpc>
                          <a:spcPct val="100000"/>
                        </a:lnSpc>
                      </a:pPr>
                      <a:r>
                        <a:rPr lang="pt-PT" sz="1800" b="1" dirty="0">
                          <a:latin typeface="Inter" panose="020B0604020202020204" charset="0"/>
                          <a:ea typeface="Inter" panose="020B0604020202020204" charset="0"/>
                        </a:rPr>
                        <a:t>13</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marL="0" lvl="0" algn="ctr" defTabSz="914400" rtl="0" eaLnBrk="1" latinLnBrk="0" hangingPunct="1">
                        <a:lnSpc>
                          <a:spcPct val="100000"/>
                        </a:lnSpc>
                      </a:pPr>
                      <a:r>
                        <a:rPr lang="pt-PT" sz="2000" b="1" kern="1200" dirty="0">
                          <a:solidFill>
                            <a:schemeClr val="tx1"/>
                          </a:solidFill>
                          <a:latin typeface="Inter" panose="020B0604020202020204" charset="0"/>
                          <a:ea typeface="Inter" panose="020B0604020202020204" charset="0"/>
                          <a:cs typeface="+mn-cs"/>
                        </a:rPr>
                        <a:t>“Janela de </a:t>
                      </a:r>
                      <a:r>
                        <a:rPr lang="pt-PT" sz="2000" b="1" kern="1200" dirty="0" err="1">
                          <a:solidFill>
                            <a:schemeClr val="tx1"/>
                          </a:solidFill>
                          <a:latin typeface="Inter" panose="020B0604020202020204" charset="0"/>
                          <a:ea typeface="Inter" panose="020B0604020202020204" charset="0"/>
                          <a:cs typeface="+mn-cs"/>
                        </a:rPr>
                        <a:t>Johari</a:t>
                      </a:r>
                      <a:r>
                        <a:rPr lang="pt-PT" sz="2000" b="1" kern="1200" dirty="0">
                          <a:solidFill>
                            <a:schemeClr val="tx1"/>
                          </a:solidFill>
                          <a:latin typeface="Inter" panose="020B0604020202020204" charset="0"/>
                          <a:ea typeface="Inter" panose="020B0604020202020204" charset="0"/>
                          <a:cs typeface="+mn-cs"/>
                        </a:rPr>
                        <a:t>”</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pt-PT" sz="1800" dirty="0">
                          <a:latin typeface="Inter" panose="020B0604020202020204" charset="0"/>
                          <a:ea typeface="Inter" panose="020B0604020202020204" charset="0"/>
                        </a:rPr>
                        <a:t>Esta atividade permite promover o autoconhecimento e o </a:t>
                      </a:r>
                      <a:r>
                        <a:rPr lang="pt-PT" sz="1800" i="1" dirty="0">
                          <a:latin typeface="Inter" panose="020B0604020202020204" charset="0"/>
                          <a:ea typeface="Inter" panose="020B0604020202020204" charset="0"/>
                        </a:rPr>
                        <a:t>insight</a:t>
                      </a:r>
                      <a:r>
                        <a:rPr lang="pt-PT" sz="1800" dirty="0">
                          <a:latin typeface="Inter" panose="020B0604020202020204" charset="0"/>
                          <a:ea typeface="Inter" panose="020B0604020202020204" charset="0"/>
                        </a:rPr>
                        <a:t>, dar e receber </a:t>
                      </a:r>
                      <a:r>
                        <a:rPr lang="pt-PT" sz="1800" i="1" dirty="0">
                          <a:latin typeface="Inter" panose="020B0604020202020204" charset="0"/>
                          <a:ea typeface="Inter" panose="020B0604020202020204" charset="0"/>
                        </a:rPr>
                        <a:t>feedback, a </a:t>
                      </a:r>
                      <a:r>
                        <a:rPr lang="pt-PT" sz="1800" i="0" dirty="0">
                          <a:latin typeface="Inter" panose="020B0604020202020204" charset="0"/>
                          <a:ea typeface="Inter" panose="020B0604020202020204" charset="0"/>
                        </a:rPr>
                        <a:t>vulnerabilidade</a:t>
                      </a:r>
                      <a:r>
                        <a:rPr lang="pt-PT" sz="1800" i="1" dirty="0">
                          <a:latin typeface="Inter" panose="020B0604020202020204" charset="0"/>
                          <a:ea typeface="Inter" panose="020B0604020202020204" charset="0"/>
                        </a:rPr>
                        <a:t> </a:t>
                      </a:r>
                      <a:r>
                        <a:rPr lang="pt-PT" sz="1800" dirty="0">
                          <a:latin typeface="Inter" panose="020B0604020202020204" charset="0"/>
                          <a:ea typeface="Inter" panose="020B0604020202020204" charset="0"/>
                        </a:rPr>
                        <a:t>e a interação social. Uma típica janela com quatro vidros, este modelo considera quatro quadrantes de interação a que chama zonas: </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pt-PT" sz="1800" dirty="0">
                          <a:latin typeface="Inter" panose="020B0604020202020204" charset="0"/>
                          <a:ea typeface="Inter" panose="020B0604020202020204" charset="0"/>
                        </a:rPr>
                        <a:t>Zona aberta – o que todos conhecem, o individuo e os outros;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pt-PT" sz="1800" dirty="0">
                          <a:latin typeface="Inter" panose="020B0604020202020204" charset="0"/>
                          <a:ea typeface="Inter" panose="020B0604020202020204" charset="0"/>
                        </a:rPr>
                        <a:t>Zona cega – o que os outros conhecem, mas o individuo ignora;</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pt-PT" sz="1800" dirty="0">
                          <a:latin typeface="Inter" panose="020B0604020202020204" charset="0"/>
                          <a:ea typeface="Inter" panose="020B0604020202020204" charset="0"/>
                        </a:rPr>
                        <a:t>Zona oculta – o que só o individuo conhece/sabe, mas os outros ignoram;</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pt-PT" sz="1800" dirty="0">
                          <a:latin typeface="Inter" panose="020B0604020202020204" charset="0"/>
                          <a:ea typeface="Inter" panose="020B0604020202020204" charset="0"/>
                        </a:rPr>
                        <a:t>Zona desconhecida – aquilo que ninguém conhece/sabe, zona inconsciente. </a:t>
                      </a:r>
                    </a:p>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pt-PT" sz="1800" dirty="0">
                          <a:latin typeface="Inter" panose="020B0604020202020204" charset="0"/>
                          <a:ea typeface="Inter" panose="020B0604020202020204" charset="0"/>
                        </a:rPr>
                        <a:t>Para realizar a atividade o individuo recebe uma lista com vários adjetivos, devendo selecionar 10 a 12 que o caraterizem. As listas devem também ser fornecidas a pessoas que os conhecem, que deverão realizar o mesmo exercício, selecionando 10 a 12 adjetivos que considerem que se aplicam ao individuo. Reunidas todas as listas, na zona aberta coloca os adjetivos comuns, na cega os adjetivos que apenas os outros identificaram, na zona oculta os que só ele identificou e na zona desconhecida colocará as reflexões relativas ao cruzamento das 3 zonas anteriores, ausentes da consciência e, possíveis, diferenças de perceção.</a:t>
                      </a:r>
                    </a:p>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pt-PT" sz="1800" dirty="0">
                          <a:latin typeface="Inter" panose="020B0604020202020204" charset="0"/>
                          <a:ea typeface="Inter" panose="020B0604020202020204" charset="0"/>
                        </a:rPr>
                        <a:t>Deste mapa resultam informações úteis no que toca à autoconsciência do indivíduo, dos seus caminhos de desenvolvimento, nos pontos de melhoria da sua comunicação, na forma como se relaciona com os pares, nas dinâmicas de grupo e no trabalho em equipa.</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extLst>
                  <a:ext uri="{0D108BD9-81ED-4DB2-BD59-A6C34878D82A}">
                    <a16:rowId xmlns:a16="http://schemas.microsoft.com/office/drawing/2014/main" val="422177240"/>
                  </a:ext>
                </a:extLst>
              </a:tr>
            </a:tbl>
          </a:graphicData>
        </a:graphic>
      </p:graphicFrame>
    </p:spTree>
    <p:extLst>
      <p:ext uri="{BB962C8B-B14F-4D97-AF65-F5344CB8AC3E}">
        <p14:creationId xmlns:p14="http://schemas.microsoft.com/office/powerpoint/2010/main" val="39376367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aphicFrame>
        <p:nvGraphicFramePr>
          <p:cNvPr id="7" name="Tabela 4">
            <a:extLst>
              <a:ext uri="{FF2B5EF4-FFF2-40B4-BE49-F238E27FC236}">
                <a16:creationId xmlns:a16="http://schemas.microsoft.com/office/drawing/2014/main" id="{C7D49544-F856-9653-3592-6BFF69D32DFF}"/>
              </a:ext>
            </a:extLst>
          </p:cNvPr>
          <p:cNvGraphicFramePr>
            <a:graphicFrameLocks noGrp="1"/>
          </p:cNvGraphicFramePr>
          <p:nvPr>
            <p:extLst>
              <p:ext uri="{D42A27DB-BD31-4B8C-83A1-F6EECF244321}">
                <p14:modId xmlns:p14="http://schemas.microsoft.com/office/powerpoint/2010/main" val="1153397370"/>
              </p:ext>
            </p:extLst>
          </p:nvPr>
        </p:nvGraphicFramePr>
        <p:xfrm>
          <a:off x="495299" y="190500"/>
          <a:ext cx="17564101" cy="10066910"/>
        </p:xfrm>
        <a:graphic>
          <a:graphicData uri="http://schemas.openxmlformats.org/drawingml/2006/table">
            <a:tbl>
              <a:tblPr firstRow="1" bandRow="1">
                <a:tableStyleId>{E8B1032C-EA38-4F05-BA0D-38AFFFC7BED3}</a:tableStyleId>
              </a:tblPr>
              <a:tblGrid>
                <a:gridCol w="1975962">
                  <a:extLst>
                    <a:ext uri="{9D8B030D-6E8A-4147-A177-3AD203B41FA5}">
                      <a16:colId xmlns:a16="http://schemas.microsoft.com/office/drawing/2014/main" val="2274085482"/>
                    </a:ext>
                  </a:extLst>
                </a:gridCol>
                <a:gridCol w="4916281">
                  <a:extLst>
                    <a:ext uri="{9D8B030D-6E8A-4147-A177-3AD203B41FA5}">
                      <a16:colId xmlns:a16="http://schemas.microsoft.com/office/drawing/2014/main" val="3615073422"/>
                    </a:ext>
                  </a:extLst>
                </a:gridCol>
                <a:gridCol w="10671858">
                  <a:extLst>
                    <a:ext uri="{9D8B030D-6E8A-4147-A177-3AD203B41FA5}">
                      <a16:colId xmlns:a16="http://schemas.microsoft.com/office/drawing/2014/main" val="1958759951"/>
                    </a:ext>
                  </a:extLst>
                </a:gridCol>
              </a:tblGrid>
              <a:tr h="856773">
                <a:tc>
                  <a:txBody>
                    <a:bodyPr/>
                    <a:lstStyle/>
                    <a:p>
                      <a:pPr lvl="0" algn="ctr">
                        <a:lnSpc>
                          <a:spcPct val="100000"/>
                        </a:lnSpc>
                      </a:pPr>
                      <a:r>
                        <a:rPr lang="pt-PT" sz="1800" dirty="0">
                          <a:latin typeface="Inter" panose="020B0604020202020204" charset="0"/>
                          <a:ea typeface="Inter" panose="020B0604020202020204" charset="0"/>
                        </a:rPr>
                        <a:t>Número </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lnSpc>
                          <a:spcPct val="100000"/>
                        </a:lnSpc>
                      </a:pPr>
                      <a:r>
                        <a:rPr lang="pt-PT" sz="1800" dirty="0">
                          <a:latin typeface="Inter" panose="020B0604020202020204" charset="0"/>
                          <a:ea typeface="Inter" panose="020B0604020202020204" charset="0"/>
                        </a:rPr>
                        <a:t>Nome da Atividade</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lnSpc>
                          <a:spcPct val="100000"/>
                        </a:lnSpc>
                      </a:pPr>
                      <a:r>
                        <a:rPr lang="pt-PT" sz="1800" dirty="0">
                          <a:latin typeface="Inter" panose="020B0604020202020204" charset="0"/>
                          <a:ea typeface="Inter" panose="020B0604020202020204" charset="0"/>
                        </a:rPr>
                        <a:t>Descrição da Atividades</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09039460"/>
                  </a:ext>
                </a:extLst>
              </a:tr>
              <a:tr h="2202500">
                <a:tc>
                  <a:txBody>
                    <a:bodyPr/>
                    <a:lstStyle/>
                    <a:p>
                      <a:pPr lvl="0" algn="ctr">
                        <a:lnSpc>
                          <a:spcPct val="100000"/>
                        </a:lnSpc>
                      </a:pPr>
                      <a:r>
                        <a:rPr lang="pt-PT" sz="1800" b="1" dirty="0">
                          <a:latin typeface="Inter" panose="020B0604020202020204" charset="0"/>
                          <a:ea typeface="Inter" panose="020B0604020202020204" charset="0"/>
                        </a:rPr>
                        <a:t>14</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lvl="0" algn="ctr">
                        <a:lnSpc>
                          <a:spcPct val="100000"/>
                        </a:lnSpc>
                      </a:pPr>
                      <a:r>
                        <a:rPr lang="pt-PT" sz="2000" b="1" dirty="0">
                          <a:latin typeface="Inter" panose="020B0604020202020204" charset="0"/>
                          <a:ea typeface="Inter" panose="020B0604020202020204" charset="0"/>
                        </a:rPr>
                        <a:t>“Carta ao futuro”</a:t>
                      </a:r>
                    </a:p>
                    <a:p>
                      <a:pPr marL="0" marR="0" lvl="0" indent="0" algn="ctr" defTabSz="914400" rtl="0" eaLnBrk="1" fontAlgn="auto" latinLnBrk="0" hangingPunct="1">
                        <a:lnSpc>
                          <a:spcPct val="100000"/>
                        </a:lnSpc>
                        <a:spcBef>
                          <a:spcPts val="0"/>
                        </a:spcBef>
                        <a:spcAft>
                          <a:spcPts val="0"/>
                        </a:spcAft>
                        <a:buClrTx/>
                        <a:buSzTx/>
                        <a:buFontTx/>
                        <a:buNone/>
                        <a:tabLst/>
                        <a:defRPr/>
                      </a:pPr>
                      <a:r>
                        <a:rPr lang="pt-PT" sz="1400" dirty="0">
                          <a:latin typeface="Inter" panose="020B0604020202020204" charset="0"/>
                          <a:ea typeface="Inter" panose="020B0604020202020204" charset="0"/>
                        </a:rPr>
                        <a:t>[Atividade retirada do projeto “Tomando Rumo”, p. 15].</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lvl="0">
                        <a:lnSpc>
                          <a:spcPct val="150000"/>
                        </a:lnSpc>
                      </a:pPr>
                      <a:r>
                        <a:rPr lang="pt-PT" sz="1800" dirty="0">
                          <a:latin typeface="Inter" panose="020B0604020202020204" charset="0"/>
                          <a:ea typeface="Inter" panose="020B0604020202020204" charset="0"/>
                        </a:rPr>
                        <a:t>Esta atividade permite projetar o futuro, promove a organização e o planeamento:</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Os participantes são convidados a escrever uma carta a planear o futuro para quando saírem da instituição, com objetivos. </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Escrever uma carta motivacional. </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extLst>
                  <a:ext uri="{0D108BD9-81ED-4DB2-BD59-A6C34878D82A}">
                    <a16:rowId xmlns:a16="http://schemas.microsoft.com/office/drawing/2014/main" val="1447461973"/>
                  </a:ext>
                </a:extLst>
              </a:tr>
              <a:tr h="1207927">
                <a:tc>
                  <a:txBody>
                    <a:bodyPr/>
                    <a:lstStyle/>
                    <a:p>
                      <a:pPr lvl="0" algn="ctr">
                        <a:lnSpc>
                          <a:spcPct val="100000"/>
                        </a:lnSpc>
                      </a:pPr>
                      <a:r>
                        <a:rPr lang="pt-PT" sz="1800" b="1" dirty="0">
                          <a:latin typeface="Inter" panose="020B0604020202020204" charset="0"/>
                          <a:ea typeface="Inter" panose="020B0604020202020204" charset="0"/>
                        </a:rPr>
                        <a:t>15</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pt-PT" sz="1400" dirty="0">
                        <a:highlight>
                          <a:srgbClr val="FFFF00"/>
                        </a:highlight>
                        <a:latin typeface="Inter" panose="020B0604020202020204" charset="0"/>
                        <a:ea typeface="Inter" panose="020B060402020202020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pt-PT" sz="2000" b="1" kern="1200" dirty="0">
                          <a:solidFill>
                            <a:schemeClr val="tx1"/>
                          </a:solidFill>
                          <a:latin typeface="Inter" panose="020B0604020202020204" charset="0"/>
                          <a:ea typeface="Inter" panose="020B0604020202020204" charset="0"/>
                          <a:cs typeface="+mn-cs"/>
                        </a:rPr>
                        <a:t>O Workshop “Literacia financeira”</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pt-PT" sz="1800" kern="1200" dirty="0">
                          <a:solidFill>
                            <a:schemeClr val="tx1"/>
                          </a:solidFill>
                          <a:latin typeface="Inter" panose="020B0604020202020204" charset="0"/>
                          <a:ea typeface="Inter" panose="020B0604020202020204" charset="0"/>
                          <a:cs typeface="+mn-cs"/>
                        </a:rPr>
                        <a:t>O Workshop “Literacia financeira” terá como objetivo promover competências financeiras essenciais a uma vida autónoma em sociedade</a:t>
                      </a:r>
                      <a:endParaRPr lang="pt-PT" sz="1800" dirty="0">
                        <a:latin typeface="Inter" panose="020B0604020202020204" charset="0"/>
                        <a:ea typeface="Inter" panose="020B0604020202020204" charset="0"/>
                      </a:endParaRP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84492683"/>
                  </a:ext>
                </a:extLst>
              </a:tr>
              <a:tr h="1219200">
                <a:tc>
                  <a:txBody>
                    <a:bodyPr/>
                    <a:lstStyle/>
                    <a:p>
                      <a:pPr lvl="0" algn="ctr">
                        <a:lnSpc>
                          <a:spcPct val="100000"/>
                        </a:lnSpc>
                      </a:pPr>
                      <a:r>
                        <a:rPr lang="pt-PT" sz="1800" b="1" dirty="0">
                          <a:latin typeface="Inter" panose="020B0604020202020204" charset="0"/>
                          <a:ea typeface="Inter" panose="020B0604020202020204" charset="0"/>
                        </a:rPr>
                        <a:t>16</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marL="0" lvl="0" algn="ctr" defTabSz="914400" rtl="0" eaLnBrk="1" latinLnBrk="0" hangingPunct="1">
                        <a:lnSpc>
                          <a:spcPct val="100000"/>
                        </a:lnSpc>
                      </a:pPr>
                      <a:r>
                        <a:rPr lang="pt-PT" sz="2000" b="1" kern="1200" dirty="0">
                          <a:solidFill>
                            <a:schemeClr val="tx1"/>
                          </a:solidFill>
                          <a:latin typeface="Inter" panose="020B0604020202020204" charset="0"/>
                          <a:ea typeface="Inter" panose="020B0604020202020204" charset="0"/>
                          <a:cs typeface="+mn-cs"/>
                        </a:rPr>
                        <a:t>“</a:t>
                      </a:r>
                      <a:r>
                        <a:rPr lang="pt-PT" sz="2000" b="1" kern="1200" dirty="0" err="1">
                          <a:solidFill>
                            <a:schemeClr val="tx1"/>
                          </a:solidFill>
                          <a:latin typeface="Inter" panose="020B0604020202020204" charset="0"/>
                          <a:ea typeface="Inter" panose="020B0604020202020204" charset="0"/>
                          <a:cs typeface="+mn-cs"/>
                        </a:rPr>
                        <a:t>Mymentor</a:t>
                      </a:r>
                      <a:r>
                        <a:rPr lang="pt-PT" sz="2000" b="1" kern="1200" dirty="0">
                          <a:solidFill>
                            <a:schemeClr val="tx1"/>
                          </a:solidFill>
                          <a:latin typeface="Inter" panose="020B0604020202020204" charset="0"/>
                          <a:ea typeface="Inter" panose="020B0604020202020204" charset="0"/>
                          <a:cs typeface="+mn-cs"/>
                        </a:rPr>
                        <a:t>” (parte 1)</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pt-PT" sz="1800" b="0" dirty="0">
                          <a:latin typeface="Inter" panose="020B0604020202020204" charset="0"/>
                          <a:ea typeface="Inter" panose="020B0604020202020204" charset="0"/>
                        </a:rPr>
                        <a:t>A atividade “</a:t>
                      </a:r>
                      <a:r>
                        <a:rPr lang="pt-PT" sz="1800" b="0" dirty="0" err="1">
                          <a:latin typeface="Inter" panose="020B0604020202020204" charset="0"/>
                          <a:ea typeface="Inter" panose="020B0604020202020204" charset="0"/>
                        </a:rPr>
                        <a:t>Mymentor</a:t>
                      </a:r>
                      <a:r>
                        <a:rPr lang="pt-PT" sz="1800" b="0" dirty="0">
                          <a:latin typeface="Inter" panose="020B0604020202020204" charset="0"/>
                          <a:ea typeface="Inter" panose="020B0604020202020204" charset="0"/>
                        </a:rPr>
                        <a:t> 1”  permite identificar </a:t>
                      </a:r>
                      <a:r>
                        <a:rPr lang="pt-PT" sz="1800" b="1" dirty="0">
                          <a:latin typeface="Inter" panose="020B0604020202020204" charset="0"/>
                          <a:ea typeface="Inter" panose="020B0604020202020204" charset="0"/>
                        </a:rPr>
                        <a:t>competências transversais</a:t>
                      </a:r>
                      <a:r>
                        <a:rPr lang="pt-PT" sz="1800" dirty="0">
                          <a:latin typeface="Inter" panose="020B0604020202020204" charset="0"/>
                          <a:ea typeface="Inter" panose="020B0604020202020204" charset="0"/>
                        </a:rPr>
                        <a:t> já desenvolvidas e as que necessitam de adquirir, aprender e treinar;</a:t>
                      </a:r>
                    </a:p>
                    <a:p>
                      <a:pPr marL="0" marR="0" lvl="0" indent="0" algn="l" defTabSz="914400" rtl="0" eaLnBrk="1" fontAlgn="auto" latinLnBrk="0" hangingPunct="1">
                        <a:lnSpc>
                          <a:spcPct val="150000"/>
                        </a:lnSpc>
                        <a:spcBef>
                          <a:spcPts val="0"/>
                        </a:spcBef>
                        <a:spcAft>
                          <a:spcPts val="0"/>
                        </a:spcAft>
                        <a:buClrTx/>
                        <a:buSzTx/>
                        <a:buFontTx/>
                        <a:buNone/>
                        <a:tabLst/>
                        <a:defRPr/>
                      </a:pPr>
                      <a:endParaRPr lang="pt-PT" sz="1800" dirty="0">
                        <a:latin typeface="Inter" panose="020B0604020202020204" charset="0"/>
                        <a:ea typeface="Inter" panose="020B0604020202020204" charset="0"/>
                      </a:endParaRP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extLst>
                  <a:ext uri="{0D108BD9-81ED-4DB2-BD59-A6C34878D82A}">
                    <a16:rowId xmlns:a16="http://schemas.microsoft.com/office/drawing/2014/main" val="2587906072"/>
                  </a:ext>
                </a:extLst>
              </a:tr>
              <a:tr h="2202500">
                <a:tc>
                  <a:txBody>
                    <a:bodyPr/>
                    <a:lstStyle/>
                    <a:p>
                      <a:pPr lvl="0" algn="ctr">
                        <a:lnSpc>
                          <a:spcPct val="100000"/>
                        </a:lnSpc>
                      </a:pPr>
                      <a:r>
                        <a:rPr lang="pt-PT" sz="1800" b="1" dirty="0">
                          <a:latin typeface="Inter" panose="020B0604020202020204" charset="0"/>
                          <a:ea typeface="Inter" panose="020B0604020202020204" charset="0"/>
                        </a:rPr>
                        <a:t>17</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lnSpc>
                          <a:spcPct val="100000"/>
                        </a:lnSpc>
                      </a:pPr>
                      <a:r>
                        <a:rPr lang="pt-PT" sz="2000" b="1" dirty="0">
                          <a:latin typeface="Inter" panose="020B0604020202020204" charset="0"/>
                          <a:ea typeface="Inter" panose="020B0604020202020204" charset="0"/>
                        </a:rPr>
                        <a:t>“</a:t>
                      </a:r>
                      <a:r>
                        <a:rPr lang="pt-PT" sz="2000" b="1" dirty="0" err="1">
                          <a:latin typeface="Inter" panose="020B0604020202020204" charset="0"/>
                          <a:ea typeface="Inter" panose="020B0604020202020204" charset="0"/>
                        </a:rPr>
                        <a:t>Mymentor</a:t>
                      </a:r>
                      <a:r>
                        <a:rPr lang="pt-PT" sz="2000" b="1" dirty="0">
                          <a:latin typeface="Inter" panose="020B0604020202020204" charset="0"/>
                          <a:ea typeface="Inter" panose="020B0604020202020204" charset="0"/>
                        </a:rPr>
                        <a:t>” (parte 2)</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nSpc>
                          <a:spcPct val="150000"/>
                        </a:lnSpc>
                      </a:pPr>
                      <a:r>
                        <a:rPr lang="pt-PT" sz="1800" b="0" dirty="0">
                          <a:latin typeface="Inter" panose="020B0604020202020204" charset="0"/>
                          <a:ea typeface="Inter" panose="020B0604020202020204" charset="0"/>
                        </a:rPr>
                        <a:t>A atividade “</a:t>
                      </a:r>
                      <a:r>
                        <a:rPr lang="pt-PT" sz="1800" b="0" dirty="0" err="1">
                          <a:latin typeface="Inter" panose="020B0604020202020204" charset="0"/>
                          <a:ea typeface="Inter" panose="020B0604020202020204" charset="0"/>
                        </a:rPr>
                        <a:t>Mymentor</a:t>
                      </a:r>
                      <a:r>
                        <a:rPr lang="pt-PT" sz="1800" b="0" dirty="0">
                          <a:latin typeface="Inter" panose="020B0604020202020204" charset="0"/>
                          <a:ea typeface="Inter" panose="020B0604020202020204" charset="0"/>
                        </a:rPr>
                        <a:t> 2” consiste em 5 testes, que permitem identificar:</a:t>
                      </a:r>
                    </a:p>
                    <a:p>
                      <a:pPr marL="285750" lvl="0" indent="-285750">
                        <a:lnSpc>
                          <a:spcPct val="150000"/>
                        </a:lnSpc>
                        <a:buFont typeface="Arial" panose="020B0604020202020204" pitchFamily="34" charset="0"/>
                        <a:buChar char="•"/>
                      </a:pPr>
                      <a:r>
                        <a:rPr lang="pt-PT" sz="1800" b="1" dirty="0">
                          <a:latin typeface="Inter" panose="020B0604020202020204" charset="0"/>
                          <a:ea typeface="Inter" panose="020B0604020202020204" charset="0"/>
                        </a:rPr>
                        <a:t>Competências Digitais </a:t>
                      </a:r>
                      <a:r>
                        <a:rPr lang="pt-PT" sz="1800" dirty="0">
                          <a:latin typeface="Inter" panose="020B0604020202020204" charset="0"/>
                          <a:ea typeface="Inter" panose="020B0604020202020204" charset="0"/>
                        </a:rPr>
                        <a:t>já desenvolvidas e as que necessitam adquirir, aprender e treinar;</a:t>
                      </a:r>
                    </a:p>
                    <a:p>
                      <a:pPr marL="285750" lvl="0" indent="-285750">
                        <a:lnSpc>
                          <a:spcPct val="150000"/>
                        </a:lnSpc>
                        <a:buFont typeface="Arial" panose="020B0604020202020204" pitchFamily="34" charset="0"/>
                        <a:buChar char="•"/>
                      </a:pPr>
                      <a:r>
                        <a:rPr lang="pt-PT" sz="1800" b="1" dirty="0">
                          <a:latin typeface="Inter" panose="020B0604020202020204" charset="0"/>
                          <a:ea typeface="Inter" panose="020B0604020202020204" charset="0"/>
                        </a:rPr>
                        <a:t>Competências Profissionais</a:t>
                      </a:r>
                      <a:r>
                        <a:rPr lang="pt-PT" sz="1800" dirty="0">
                          <a:latin typeface="Inter" panose="020B0604020202020204" charset="0"/>
                          <a:ea typeface="Inter" panose="020B0604020202020204" charset="0"/>
                        </a:rPr>
                        <a:t> baseada em habilidades e talentos individuais valorizadas pelas organizações.</a:t>
                      </a:r>
                    </a:p>
                    <a:p>
                      <a:pPr marL="285750" lvl="0" indent="-285750">
                        <a:lnSpc>
                          <a:spcPct val="150000"/>
                        </a:lnSpc>
                        <a:buFont typeface="Arial" panose="020B0604020202020204" pitchFamily="34" charset="0"/>
                        <a:buChar char="•"/>
                      </a:pPr>
                      <a:r>
                        <a:rPr lang="pt-PT" sz="1800" b="1" dirty="0" err="1">
                          <a:latin typeface="Inter" panose="020B0604020202020204" charset="0"/>
                          <a:ea typeface="Inter" panose="020B0604020202020204" charset="0"/>
                        </a:rPr>
                        <a:t>Quiz</a:t>
                      </a:r>
                      <a:r>
                        <a:rPr lang="pt-PT" sz="1800" b="1" dirty="0">
                          <a:latin typeface="Inter" panose="020B0604020202020204" charset="0"/>
                          <a:ea typeface="Inter" panose="020B0604020202020204" charset="0"/>
                        </a:rPr>
                        <a:t> Profissões:</a:t>
                      </a:r>
                      <a:r>
                        <a:rPr lang="pt-PT" sz="1800" dirty="0">
                          <a:latin typeface="Inter" panose="020B0604020202020204" charset="0"/>
                          <a:ea typeface="Inter" panose="020B0604020202020204" charset="0"/>
                        </a:rPr>
                        <a:t> ajudar a explorar diferentes profissões/atividades profissionais que poderão ir ao encontro do perfil vocacional. </a:t>
                      </a:r>
                    </a:p>
                    <a:p>
                      <a:pPr marL="285750" lvl="0" indent="-285750">
                        <a:lnSpc>
                          <a:spcPct val="150000"/>
                        </a:lnSpc>
                        <a:buFont typeface="Courier New" panose="02070309020205020404" pitchFamily="49" charset="0"/>
                        <a:buChar char="o"/>
                      </a:pPr>
                      <a:r>
                        <a:rPr lang="pt-PT" sz="1800" b="1" dirty="0">
                          <a:latin typeface="Inter" panose="020B0604020202020204" charset="0"/>
                          <a:ea typeface="Inter" panose="020B0604020202020204" charset="0"/>
                        </a:rPr>
                        <a:t>Teste de Interesses e outro de Inteligências Múltiplas</a:t>
                      </a:r>
                      <a:r>
                        <a:rPr lang="pt-PT" sz="1800" dirty="0">
                          <a:latin typeface="Inter" panose="020B0604020202020204" charset="0"/>
                          <a:ea typeface="Inter" panose="020B0604020202020204" charset="0"/>
                        </a:rPr>
                        <a:t>. As perguntas refletem os interesses e inteligências múltiplas associados a diversas atividades profissionais. A pessoa deve selecionar aqueles com os quais se identifica.</a:t>
                      </a:r>
                    </a:p>
                    <a:p>
                      <a:pPr marL="285750" lvl="0" indent="-285750">
                        <a:lnSpc>
                          <a:spcPct val="150000"/>
                        </a:lnSpc>
                        <a:buFont typeface="Arial" panose="020B0604020202020204" pitchFamily="34" charset="0"/>
                        <a:buChar char="•"/>
                      </a:pPr>
                      <a:r>
                        <a:rPr lang="pt-PT" sz="1800" b="1" dirty="0">
                          <a:latin typeface="Inter" panose="020B0604020202020204" charset="0"/>
                          <a:ea typeface="Inter" panose="020B0604020202020204" charset="0"/>
                        </a:rPr>
                        <a:t>Serei empreendedor?: </a:t>
                      </a:r>
                      <a:r>
                        <a:rPr lang="pt-PT" sz="1800" b="0" dirty="0">
                          <a:latin typeface="Inter" panose="020B0604020202020204" charset="0"/>
                          <a:ea typeface="Inter" panose="020B0604020202020204" charset="0"/>
                        </a:rPr>
                        <a:t>ava</a:t>
                      </a:r>
                      <a:r>
                        <a:rPr lang="pt-PT" sz="1800" dirty="0">
                          <a:latin typeface="Inter" panose="020B0604020202020204" charset="0"/>
                          <a:ea typeface="Inter" panose="020B0604020202020204" charset="0"/>
                        </a:rPr>
                        <a:t>liar o perfil de empreendedor.</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30437177"/>
                  </a:ext>
                </a:extLst>
              </a:tr>
            </a:tbl>
          </a:graphicData>
        </a:graphic>
      </p:graphicFrame>
    </p:spTree>
    <p:extLst>
      <p:ext uri="{BB962C8B-B14F-4D97-AF65-F5344CB8AC3E}">
        <p14:creationId xmlns:p14="http://schemas.microsoft.com/office/powerpoint/2010/main" val="33259809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aphicFrame>
        <p:nvGraphicFramePr>
          <p:cNvPr id="7" name="Tabela 4">
            <a:extLst>
              <a:ext uri="{FF2B5EF4-FFF2-40B4-BE49-F238E27FC236}">
                <a16:creationId xmlns:a16="http://schemas.microsoft.com/office/drawing/2014/main" id="{C7D49544-F856-9653-3592-6BFF69D32DFF}"/>
              </a:ext>
            </a:extLst>
          </p:cNvPr>
          <p:cNvGraphicFramePr>
            <a:graphicFrameLocks noGrp="1"/>
          </p:cNvGraphicFramePr>
          <p:nvPr>
            <p:extLst>
              <p:ext uri="{D42A27DB-BD31-4B8C-83A1-F6EECF244321}">
                <p14:modId xmlns:p14="http://schemas.microsoft.com/office/powerpoint/2010/main" val="2975399270"/>
              </p:ext>
            </p:extLst>
          </p:nvPr>
        </p:nvGraphicFramePr>
        <p:xfrm>
          <a:off x="533401" y="419100"/>
          <a:ext cx="17221199" cy="9372600"/>
        </p:xfrm>
        <a:graphic>
          <a:graphicData uri="http://schemas.openxmlformats.org/drawingml/2006/table">
            <a:tbl>
              <a:tblPr firstRow="1" bandRow="1">
                <a:tableStyleId>{E8B1032C-EA38-4F05-BA0D-38AFFFC7BED3}</a:tableStyleId>
              </a:tblPr>
              <a:tblGrid>
                <a:gridCol w="1937386">
                  <a:extLst>
                    <a:ext uri="{9D8B030D-6E8A-4147-A177-3AD203B41FA5}">
                      <a16:colId xmlns:a16="http://schemas.microsoft.com/office/drawing/2014/main" val="2274085482"/>
                    </a:ext>
                  </a:extLst>
                </a:gridCol>
                <a:gridCol w="4592320">
                  <a:extLst>
                    <a:ext uri="{9D8B030D-6E8A-4147-A177-3AD203B41FA5}">
                      <a16:colId xmlns:a16="http://schemas.microsoft.com/office/drawing/2014/main" val="3615073422"/>
                    </a:ext>
                  </a:extLst>
                </a:gridCol>
                <a:gridCol w="10691493">
                  <a:extLst>
                    <a:ext uri="{9D8B030D-6E8A-4147-A177-3AD203B41FA5}">
                      <a16:colId xmlns:a16="http://schemas.microsoft.com/office/drawing/2014/main" val="1958759951"/>
                    </a:ext>
                  </a:extLst>
                </a:gridCol>
              </a:tblGrid>
              <a:tr h="887056">
                <a:tc>
                  <a:txBody>
                    <a:bodyPr/>
                    <a:lstStyle/>
                    <a:p>
                      <a:pPr lvl="0" algn="ctr">
                        <a:lnSpc>
                          <a:spcPct val="100000"/>
                        </a:lnSpc>
                      </a:pPr>
                      <a:r>
                        <a:rPr lang="pt-PT" sz="1800" dirty="0">
                          <a:latin typeface="Inter" panose="020B0604020202020204" charset="0"/>
                          <a:ea typeface="Inter" panose="020B0604020202020204" charset="0"/>
                        </a:rPr>
                        <a:t>Número </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lnSpc>
                          <a:spcPct val="100000"/>
                        </a:lnSpc>
                      </a:pPr>
                      <a:r>
                        <a:rPr lang="pt-PT" sz="1800" dirty="0">
                          <a:latin typeface="Inter" panose="020B0604020202020204" charset="0"/>
                          <a:ea typeface="Inter" panose="020B0604020202020204" charset="0"/>
                        </a:rPr>
                        <a:t>Nome da Atividade</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lnSpc>
                          <a:spcPct val="100000"/>
                        </a:lnSpc>
                      </a:pPr>
                      <a:r>
                        <a:rPr lang="pt-PT" sz="1800" dirty="0">
                          <a:latin typeface="Inter" panose="020B0604020202020204" charset="0"/>
                          <a:ea typeface="Inter" panose="020B0604020202020204" charset="0"/>
                        </a:rPr>
                        <a:t>Descrição da Atividades</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09039460"/>
                  </a:ext>
                </a:extLst>
              </a:tr>
              <a:tr h="3680620">
                <a:tc>
                  <a:txBody>
                    <a:bodyPr/>
                    <a:lstStyle/>
                    <a:p>
                      <a:pPr lvl="0" algn="ctr">
                        <a:lnSpc>
                          <a:spcPct val="100000"/>
                        </a:lnSpc>
                      </a:pPr>
                      <a:r>
                        <a:rPr lang="pt-PT" sz="1800" b="1" dirty="0">
                          <a:latin typeface="Inter" panose="020B0604020202020204" charset="0"/>
                          <a:ea typeface="Inter" panose="020B0604020202020204" charset="0"/>
                        </a:rPr>
                        <a:t>18</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lvl="0" algn="ctr">
                        <a:lnSpc>
                          <a:spcPct val="150000"/>
                        </a:lnSpc>
                      </a:pPr>
                      <a:r>
                        <a:rPr lang="pt-PT" sz="2000" b="1" dirty="0">
                          <a:latin typeface="Inter" panose="020B0604020202020204" charset="0"/>
                          <a:ea typeface="Inter" panose="020B0604020202020204" charset="0"/>
                        </a:rPr>
                        <a:t>“Análise  SWOT”</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0BBA5"/>
                    </a:solidFill>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pt-PT" sz="1800" dirty="0">
                          <a:latin typeface="Inter" panose="020B0604020202020204" charset="0"/>
                          <a:ea typeface="Inter" panose="020B0604020202020204" charset="0"/>
                        </a:rPr>
                        <a:t>A análise </a:t>
                      </a:r>
                      <a:r>
                        <a:rPr lang="pt-PT" sz="1800" dirty="0" err="1">
                          <a:latin typeface="Inter" panose="020B0604020202020204" charset="0"/>
                          <a:ea typeface="Inter" panose="020B0604020202020204" charset="0"/>
                        </a:rPr>
                        <a:t>swot</a:t>
                      </a:r>
                      <a:r>
                        <a:rPr lang="pt-PT" sz="1800" dirty="0">
                          <a:latin typeface="Inter" panose="020B0604020202020204" charset="0"/>
                          <a:ea typeface="Inter" panose="020B0604020202020204" charset="0"/>
                        </a:rPr>
                        <a:t> é uma técnica que permite identificar os pontos fortes e fracos do indivíduo, bem como as ameaças e oportunidades do seu contexto. </a:t>
                      </a:r>
                    </a:p>
                    <a:p>
                      <a:pPr marL="0" marR="0" lvl="0" indent="0" algn="l" defTabSz="914400" rtl="0" eaLnBrk="1" fontAlgn="auto" latinLnBrk="0" hangingPunct="1">
                        <a:lnSpc>
                          <a:spcPct val="150000"/>
                        </a:lnSpc>
                        <a:spcBef>
                          <a:spcPts val="0"/>
                        </a:spcBef>
                        <a:spcAft>
                          <a:spcPts val="0"/>
                        </a:spcAft>
                        <a:buClrTx/>
                        <a:buSzTx/>
                        <a:buFontTx/>
                        <a:buNone/>
                        <a:tabLst/>
                        <a:defRPr/>
                      </a:pPr>
                      <a:r>
                        <a:rPr lang="pt-PT" sz="1800" dirty="0">
                          <a:latin typeface="Inter" panose="020B0604020202020204" charset="0"/>
                          <a:ea typeface="Inter" panose="020B0604020202020204" charset="0"/>
                        </a:rPr>
                        <a:t>Após a explicação dos objetivos e importância da técnica os participantes irão abordar cada quadrante da sua análise </a:t>
                      </a:r>
                      <a:r>
                        <a:rPr lang="pt-PT" sz="1800" dirty="0" err="1">
                          <a:latin typeface="Inter" panose="020B0604020202020204" charset="0"/>
                          <a:ea typeface="Inter" panose="020B0604020202020204" charset="0"/>
                        </a:rPr>
                        <a:t>swot</a:t>
                      </a:r>
                      <a:r>
                        <a:rPr lang="pt-PT" sz="1800" dirty="0">
                          <a:latin typeface="Inter" panose="020B0604020202020204" charset="0"/>
                          <a:ea typeface="Inter" panose="020B0604020202020204" charset="0"/>
                        </a:rPr>
                        <a:t>, aumentando desta forma </a:t>
                      </a:r>
                      <a:r>
                        <a:rPr lang="pt-PT" sz="1800" i="1" dirty="0">
                          <a:latin typeface="Inter" panose="020B0604020202020204" charset="0"/>
                          <a:ea typeface="Inter" panose="020B0604020202020204" charset="0"/>
                        </a:rPr>
                        <a:t>o insight  </a:t>
                      </a:r>
                      <a:r>
                        <a:rPr lang="pt-PT" sz="1800" dirty="0">
                          <a:latin typeface="Inter" panose="020B0604020202020204" charset="0"/>
                          <a:ea typeface="Inter" panose="020B0604020202020204" charset="0"/>
                        </a:rPr>
                        <a:t>sobre as suas capacidades e vulnerabilidades. A técnica prevê ainda a definição de  estratégias de superação das fragilidades e a mobilização de recursos que potenciem os pontos fortes e oportunidades.</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extLst>
                  <a:ext uri="{0D108BD9-81ED-4DB2-BD59-A6C34878D82A}">
                    <a16:rowId xmlns:a16="http://schemas.microsoft.com/office/drawing/2014/main" val="422177240"/>
                  </a:ext>
                </a:extLst>
              </a:tr>
              <a:tr h="4804924">
                <a:tc>
                  <a:txBody>
                    <a:bodyPr/>
                    <a:lstStyle/>
                    <a:p>
                      <a:pPr lvl="0" algn="ctr">
                        <a:lnSpc>
                          <a:spcPct val="100000"/>
                        </a:lnSpc>
                      </a:pPr>
                      <a:r>
                        <a:rPr lang="pt-PT" sz="1800" b="1" dirty="0">
                          <a:latin typeface="Inter" panose="020B0604020202020204" charset="0"/>
                          <a:ea typeface="Inter" panose="020B0604020202020204" charset="0"/>
                        </a:rPr>
                        <a:t>19</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lnSpc>
                          <a:spcPct val="100000"/>
                        </a:lnSpc>
                      </a:pPr>
                      <a:r>
                        <a:rPr lang="pt-PT" sz="2000" b="1" dirty="0">
                          <a:latin typeface="Inter" panose="020B0604020202020204" charset="0"/>
                          <a:ea typeface="Inter" panose="020B0604020202020204" charset="0"/>
                        </a:rPr>
                        <a:t>Role Play </a:t>
                      </a:r>
                    </a:p>
                    <a:p>
                      <a:pPr lvl="0" algn="ctr">
                        <a:lnSpc>
                          <a:spcPct val="100000"/>
                        </a:lnSpc>
                      </a:pPr>
                      <a:r>
                        <a:rPr lang="pt-PT" sz="2000" b="1" dirty="0">
                          <a:latin typeface="Inter" panose="020B0604020202020204" charset="0"/>
                          <a:ea typeface="Inter" panose="020B0604020202020204" charset="0"/>
                        </a:rPr>
                        <a:t>“Entrevistador-entrevistado” </a:t>
                      </a:r>
                    </a:p>
                    <a:p>
                      <a:pPr marL="0" marR="0" lvl="0" indent="0" algn="ctr" defTabSz="914400" rtl="0" eaLnBrk="1" fontAlgn="auto" latinLnBrk="0" hangingPunct="1">
                        <a:lnSpc>
                          <a:spcPct val="100000"/>
                        </a:lnSpc>
                        <a:spcBef>
                          <a:spcPts val="0"/>
                        </a:spcBef>
                        <a:spcAft>
                          <a:spcPts val="0"/>
                        </a:spcAft>
                        <a:buClrTx/>
                        <a:buSzTx/>
                        <a:buFontTx/>
                        <a:buNone/>
                        <a:tabLst/>
                        <a:defRPr/>
                      </a:pPr>
                      <a:r>
                        <a:rPr lang="pt-PT" sz="1400" b="0" dirty="0">
                          <a:latin typeface="Inter" panose="020B0604020202020204" charset="0"/>
                          <a:ea typeface="Inter" panose="020B0604020202020204" charset="0"/>
                        </a:rPr>
                        <a:t>[Atividade adaptada de “</a:t>
                      </a:r>
                      <a:r>
                        <a:rPr lang="en-US" sz="1400" b="0" dirty="0">
                          <a:latin typeface="Inter" panose="020B0604020202020204" charset="0"/>
                          <a:ea typeface="Inter" panose="020B0604020202020204" charset="0"/>
                        </a:rPr>
                        <a:t>Career Support Workshop Series: Promoting the Resilience of Community Ex-Offenders</a:t>
                      </a:r>
                      <a:r>
                        <a:rPr lang="pt-PT" sz="1400" b="0" dirty="0">
                          <a:latin typeface="Inter" panose="020B0604020202020204" charset="0"/>
                          <a:ea typeface="Inter" panose="020B0604020202020204" charset="0"/>
                        </a:rPr>
                        <a:t>”].</a:t>
                      </a:r>
                    </a:p>
                    <a:p>
                      <a:pPr lvl="0" algn="ctr">
                        <a:lnSpc>
                          <a:spcPct val="100000"/>
                        </a:lnSpc>
                      </a:pPr>
                      <a:endParaRPr lang="pt-PT" sz="2000" b="1" dirty="0">
                        <a:latin typeface="Inter" panose="020B0604020202020204" charset="0"/>
                        <a:ea typeface="Inter" panose="020B0604020202020204" charset="0"/>
                      </a:endParaRP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nSpc>
                          <a:spcPct val="150000"/>
                        </a:lnSpc>
                      </a:pPr>
                      <a:r>
                        <a:rPr lang="pt-PT" sz="1800" dirty="0">
                          <a:latin typeface="Inter" panose="020B0604020202020204" charset="0"/>
                          <a:ea typeface="Inter" panose="020B0604020202020204" charset="0"/>
                        </a:rPr>
                        <a:t>Esta atividade permite ganhar consciência de atitudes pró-sociais e adotar comportamentos adequados segundo o contexto. Promove, também, a comunicação verbal e não verbal adequada:</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Solicita-se aos participantes  para que formem pares</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A tarefa consiste em criarem em conjunto uma entrevista</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Posteriormente terão que executar a entrevista que construíram, onde um elemento interpreta o papel de entrevistado e o outro o papel de entrevistador</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De seguida trocam de papéis.</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47461973"/>
                  </a:ext>
                </a:extLst>
              </a:tr>
            </a:tbl>
          </a:graphicData>
        </a:graphic>
      </p:graphicFrame>
    </p:spTree>
    <p:extLst>
      <p:ext uri="{BB962C8B-B14F-4D97-AF65-F5344CB8AC3E}">
        <p14:creationId xmlns:p14="http://schemas.microsoft.com/office/powerpoint/2010/main" val="15409246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aphicFrame>
        <p:nvGraphicFramePr>
          <p:cNvPr id="7" name="Tabela 4">
            <a:extLst>
              <a:ext uri="{FF2B5EF4-FFF2-40B4-BE49-F238E27FC236}">
                <a16:creationId xmlns:a16="http://schemas.microsoft.com/office/drawing/2014/main" id="{C7D49544-F856-9653-3592-6BFF69D32DFF}"/>
              </a:ext>
            </a:extLst>
          </p:cNvPr>
          <p:cNvGraphicFramePr>
            <a:graphicFrameLocks noGrp="1"/>
          </p:cNvGraphicFramePr>
          <p:nvPr>
            <p:extLst>
              <p:ext uri="{D42A27DB-BD31-4B8C-83A1-F6EECF244321}">
                <p14:modId xmlns:p14="http://schemas.microsoft.com/office/powerpoint/2010/main" val="1697578336"/>
              </p:ext>
            </p:extLst>
          </p:nvPr>
        </p:nvGraphicFramePr>
        <p:xfrm>
          <a:off x="381000" y="190500"/>
          <a:ext cx="17526000" cy="9812718"/>
        </p:xfrm>
        <a:graphic>
          <a:graphicData uri="http://schemas.openxmlformats.org/drawingml/2006/table">
            <a:tbl>
              <a:tblPr firstRow="1" bandRow="1">
                <a:tableStyleId>{E8B1032C-EA38-4F05-BA0D-38AFFFC7BED3}</a:tableStyleId>
              </a:tblPr>
              <a:tblGrid>
                <a:gridCol w="1971676">
                  <a:extLst>
                    <a:ext uri="{9D8B030D-6E8A-4147-A177-3AD203B41FA5}">
                      <a16:colId xmlns:a16="http://schemas.microsoft.com/office/drawing/2014/main" val="2274085482"/>
                    </a:ext>
                  </a:extLst>
                </a:gridCol>
                <a:gridCol w="4673600">
                  <a:extLst>
                    <a:ext uri="{9D8B030D-6E8A-4147-A177-3AD203B41FA5}">
                      <a16:colId xmlns:a16="http://schemas.microsoft.com/office/drawing/2014/main" val="3615073422"/>
                    </a:ext>
                  </a:extLst>
                </a:gridCol>
                <a:gridCol w="10880724">
                  <a:extLst>
                    <a:ext uri="{9D8B030D-6E8A-4147-A177-3AD203B41FA5}">
                      <a16:colId xmlns:a16="http://schemas.microsoft.com/office/drawing/2014/main" val="1958759951"/>
                    </a:ext>
                  </a:extLst>
                </a:gridCol>
              </a:tblGrid>
              <a:tr h="732849">
                <a:tc>
                  <a:txBody>
                    <a:bodyPr/>
                    <a:lstStyle/>
                    <a:p>
                      <a:pPr lvl="0" algn="ctr">
                        <a:lnSpc>
                          <a:spcPct val="100000"/>
                        </a:lnSpc>
                      </a:pPr>
                      <a:r>
                        <a:rPr lang="pt-PT" sz="1800" dirty="0">
                          <a:latin typeface="Inter" panose="020B0604020202020204" charset="0"/>
                          <a:ea typeface="Inter" panose="020B0604020202020204" charset="0"/>
                        </a:rPr>
                        <a:t>Número </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lnSpc>
                          <a:spcPct val="100000"/>
                        </a:lnSpc>
                      </a:pPr>
                      <a:r>
                        <a:rPr lang="pt-PT" sz="1800" dirty="0">
                          <a:latin typeface="Inter" panose="020B0604020202020204" charset="0"/>
                          <a:ea typeface="Inter" panose="020B0604020202020204" charset="0"/>
                        </a:rPr>
                        <a:t>Nome da Atividade</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lnSpc>
                          <a:spcPct val="100000"/>
                        </a:lnSpc>
                      </a:pPr>
                      <a:r>
                        <a:rPr lang="pt-PT" sz="1800" dirty="0">
                          <a:latin typeface="Inter" panose="020B0604020202020204" charset="0"/>
                          <a:ea typeface="Inter" panose="020B0604020202020204" charset="0"/>
                        </a:rPr>
                        <a:t>Descrição da Atividades</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09039460"/>
                  </a:ext>
                </a:extLst>
              </a:tr>
              <a:tr h="3000951">
                <a:tc>
                  <a:txBody>
                    <a:bodyPr/>
                    <a:lstStyle/>
                    <a:p>
                      <a:pPr lvl="0" algn="ctr">
                        <a:lnSpc>
                          <a:spcPct val="100000"/>
                        </a:lnSpc>
                      </a:pPr>
                      <a:r>
                        <a:rPr lang="pt-PT" sz="1800" b="1" dirty="0">
                          <a:latin typeface="Inter" panose="020B0604020202020204" charset="0"/>
                          <a:ea typeface="Inter" panose="020B0604020202020204" charset="0"/>
                        </a:rPr>
                        <a:t>20</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lvl="0" algn="ctr">
                        <a:lnSpc>
                          <a:spcPct val="150000"/>
                        </a:lnSpc>
                      </a:pPr>
                      <a:r>
                        <a:rPr lang="pt-PT" sz="2000" b="1" dirty="0">
                          <a:latin typeface="Inter" panose="020B0604020202020204" charset="0"/>
                          <a:ea typeface="Inter" panose="020B0604020202020204" charset="0"/>
                        </a:rPr>
                        <a:t>“Números”</a:t>
                      </a:r>
                    </a:p>
                    <a:p>
                      <a:pPr lvl="0" algn="ctr">
                        <a:lnSpc>
                          <a:spcPct val="150000"/>
                        </a:lnSpc>
                      </a:pPr>
                      <a:r>
                        <a:rPr lang="pt-PT" sz="1400" b="0" dirty="0">
                          <a:latin typeface="Inter" panose="020B0604020202020204" charset="0"/>
                          <a:ea typeface="Inter" panose="020B0604020202020204" charset="0"/>
                        </a:rPr>
                        <a:t>[Atividade retirada do projeto “Tomando Rumo”, p. 20].</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pt-PT" sz="1800" dirty="0">
                          <a:latin typeface="Inter" panose="020B0604020202020204" charset="0"/>
                          <a:ea typeface="Inter" panose="020B0604020202020204" charset="0"/>
                        </a:rPr>
                        <a:t>Esta atividade permite promove a idiossincrasia:</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pt-PT" sz="1800" dirty="0">
                          <a:latin typeface="Inter" panose="020B0604020202020204" charset="0"/>
                          <a:ea typeface="Inter" panose="020B0604020202020204" charset="0"/>
                        </a:rPr>
                        <a:t>Cada participante recebe um papel com um número qualquer e deve procurar outro participante com o número correspondente ao seu.</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pt-PT" sz="1800" dirty="0">
                          <a:latin typeface="Inter" panose="020B0604020202020204" charset="0"/>
                          <a:ea typeface="Inter" panose="020B0604020202020204" charset="0"/>
                        </a:rPr>
                        <a:t>Os participantes desconhecem, mas não há números que correspondam.</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pt-PT" sz="1800" dirty="0">
                          <a:latin typeface="Inter" panose="020B0604020202020204" charset="0"/>
                          <a:ea typeface="Inter" panose="020B0604020202020204" charset="0"/>
                        </a:rPr>
                        <a:t>No final da atividade debater e refletir sobre o quão únicos e irrepetíveis somos e que devemos sempre respeitar a individualidade do outro, assim como, a nossa. </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extLst>
                  <a:ext uri="{0D108BD9-81ED-4DB2-BD59-A6C34878D82A}">
                    <a16:rowId xmlns:a16="http://schemas.microsoft.com/office/drawing/2014/main" val="422177240"/>
                  </a:ext>
                </a:extLst>
              </a:tr>
              <a:tr h="6078918">
                <a:tc>
                  <a:txBody>
                    <a:bodyPr/>
                    <a:lstStyle/>
                    <a:p>
                      <a:pPr lvl="0" algn="ctr">
                        <a:lnSpc>
                          <a:spcPct val="100000"/>
                        </a:lnSpc>
                      </a:pPr>
                      <a:r>
                        <a:rPr lang="pt-PT" sz="1800" b="1" dirty="0">
                          <a:latin typeface="Inter" panose="020B0604020202020204" charset="0"/>
                          <a:ea typeface="Inter" panose="020B0604020202020204" charset="0"/>
                        </a:rPr>
                        <a:t>21</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lnSpc>
                          <a:spcPct val="100000"/>
                        </a:lnSpc>
                      </a:pPr>
                      <a:r>
                        <a:rPr lang="pt-PT" sz="2000" b="1" dirty="0">
                          <a:latin typeface="Inter" panose="020B0604020202020204" charset="0"/>
                          <a:ea typeface="Inter" panose="020B0604020202020204" charset="0"/>
                        </a:rPr>
                        <a:t>“Não ouvir” </a:t>
                      </a:r>
                    </a:p>
                    <a:p>
                      <a:pPr marL="0" marR="0" lvl="0" indent="0" algn="ctr" defTabSz="914400" rtl="0" eaLnBrk="1" fontAlgn="auto" latinLnBrk="0" hangingPunct="1">
                        <a:lnSpc>
                          <a:spcPct val="100000"/>
                        </a:lnSpc>
                        <a:spcBef>
                          <a:spcPts val="0"/>
                        </a:spcBef>
                        <a:spcAft>
                          <a:spcPts val="0"/>
                        </a:spcAft>
                        <a:buClrTx/>
                        <a:buSzTx/>
                        <a:buFontTx/>
                        <a:buNone/>
                        <a:tabLst/>
                        <a:defRPr/>
                      </a:pPr>
                      <a:r>
                        <a:rPr lang="pt-PT" sz="1400" b="0" dirty="0">
                          <a:latin typeface="Inter" panose="020B0604020202020204" charset="0"/>
                          <a:ea typeface="Inter" panose="020B0604020202020204" charset="0"/>
                        </a:rPr>
                        <a:t>[Atividade retirada do projeto “Prisões Humanas”, p. 34].</a:t>
                      </a:r>
                    </a:p>
                    <a:p>
                      <a:pPr lvl="0" algn="ctr">
                        <a:lnSpc>
                          <a:spcPct val="100000"/>
                        </a:lnSpc>
                      </a:pPr>
                      <a:endParaRPr lang="pt-PT" sz="2000" b="1" dirty="0">
                        <a:latin typeface="Inter" panose="020B0604020202020204" charset="0"/>
                        <a:ea typeface="Inter" panose="020B0604020202020204" charset="0"/>
                      </a:endParaRP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nSpc>
                          <a:spcPct val="150000"/>
                        </a:lnSpc>
                      </a:pPr>
                      <a:r>
                        <a:rPr lang="pt-PT" sz="1800" dirty="0">
                          <a:latin typeface="Inter" panose="020B0604020202020204" charset="0"/>
                          <a:ea typeface="Inter" panose="020B0604020202020204" charset="0"/>
                        </a:rPr>
                        <a:t>Esta atividade permite que o grupo entenda e reflita sobre as dificuldades na comunicação; as atitudes que sentimos falta quando queremos ser ouvidos e tal não acontece; a atitude que temos quando falamos e as atitudes que precisamos</a:t>
                      </a:r>
                    </a:p>
                    <a:p>
                      <a:pPr lvl="0">
                        <a:lnSpc>
                          <a:spcPct val="150000"/>
                        </a:lnSpc>
                      </a:pPr>
                      <a:r>
                        <a:rPr lang="pt-PT" sz="1800" dirty="0">
                          <a:latin typeface="Inter" panose="020B0604020202020204" charset="0"/>
                          <a:ea typeface="Inter" panose="020B0604020202020204" charset="0"/>
                        </a:rPr>
                        <a:t>para nos sentirmos ouvidos:</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Divide-se o grupo em dois subgrupos, aos quais o formador dará uma série de indicações que os grupos devem desempenhar.</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O Grupo 1 desempenhará o papel de não ouvir. Tentará mudar de tema, sem escutar o colega e inclusivamente sem acompanhar a conversa.</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O grupo 2 tentará contar o seu problema “pessoal”, sem saber as reações dos seus colegas.</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Depois de esclarecidos acerca do papel a desempenhar, formam-se grupos de pares. </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Cada par é composto por um elemento do grupo 1 e outro do grupo 2. Tentarão atuar segundo o papel que lhe fora atribuído.</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No final refletir sobre os sentimentos de tanto os que tentavam contar o seu problema, como daqueles que não escutavam. </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47461973"/>
                  </a:ext>
                </a:extLst>
              </a:tr>
            </a:tbl>
          </a:graphicData>
        </a:graphic>
      </p:graphicFrame>
    </p:spTree>
    <p:extLst>
      <p:ext uri="{BB962C8B-B14F-4D97-AF65-F5344CB8AC3E}">
        <p14:creationId xmlns:p14="http://schemas.microsoft.com/office/powerpoint/2010/main" val="17891341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aphicFrame>
        <p:nvGraphicFramePr>
          <p:cNvPr id="7" name="Tabela 4">
            <a:extLst>
              <a:ext uri="{FF2B5EF4-FFF2-40B4-BE49-F238E27FC236}">
                <a16:creationId xmlns:a16="http://schemas.microsoft.com/office/drawing/2014/main" id="{C7D49544-F856-9653-3592-6BFF69D32DFF}"/>
              </a:ext>
            </a:extLst>
          </p:cNvPr>
          <p:cNvGraphicFramePr>
            <a:graphicFrameLocks noGrp="1"/>
          </p:cNvGraphicFramePr>
          <p:nvPr>
            <p:extLst>
              <p:ext uri="{D42A27DB-BD31-4B8C-83A1-F6EECF244321}">
                <p14:modId xmlns:p14="http://schemas.microsoft.com/office/powerpoint/2010/main" val="1694978606"/>
              </p:ext>
            </p:extLst>
          </p:nvPr>
        </p:nvGraphicFramePr>
        <p:xfrm>
          <a:off x="381000" y="266701"/>
          <a:ext cx="17526000" cy="9575801"/>
        </p:xfrm>
        <a:graphic>
          <a:graphicData uri="http://schemas.openxmlformats.org/drawingml/2006/table">
            <a:tbl>
              <a:tblPr firstRow="1" bandRow="1">
                <a:tableStyleId>{E8B1032C-EA38-4F05-BA0D-38AFFFC7BED3}</a:tableStyleId>
              </a:tblPr>
              <a:tblGrid>
                <a:gridCol w="1971676">
                  <a:extLst>
                    <a:ext uri="{9D8B030D-6E8A-4147-A177-3AD203B41FA5}">
                      <a16:colId xmlns:a16="http://schemas.microsoft.com/office/drawing/2014/main" val="2274085482"/>
                    </a:ext>
                  </a:extLst>
                </a:gridCol>
                <a:gridCol w="4673600">
                  <a:extLst>
                    <a:ext uri="{9D8B030D-6E8A-4147-A177-3AD203B41FA5}">
                      <a16:colId xmlns:a16="http://schemas.microsoft.com/office/drawing/2014/main" val="3615073422"/>
                    </a:ext>
                  </a:extLst>
                </a:gridCol>
                <a:gridCol w="10880724">
                  <a:extLst>
                    <a:ext uri="{9D8B030D-6E8A-4147-A177-3AD203B41FA5}">
                      <a16:colId xmlns:a16="http://schemas.microsoft.com/office/drawing/2014/main" val="1958759951"/>
                    </a:ext>
                  </a:extLst>
                </a:gridCol>
              </a:tblGrid>
              <a:tr h="534372">
                <a:tc>
                  <a:txBody>
                    <a:bodyPr/>
                    <a:lstStyle/>
                    <a:p>
                      <a:pPr lvl="0" algn="ctr">
                        <a:lnSpc>
                          <a:spcPct val="100000"/>
                        </a:lnSpc>
                      </a:pPr>
                      <a:r>
                        <a:rPr lang="pt-PT" sz="1800" dirty="0">
                          <a:latin typeface="Inter" panose="020B0604020202020204" charset="0"/>
                          <a:ea typeface="Inter" panose="020B0604020202020204" charset="0"/>
                        </a:rPr>
                        <a:t>Número </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lnSpc>
                          <a:spcPct val="100000"/>
                        </a:lnSpc>
                      </a:pPr>
                      <a:r>
                        <a:rPr lang="pt-PT" sz="1800" dirty="0">
                          <a:latin typeface="Inter" panose="020B0604020202020204" charset="0"/>
                          <a:ea typeface="Inter" panose="020B0604020202020204" charset="0"/>
                        </a:rPr>
                        <a:t>Nome da Atividade</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lnSpc>
                          <a:spcPct val="100000"/>
                        </a:lnSpc>
                      </a:pPr>
                      <a:r>
                        <a:rPr lang="pt-PT" sz="1800" dirty="0">
                          <a:latin typeface="Inter" panose="020B0604020202020204" charset="0"/>
                          <a:ea typeface="Inter" panose="020B0604020202020204" charset="0"/>
                        </a:rPr>
                        <a:t>Descrição da Atividades</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09039460"/>
                  </a:ext>
                </a:extLst>
              </a:tr>
              <a:tr h="3297742">
                <a:tc>
                  <a:txBody>
                    <a:bodyPr/>
                    <a:lstStyle/>
                    <a:p>
                      <a:pPr lvl="0" algn="ctr">
                        <a:lnSpc>
                          <a:spcPct val="100000"/>
                        </a:lnSpc>
                      </a:pPr>
                      <a:r>
                        <a:rPr lang="pt-PT" sz="1800" b="1" dirty="0">
                          <a:latin typeface="Inter" panose="020B0604020202020204" charset="0"/>
                          <a:ea typeface="Inter" panose="020B0604020202020204" charset="0"/>
                        </a:rPr>
                        <a:t>22</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lvl="0" algn="ctr">
                        <a:lnSpc>
                          <a:spcPct val="150000"/>
                        </a:lnSpc>
                      </a:pPr>
                      <a:r>
                        <a:rPr lang="pt-PT" sz="2000" b="1" dirty="0">
                          <a:latin typeface="Inter" panose="020B0604020202020204" charset="0"/>
                          <a:ea typeface="Inter" panose="020B0604020202020204" charset="0"/>
                        </a:rPr>
                        <a:t>“A Ponte”</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pt-PT" sz="1800" dirty="0">
                          <a:latin typeface="Inter" panose="020B0604020202020204" charset="0"/>
                          <a:ea typeface="Inter" panose="020B0604020202020204" charset="0"/>
                        </a:rPr>
                        <a:t>Esta atividade promove a comunicação verbal e não-verbal, coesão grupal, definição de prioridades e o respeito pela diferença e vulnerabilidade.</a:t>
                      </a:r>
                    </a:p>
                    <a:p>
                      <a:pPr marL="0" marR="0" lvl="0" indent="0" algn="l" defTabSz="914400" rtl="0" eaLnBrk="1" fontAlgn="auto" latinLnBrk="0" hangingPunct="1">
                        <a:lnSpc>
                          <a:spcPct val="150000"/>
                        </a:lnSpc>
                        <a:spcBef>
                          <a:spcPts val="0"/>
                        </a:spcBef>
                        <a:spcAft>
                          <a:spcPts val="0"/>
                        </a:spcAft>
                        <a:buClrTx/>
                        <a:buSzTx/>
                        <a:buFontTx/>
                        <a:buNone/>
                        <a:tabLst/>
                        <a:defRPr/>
                      </a:pPr>
                      <a:r>
                        <a:rPr lang="pt-PT" sz="1800" dirty="0">
                          <a:latin typeface="Inter" panose="020B0604020202020204" charset="0"/>
                          <a:ea typeface="Inter" panose="020B0604020202020204" charset="0"/>
                        </a:rPr>
                        <a:t>Serão formados 2 grupos, de 5 elementos que devem construir apenas com jornais e fita-cola uma ponte que seja o mais resistente possível. Em cada grupo haverá:</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pt-PT" sz="1800" dirty="0">
                          <a:latin typeface="Inter" panose="020B0604020202020204" charset="0"/>
                          <a:ea typeface="Inter" panose="020B0604020202020204" charset="0"/>
                        </a:rPr>
                        <a:t>Um observador que deve fazer respeitar as regras da atividade; </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pt-PT" sz="1800" dirty="0">
                          <a:latin typeface="Inter" panose="020B0604020202020204" charset="0"/>
                          <a:ea typeface="Inter" panose="020B0604020202020204" charset="0"/>
                        </a:rPr>
                        <a:t>Um jogador que terá uma venda, por forma a não conseguir ver o que está ser feito;</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pt-PT" sz="1800" dirty="0">
                          <a:latin typeface="Inter" panose="020B0604020202020204" charset="0"/>
                          <a:ea typeface="Inter" panose="020B0604020202020204" charset="0"/>
                        </a:rPr>
                        <a:t>Um jogador que não pode usar a mão esquerda, devendo mantê-la no bolso durante toda a atividade;</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pt-PT" sz="1800" dirty="0">
                          <a:latin typeface="Inter" panose="020B0604020202020204" charset="0"/>
                          <a:ea typeface="Inter" panose="020B0604020202020204" charset="0"/>
                        </a:rPr>
                        <a:t>Um jogador que não pode usar a mão direita, devendo mantê-la no bolso durante toda a atividade;</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pt-PT" sz="1800" dirty="0">
                          <a:latin typeface="Inter" panose="020B0604020202020204" charset="0"/>
                          <a:ea typeface="Inter" panose="020B0604020202020204" charset="0"/>
                        </a:rPr>
                        <a:t>Um jogador que não pode falar, desempenhando o papel de mudo;</a:t>
                      </a:r>
                    </a:p>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pt-PT" sz="1800" dirty="0">
                          <a:latin typeface="Inter" panose="020B0604020202020204" charset="0"/>
                          <a:ea typeface="Inter" panose="020B0604020202020204" charset="0"/>
                        </a:rPr>
                        <a:t>A equipa que construir a ponte mais resistente será a vencedora.</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extLst>
                  <a:ext uri="{0D108BD9-81ED-4DB2-BD59-A6C34878D82A}">
                    <a16:rowId xmlns:a16="http://schemas.microsoft.com/office/drawing/2014/main" val="422177240"/>
                  </a:ext>
                </a:extLst>
              </a:tr>
              <a:tr h="1679764">
                <a:tc>
                  <a:txBody>
                    <a:bodyPr/>
                    <a:lstStyle/>
                    <a:p>
                      <a:pPr lvl="0" algn="ctr">
                        <a:lnSpc>
                          <a:spcPct val="100000"/>
                        </a:lnSpc>
                      </a:pPr>
                      <a:r>
                        <a:rPr lang="pt-PT" sz="1800" b="1" dirty="0">
                          <a:latin typeface="Inter" panose="020B0604020202020204" charset="0"/>
                          <a:ea typeface="Inter" panose="020B0604020202020204" charset="0"/>
                        </a:rPr>
                        <a:t>23</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PT" sz="2000" b="1" dirty="0">
                          <a:latin typeface="Inter" panose="020B0604020202020204" charset="0"/>
                          <a:ea typeface="Inter" panose="020B0604020202020204" charset="0"/>
                        </a:rPr>
                        <a:t>“Workshop Voluntariado”</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nSpc>
                          <a:spcPct val="150000"/>
                        </a:lnSpc>
                      </a:pPr>
                      <a:r>
                        <a:rPr lang="pt-PT" sz="1800" dirty="0">
                          <a:latin typeface="Inter" panose="020B0604020202020204" charset="0"/>
                          <a:ea typeface="Inter" panose="020B0604020202020204" charset="0"/>
                        </a:rPr>
                        <a:t>O workshop Voluntariado visa motivar e preparar os participantes para a prestação de trabalho voluntário. </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47461973"/>
                  </a:ext>
                </a:extLst>
              </a:tr>
              <a:tr h="2184402">
                <a:tc>
                  <a:txBody>
                    <a:bodyPr/>
                    <a:lstStyle/>
                    <a:p>
                      <a:pPr lvl="0" algn="ctr">
                        <a:lnSpc>
                          <a:spcPct val="100000"/>
                        </a:lnSpc>
                      </a:pPr>
                      <a:r>
                        <a:rPr lang="pt-PT" sz="1800" b="1" dirty="0">
                          <a:latin typeface="Inter" panose="020B0604020202020204" charset="0"/>
                          <a:ea typeface="Inter" panose="020B0604020202020204" charset="0"/>
                        </a:rPr>
                        <a:t>24</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0BBA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PT" sz="2000" b="1" dirty="0">
                          <a:latin typeface="Inter" panose="020B0604020202020204" charset="0"/>
                          <a:ea typeface="Inter" panose="020B0604020202020204" charset="0"/>
                        </a:rPr>
                        <a:t>“Modelo” </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0BBA5"/>
                    </a:solidFill>
                  </a:tcPr>
                </a:tc>
                <a:tc>
                  <a:txBody>
                    <a:bodyPr/>
                    <a:lstStyle/>
                    <a:p>
                      <a:pPr lvl="0">
                        <a:lnSpc>
                          <a:spcPct val="150000"/>
                        </a:lnSpc>
                      </a:pPr>
                      <a:r>
                        <a:rPr lang="pt-PT" sz="1800" dirty="0">
                          <a:latin typeface="Inter" panose="020B0604020202020204" charset="0"/>
                          <a:ea typeface="Inter" panose="020B0604020202020204" charset="0"/>
                        </a:rPr>
                        <a:t>Nesta atividade teremos convidados (ex-reclusos) com histórias de vida de superação que, através dos seus testemunhos, possam servir de inspiração para a mudança.  </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0BBA5"/>
                    </a:solidFill>
                  </a:tcPr>
                </a:tc>
                <a:extLst>
                  <a:ext uri="{0D108BD9-81ED-4DB2-BD59-A6C34878D82A}">
                    <a16:rowId xmlns:a16="http://schemas.microsoft.com/office/drawing/2014/main" val="4145863994"/>
                  </a:ext>
                </a:extLst>
              </a:tr>
            </a:tbl>
          </a:graphicData>
        </a:graphic>
      </p:graphicFrame>
    </p:spTree>
    <p:extLst>
      <p:ext uri="{BB962C8B-B14F-4D97-AF65-F5344CB8AC3E}">
        <p14:creationId xmlns:p14="http://schemas.microsoft.com/office/powerpoint/2010/main" val="9487042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aphicFrame>
        <p:nvGraphicFramePr>
          <p:cNvPr id="7" name="Tabela 4">
            <a:extLst>
              <a:ext uri="{FF2B5EF4-FFF2-40B4-BE49-F238E27FC236}">
                <a16:creationId xmlns:a16="http://schemas.microsoft.com/office/drawing/2014/main" id="{C7D49544-F856-9653-3592-6BFF69D32DFF}"/>
              </a:ext>
            </a:extLst>
          </p:cNvPr>
          <p:cNvGraphicFramePr>
            <a:graphicFrameLocks noGrp="1"/>
          </p:cNvGraphicFramePr>
          <p:nvPr>
            <p:extLst>
              <p:ext uri="{D42A27DB-BD31-4B8C-83A1-F6EECF244321}">
                <p14:modId xmlns:p14="http://schemas.microsoft.com/office/powerpoint/2010/main" val="3609361624"/>
              </p:ext>
            </p:extLst>
          </p:nvPr>
        </p:nvGraphicFramePr>
        <p:xfrm>
          <a:off x="152400" y="12886"/>
          <a:ext cx="17754600" cy="10274114"/>
        </p:xfrm>
        <a:graphic>
          <a:graphicData uri="http://schemas.openxmlformats.org/drawingml/2006/table">
            <a:tbl>
              <a:tblPr firstRow="1" bandRow="1">
                <a:tableStyleId>{E8B1032C-EA38-4F05-BA0D-38AFFFC7BED3}</a:tableStyleId>
              </a:tblPr>
              <a:tblGrid>
                <a:gridCol w="1997393">
                  <a:extLst>
                    <a:ext uri="{9D8B030D-6E8A-4147-A177-3AD203B41FA5}">
                      <a16:colId xmlns:a16="http://schemas.microsoft.com/office/drawing/2014/main" val="2274085482"/>
                    </a:ext>
                  </a:extLst>
                </a:gridCol>
                <a:gridCol w="4734560">
                  <a:extLst>
                    <a:ext uri="{9D8B030D-6E8A-4147-A177-3AD203B41FA5}">
                      <a16:colId xmlns:a16="http://schemas.microsoft.com/office/drawing/2014/main" val="3615073422"/>
                    </a:ext>
                  </a:extLst>
                </a:gridCol>
                <a:gridCol w="11022647">
                  <a:extLst>
                    <a:ext uri="{9D8B030D-6E8A-4147-A177-3AD203B41FA5}">
                      <a16:colId xmlns:a16="http://schemas.microsoft.com/office/drawing/2014/main" val="1958759951"/>
                    </a:ext>
                  </a:extLst>
                </a:gridCol>
              </a:tblGrid>
              <a:tr h="538516">
                <a:tc>
                  <a:txBody>
                    <a:bodyPr/>
                    <a:lstStyle/>
                    <a:p>
                      <a:pPr lvl="0" algn="ctr">
                        <a:lnSpc>
                          <a:spcPct val="100000"/>
                        </a:lnSpc>
                      </a:pPr>
                      <a:r>
                        <a:rPr lang="pt-PT" sz="1800" dirty="0">
                          <a:latin typeface="Inter" panose="020B0604020202020204" charset="0"/>
                          <a:ea typeface="Inter" panose="020B0604020202020204" charset="0"/>
                        </a:rPr>
                        <a:t>Número </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lnSpc>
                          <a:spcPct val="100000"/>
                        </a:lnSpc>
                      </a:pPr>
                      <a:r>
                        <a:rPr lang="pt-PT" sz="1800" dirty="0">
                          <a:latin typeface="Inter" panose="020B0604020202020204" charset="0"/>
                          <a:ea typeface="Inter" panose="020B0604020202020204" charset="0"/>
                        </a:rPr>
                        <a:t>Nome da Atividade</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lnSpc>
                          <a:spcPct val="100000"/>
                        </a:lnSpc>
                      </a:pPr>
                      <a:r>
                        <a:rPr lang="pt-PT" sz="1800" dirty="0">
                          <a:latin typeface="Inter" panose="020B0604020202020204" charset="0"/>
                          <a:ea typeface="Inter" panose="020B0604020202020204" charset="0"/>
                        </a:rPr>
                        <a:t>Descrição da Atividades</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09039460"/>
                  </a:ext>
                </a:extLst>
              </a:tr>
              <a:tr h="3048288">
                <a:tc>
                  <a:txBody>
                    <a:bodyPr/>
                    <a:lstStyle/>
                    <a:p>
                      <a:pPr lvl="0" algn="ctr">
                        <a:lnSpc>
                          <a:spcPct val="100000"/>
                        </a:lnSpc>
                      </a:pPr>
                      <a:r>
                        <a:rPr lang="pt-PT" sz="1800" b="1" dirty="0">
                          <a:latin typeface="Inter" panose="020B0604020202020204" charset="0"/>
                          <a:ea typeface="Inter" panose="020B0604020202020204" charset="0"/>
                        </a:rPr>
                        <a:t>25</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lvl="0" algn="ctr">
                        <a:lnSpc>
                          <a:spcPct val="100000"/>
                        </a:lnSpc>
                      </a:pPr>
                      <a:r>
                        <a:rPr lang="pt-PT" sz="2000" b="1" dirty="0">
                          <a:latin typeface="Inter" panose="020B0604020202020204" charset="0"/>
                          <a:ea typeface="Inter" panose="020B0604020202020204" charset="0"/>
                        </a:rPr>
                        <a:t>“Palavras Cruzadas”</a:t>
                      </a:r>
                    </a:p>
                    <a:p>
                      <a:pPr marL="0" marR="0" lvl="0" indent="0" algn="ctr" defTabSz="914400" rtl="0" eaLnBrk="1" fontAlgn="auto" latinLnBrk="0" hangingPunct="1">
                        <a:lnSpc>
                          <a:spcPct val="100000"/>
                        </a:lnSpc>
                        <a:spcBef>
                          <a:spcPts val="0"/>
                        </a:spcBef>
                        <a:spcAft>
                          <a:spcPts val="0"/>
                        </a:spcAft>
                        <a:buClrTx/>
                        <a:buSzTx/>
                        <a:buFontTx/>
                        <a:buNone/>
                        <a:tabLst/>
                        <a:defRPr/>
                      </a:pPr>
                      <a:r>
                        <a:rPr lang="pt-PT" sz="1400" b="0" dirty="0">
                          <a:latin typeface="Inter" panose="020B0604020202020204" charset="0"/>
                          <a:ea typeface="Inter" panose="020B0604020202020204" charset="0"/>
                        </a:rPr>
                        <a:t>[Atividade retirada do projeto “Prisões Humanas”, p.38].</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a:lnSpc>
                          <a:spcPct val="150000"/>
                        </a:lnSpc>
                      </a:pPr>
                      <a:r>
                        <a:rPr lang="pt-PT" sz="1800" dirty="0">
                          <a:latin typeface="Inter" panose="020B0604020202020204" charset="0"/>
                          <a:ea typeface="Inter" panose="020B0604020202020204" charset="0"/>
                        </a:rPr>
                        <a:t>Esta atividade permite</a:t>
                      </a:r>
                      <a:r>
                        <a:rPr lang="pt-PT" sz="1800" b="0" i="0" u="none" strike="noStrike" kern="1200" baseline="0" dirty="0">
                          <a:solidFill>
                            <a:schemeClr val="tx1"/>
                          </a:solidFill>
                          <a:latin typeface="+mn-lt"/>
                          <a:ea typeface="+mn-ea"/>
                          <a:cs typeface="+mn-cs"/>
                        </a:rPr>
                        <a:t> </a:t>
                      </a:r>
                      <a:r>
                        <a:rPr lang="pt-PT" sz="1800" kern="1200" dirty="0">
                          <a:solidFill>
                            <a:schemeClr val="tx1"/>
                          </a:solidFill>
                          <a:latin typeface="Inter" panose="020B0604020202020204" charset="0"/>
                          <a:ea typeface="Inter" panose="020B0604020202020204" charset="0"/>
                          <a:cs typeface="+mn-cs"/>
                        </a:rPr>
                        <a:t>facilitar a comunicação no grupo, detetar situações, atitudes ou estados de ânimo, ter uma ideia de como se encontra o grupo, detetar estados de disponibilidade para atividades posteriores:</a:t>
                      </a:r>
                    </a:p>
                    <a:p>
                      <a:pPr marL="285750" indent="-285750">
                        <a:lnSpc>
                          <a:spcPct val="150000"/>
                        </a:lnSpc>
                        <a:buFont typeface="Arial" panose="020B0604020202020204" pitchFamily="34" charset="0"/>
                        <a:buChar char="•"/>
                      </a:pPr>
                      <a:r>
                        <a:rPr lang="pt-PT" sz="1800" kern="1200" dirty="0">
                          <a:solidFill>
                            <a:schemeClr val="tx1"/>
                          </a:solidFill>
                          <a:latin typeface="Inter" panose="020B0604020202020204" charset="0"/>
                          <a:ea typeface="Inter" panose="020B0604020202020204" charset="0"/>
                          <a:cs typeface="+mn-cs"/>
                        </a:rPr>
                        <a:t>O formador/a propõe a primeira palavra e escreve no quadro. </a:t>
                      </a:r>
                    </a:p>
                    <a:p>
                      <a:pPr marL="285750" indent="-285750">
                        <a:lnSpc>
                          <a:spcPct val="150000"/>
                        </a:lnSpc>
                        <a:buFont typeface="Arial" panose="020B0604020202020204" pitchFamily="34" charset="0"/>
                        <a:buChar char="•"/>
                      </a:pPr>
                      <a:r>
                        <a:rPr lang="pt-PT" sz="1800" kern="1200" dirty="0">
                          <a:solidFill>
                            <a:schemeClr val="tx1"/>
                          </a:solidFill>
                          <a:latin typeface="Inter" panose="020B0604020202020204" charset="0"/>
                          <a:ea typeface="Inter" panose="020B0604020202020204" charset="0"/>
                          <a:cs typeface="+mn-cs"/>
                        </a:rPr>
                        <a:t>De seguida, cada elemento do grupo deverá formar outra palavra, a partir de uma letra das letras que compõem a palavra proposta pelo formador/a. </a:t>
                      </a:r>
                    </a:p>
                    <a:p>
                      <a:pPr marL="285750" indent="-285750">
                        <a:lnSpc>
                          <a:spcPct val="150000"/>
                        </a:lnSpc>
                        <a:buFont typeface="Arial" panose="020B0604020202020204" pitchFamily="34" charset="0"/>
                        <a:buChar char="•"/>
                      </a:pPr>
                      <a:r>
                        <a:rPr lang="pt-PT" sz="1800" kern="1200" dirty="0">
                          <a:solidFill>
                            <a:schemeClr val="tx1"/>
                          </a:solidFill>
                          <a:latin typeface="Inter" panose="020B0604020202020204" charset="0"/>
                          <a:ea typeface="Inter" panose="020B0604020202020204" charset="0"/>
                          <a:cs typeface="+mn-cs"/>
                        </a:rPr>
                        <a:t>A palavra escolhida deve espelhar a sua opinião, estado espírito, motivação, etc.</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extLst>
                  <a:ext uri="{0D108BD9-81ED-4DB2-BD59-A6C34878D82A}">
                    <a16:rowId xmlns:a16="http://schemas.microsoft.com/office/drawing/2014/main" val="422177240"/>
                  </a:ext>
                </a:extLst>
              </a:tr>
              <a:tr h="3911596">
                <a:tc>
                  <a:txBody>
                    <a:bodyPr/>
                    <a:lstStyle/>
                    <a:p>
                      <a:pPr lvl="0" algn="ctr">
                        <a:lnSpc>
                          <a:spcPct val="100000"/>
                        </a:lnSpc>
                      </a:pPr>
                      <a:r>
                        <a:rPr lang="pt-PT" sz="1800" b="1" dirty="0">
                          <a:latin typeface="Inter" panose="020B0604020202020204" charset="0"/>
                          <a:ea typeface="Inter" panose="020B0604020202020204" charset="0"/>
                        </a:rPr>
                        <a:t>26</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lnSpc>
                          <a:spcPct val="150000"/>
                        </a:lnSpc>
                      </a:pPr>
                      <a:r>
                        <a:rPr lang="pt-PT" sz="2000" b="1" dirty="0">
                          <a:latin typeface="Inter" panose="020B0604020202020204" charset="0"/>
                          <a:ea typeface="Inter" panose="020B0604020202020204" charset="0"/>
                        </a:rPr>
                        <a:t>“Ditado desenhado”</a:t>
                      </a:r>
                    </a:p>
                    <a:p>
                      <a:pPr lvl="0" algn="ctr">
                        <a:lnSpc>
                          <a:spcPct val="150000"/>
                        </a:lnSpc>
                      </a:pPr>
                      <a:r>
                        <a:rPr lang="pt-PT" sz="1400" b="0" dirty="0">
                          <a:latin typeface="Inter" panose="020B0604020202020204" charset="0"/>
                          <a:ea typeface="Inter" panose="020B0604020202020204" charset="0"/>
                        </a:rPr>
                        <a:t>[Atividade retirada do projeto “Prisões Humanas”, p. 36].</a:t>
                      </a:r>
                    </a:p>
                    <a:p>
                      <a:pPr lvl="0" algn="ctr">
                        <a:lnSpc>
                          <a:spcPct val="150000"/>
                        </a:lnSpc>
                      </a:pPr>
                      <a:endParaRPr lang="pt-PT" sz="1400" b="0" dirty="0">
                        <a:latin typeface="Inter" panose="020B0604020202020204" charset="0"/>
                        <a:ea typeface="Inter" panose="020B0604020202020204" charset="0"/>
                      </a:endParaRP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defTabSz="914400" rtl="0" eaLnBrk="1" latinLnBrk="0" hangingPunct="1">
                        <a:lnSpc>
                          <a:spcPct val="150000"/>
                        </a:lnSpc>
                      </a:pPr>
                      <a:r>
                        <a:rPr lang="pt-PT" sz="1800" kern="1200" dirty="0">
                          <a:solidFill>
                            <a:schemeClr val="tx1"/>
                          </a:solidFill>
                          <a:latin typeface="Inter" panose="020B0604020202020204" charset="0"/>
                          <a:ea typeface="Inter" panose="020B0604020202020204" charset="0"/>
                          <a:cs typeface="+mn-cs"/>
                        </a:rPr>
                        <a:t>Esta atividade permitirá que o grupo observe a diferença entre a comunicação unidirecional e a bidirecional. É composta por duas tarefas:</a:t>
                      </a:r>
                    </a:p>
                    <a:p>
                      <a:pPr marL="285750" indent="-285750" algn="l" defTabSz="914400" rtl="0" eaLnBrk="1" latinLnBrk="0" hangingPunct="1">
                        <a:lnSpc>
                          <a:spcPct val="150000"/>
                        </a:lnSpc>
                        <a:buFont typeface="Arial" panose="020B0604020202020204" pitchFamily="34" charset="0"/>
                        <a:buChar char="•"/>
                      </a:pPr>
                      <a:r>
                        <a:rPr lang="pt-PT" sz="1800" kern="1200" dirty="0">
                          <a:solidFill>
                            <a:schemeClr val="tx1"/>
                          </a:solidFill>
                          <a:latin typeface="Inter" panose="020B0604020202020204" charset="0"/>
                          <a:ea typeface="Inter" panose="020B0604020202020204" charset="0"/>
                          <a:cs typeface="+mn-cs"/>
                        </a:rPr>
                        <a:t>Tarefa 1 – O formador/a começa por dizer que os participantes devem tentar desenhar o ditado que vão ouvir. Não serão dadas hipóteses para que os elementos do grupo façam perguntas. </a:t>
                      </a:r>
                    </a:p>
                    <a:p>
                      <a:pPr marL="285750" indent="-285750" algn="l" defTabSz="914400" rtl="0" eaLnBrk="1" latinLnBrk="0" hangingPunct="1">
                        <a:lnSpc>
                          <a:spcPct val="150000"/>
                        </a:lnSpc>
                        <a:buFont typeface="Arial" panose="020B0604020202020204" pitchFamily="34" charset="0"/>
                        <a:buChar char="•"/>
                      </a:pPr>
                      <a:r>
                        <a:rPr lang="pt-PT" sz="1800" kern="1200" dirty="0">
                          <a:solidFill>
                            <a:schemeClr val="tx1"/>
                          </a:solidFill>
                          <a:latin typeface="Inter" panose="020B0604020202020204" charset="0"/>
                          <a:ea typeface="Inter" panose="020B0604020202020204" charset="0"/>
                          <a:cs typeface="+mn-cs"/>
                        </a:rPr>
                        <a:t>Tarefa 2 – Volta-se a repetir o ditado, mas desta vez dando aos participantes a possibilidade</a:t>
                      </a:r>
                    </a:p>
                    <a:p>
                      <a:pPr algn="l" defTabSz="914400" rtl="0" eaLnBrk="1" latinLnBrk="0" hangingPunct="1">
                        <a:lnSpc>
                          <a:spcPct val="150000"/>
                        </a:lnSpc>
                      </a:pPr>
                      <a:r>
                        <a:rPr lang="pt-PT" sz="1800" kern="1200" dirty="0">
                          <a:solidFill>
                            <a:schemeClr val="tx1"/>
                          </a:solidFill>
                          <a:latin typeface="Inter" panose="020B0604020202020204" charset="0"/>
                          <a:ea typeface="Inter" panose="020B0604020202020204" charset="0"/>
                          <a:cs typeface="+mn-cs"/>
                        </a:rPr>
                        <a:t>de fazer perguntas e das mesmas serem respondidas.</a:t>
                      </a:r>
                    </a:p>
                    <a:p>
                      <a:pPr algn="l" defTabSz="914400" rtl="0" eaLnBrk="1" latinLnBrk="0" hangingPunct="1">
                        <a:lnSpc>
                          <a:spcPct val="150000"/>
                        </a:lnSpc>
                      </a:pPr>
                      <a:r>
                        <a:rPr lang="pt-PT" sz="1400" kern="1200" dirty="0">
                          <a:solidFill>
                            <a:schemeClr val="tx1"/>
                          </a:solidFill>
                          <a:latin typeface="Inter" panose="020B0604020202020204" charset="0"/>
                          <a:ea typeface="Inter" panose="020B0604020202020204" charset="0"/>
                          <a:cs typeface="+mn-cs"/>
                        </a:rPr>
                        <a:t>Nota: “Observar-se-á que ainda que o ditado tenha sido o mesmo tanto no primeiro exercício, como no segundo, o resultado dos desenhos, normalmente, é bastante diferente. Isto deve-se a que no primeiro desenho, a comunicação é unidirecional, pois não se pode perguntar nem responder. O segundo desenho, como acontece uma comunicação bidirecional, onde se pode fazer perguntas e obter uma repostas”.</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07349971"/>
                  </a:ext>
                </a:extLst>
              </a:tr>
              <a:tr h="2634746">
                <a:tc>
                  <a:txBody>
                    <a:bodyPr/>
                    <a:lstStyle/>
                    <a:p>
                      <a:pPr lvl="0" algn="ctr">
                        <a:lnSpc>
                          <a:spcPct val="100000"/>
                        </a:lnSpc>
                      </a:pPr>
                      <a:r>
                        <a:rPr lang="pt-PT" sz="1800" b="1" dirty="0">
                          <a:latin typeface="Inter" panose="020B0604020202020204" charset="0"/>
                          <a:ea typeface="Inter" panose="020B0604020202020204" charset="0"/>
                        </a:rPr>
                        <a:t>27</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0BBA5"/>
                    </a:solidFill>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pt-PT" sz="2000" b="1" dirty="0">
                          <a:latin typeface="Inter" panose="020B0604020202020204" charset="0"/>
                          <a:ea typeface="Inter" panose="020B0604020202020204" charset="0"/>
                        </a:rPr>
                        <a:t>Workshop </a:t>
                      </a:r>
                      <a:r>
                        <a:rPr lang="pt-PT" sz="2000" b="1" dirty="0" err="1">
                          <a:latin typeface="Inter" panose="020B0604020202020204" charset="0"/>
                          <a:ea typeface="Inter" panose="020B0604020202020204" charset="0"/>
                        </a:rPr>
                        <a:t>Mindfulness</a:t>
                      </a:r>
                      <a:endParaRPr lang="pt-PT" sz="2000" b="1" dirty="0">
                        <a:latin typeface="Inter" panose="020B0604020202020204" charset="0"/>
                        <a:ea typeface="Inter" panose="020B0604020202020204" charset="0"/>
                      </a:endParaRPr>
                    </a:p>
                    <a:p>
                      <a:pPr lvl="0" algn="ctr">
                        <a:lnSpc>
                          <a:spcPct val="150000"/>
                        </a:lnSpc>
                      </a:pPr>
                      <a:endParaRPr lang="pt-PT" sz="1400" b="0" dirty="0">
                        <a:latin typeface="Inter" panose="020B0604020202020204" charset="0"/>
                        <a:ea typeface="Inter" panose="020B0604020202020204" charset="0"/>
                      </a:endParaRP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0BBA5"/>
                    </a:solidFill>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pt-PT" sz="1800" kern="1200" dirty="0">
                          <a:solidFill>
                            <a:schemeClr val="tx1"/>
                          </a:solidFill>
                          <a:latin typeface="Inter" panose="020B0604020202020204" charset="0"/>
                          <a:ea typeface="Inter" panose="020B0604020202020204" charset="0"/>
                          <a:cs typeface="+mn-cs"/>
                        </a:rPr>
                        <a:t>O workshop será realizado em 2 etapas, uma mais expositiva onde abordaremos as origens e importância do “</a:t>
                      </a:r>
                      <a:r>
                        <a:rPr lang="pt-PT" sz="1800" kern="1200" dirty="0" err="1">
                          <a:solidFill>
                            <a:schemeClr val="tx1"/>
                          </a:solidFill>
                          <a:latin typeface="Inter" panose="020B0604020202020204" charset="0"/>
                          <a:ea typeface="Inter" panose="020B0604020202020204" charset="0"/>
                          <a:cs typeface="+mn-cs"/>
                        </a:rPr>
                        <a:t>Mindfulness</a:t>
                      </a:r>
                      <a:r>
                        <a:rPr lang="pt-PT" sz="1800" kern="1200" dirty="0">
                          <a:solidFill>
                            <a:schemeClr val="tx1"/>
                          </a:solidFill>
                          <a:latin typeface="Inter" panose="020B0604020202020204" charset="0"/>
                          <a:ea typeface="Inter" panose="020B0604020202020204" charset="0"/>
                          <a:cs typeface="+mn-cs"/>
                        </a:rPr>
                        <a:t>”, bem como os seus benefícios e pilares. Uma segunda etapa baseada em metodologias ativas, onde os participantes terão a oportunidade de experienciar práticas meditativas, exercícios de respiração, culminando com a atividade </a:t>
                      </a:r>
                      <a:r>
                        <a:rPr lang="pt-PT" sz="1800" i="1" kern="1200" dirty="0" err="1">
                          <a:solidFill>
                            <a:schemeClr val="tx1"/>
                          </a:solidFill>
                          <a:latin typeface="Inter" panose="020B0604020202020204" charset="0"/>
                          <a:ea typeface="Inter" panose="020B0604020202020204" charset="0"/>
                          <a:cs typeface="+mn-cs"/>
                        </a:rPr>
                        <a:t>mindful</a:t>
                      </a:r>
                      <a:r>
                        <a:rPr lang="pt-PT" sz="1800" i="1" kern="1200" dirty="0">
                          <a:solidFill>
                            <a:schemeClr val="tx1"/>
                          </a:solidFill>
                          <a:latin typeface="Inter" panose="020B0604020202020204" charset="0"/>
                          <a:ea typeface="Inter" panose="020B0604020202020204" charset="0"/>
                          <a:cs typeface="+mn-cs"/>
                        </a:rPr>
                        <a:t> </a:t>
                      </a:r>
                      <a:r>
                        <a:rPr lang="pt-PT" sz="1800" i="1" kern="1200" dirty="0" err="1">
                          <a:solidFill>
                            <a:schemeClr val="tx1"/>
                          </a:solidFill>
                          <a:latin typeface="Inter" panose="020B0604020202020204" charset="0"/>
                          <a:ea typeface="Inter" panose="020B0604020202020204" charset="0"/>
                          <a:cs typeface="+mn-cs"/>
                        </a:rPr>
                        <a:t>eating</a:t>
                      </a:r>
                      <a:r>
                        <a:rPr lang="pt-PT" sz="1800" i="1" kern="1200" dirty="0">
                          <a:solidFill>
                            <a:schemeClr val="tx1"/>
                          </a:solidFill>
                          <a:latin typeface="Inter" panose="020B0604020202020204" charset="0"/>
                          <a:ea typeface="Inter" panose="020B0604020202020204" charset="0"/>
                          <a:cs typeface="+mn-cs"/>
                        </a:rPr>
                        <a:t>”</a:t>
                      </a:r>
                      <a:r>
                        <a:rPr lang="pt-PT" sz="1800" kern="1200" dirty="0">
                          <a:solidFill>
                            <a:schemeClr val="tx1"/>
                          </a:solidFill>
                          <a:latin typeface="Inter" panose="020B0604020202020204" charset="0"/>
                          <a:ea typeface="Inter" panose="020B0604020202020204" charset="0"/>
                          <a:cs typeface="+mn-cs"/>
                        </a:rPr>
                        <a:t>  aplicado à degustação de alimentos variados.</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0BBA5"/>
                    </a:solidFill>
                  </a:tcPr>
                </a:tc>
                <a:extLst>
                  <a:ext uri="{0D108BD9-81ED-4DB2-BD59-A6C34878D82A}">
                    <a16:rowId xmlns:a16="http://schemas.microsoft.com/office/drawing/2014/main" val="1543167431"/>
                  </a:ext>
                </a:extLst>
              </a:tr>
            </a:tbl>
          </a:graphicData>
        </a:graphic>
      </p:graphicFrame>
    </p:spTree>
    <p:extLst>
      <p:ext uri="{BB962C8B-B14F-4D97-AF65-F5344CB8AC3E}">
        <p14:creationId xmlns:p14="http://schemas.microsoft.com/office/powerpoint/2010/main" val="15872620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aphicFrame>
        <p:nvGraphicFramePr>
          <p:cNvPr id="7" name="Tabela 4">
            <a:extLst>
              <a:ext uri="{FF2B5EF4-FFF2-40B4-BE49-F238E27FC236}">
                <a16:creationId xmlns:a16="http://schemas.microsoft.com/office/drawing/2014/main" id="{C7D49544-F856-9653-3592-6BFF69D32DFF}"/>
              </a:ext>
            </a:extLst>
          </p:cNvPr>
          <p:cNvGraphicFramePr>
            <a:graphicFrameLocks noGrp="1"/>
          </p:cNvGraphicFramePr>
          <p:nvPr>
            <p:extLst>
              <p:ext uri="{D42A27DB-BD31-4B8C-83A1-F6EECF244321}">
                <p14:modId xmlns:p14="http://schemas.microsoft.com/office/powerpoint/2010/main" val="1116684666"/>
              </p:ext>
            </p:extLst>
          </p:nvPr>
        </p:nvGraphicFramePr>
        <p:xfrm>
          <a:off x="381000" y="134732"/>
          <a:ext cx="17678400" cy="9690011"/>
        </p:xfrm>
        <a:graphic>
          <a:graphicData uri="http://schemas.openxmlformats.org/drawingml/2006/table">
            <a:tbl>
              <a:tblPr firstRow="1" bandRow="1">
                <a:tableStyleId>{E8B1032C-EA38-4F05-BA0D-38AFFFC7BED3}</a:tableStyleId>
              </a:tblPr>
              <a:tblGrid>
                <a:gridCol w="1988821">
                  <a:extLst>
                    <a:ext uri="{9D8B030D-6E8A-4147-A177-3AD203B41FA5}">
                      <a16:colId xmlns:a16="http://schemas.microsoft.com/office/drawing/2014/main" val="2274085482"/>
                    </a:ext>
                  </a:extLst>
                </a:gridCol>
                <a:gridCol w="4714240">
                  <a:extLst>
                    <a:ext uri="{9D8B030D-6E8A-4147-A177-3AD203B41FA5}">
                      <a16:colId xmlns:a16="http://schemas.microsoft.com/office/drawing/2014/main" val="3615073422"/>
                    </a:ext>
                  </a:extLst>
                </a:gridCol>
                <a:gridCol w="10975339">
                  <a:extLst>
                    <a:ext uri="{9D8B030D-6E8A-4147-A177-3AD203B41FA5}">
                      <a16:colId xmlns:a16="http://schemas.microsoft.com/office/drawing/2014/main" val="1958759951"/>
                    </a:ext>
                  </a:extLst>
                </a:gridCol>
              </a:tblGrid>
              <a:tr h="823696">
                <a:tc>
                  <a:txBody>
                    <a:bodyPr/>
                    <a:lstStyle/>
                    <a:p>
                      <a:pPr lvl="0" algn="ctr">
                        <a:lnSpc>
                          <a:spcPct val="100000"/>
                        </a:lnSpc>
                      </a:pPr>
                      <a:r>
                        <a:rPr lang="pt-PT" sz="1800" dirty="0">
                          <a:latin typeface="Inter" panose="020B0604020202020204" charset="0"/>
                          <a:ea typeface="Inter" panose="020B0604020202020204" charset="0"/>
                        </a:rPr>
                        <a:t>Número </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lnSpc>
                          <a:spcPct val="100000"/>
                        </a:lnSpc>
                      </a:pPr>
                      <a:r>
                        <a:rPr lang="pt-PT" sz="1800" dirty="0">
                          <a:latin typeface="Inter" panose="020B0604020202020204" charset="0"/>
                          <a:ea typeface="Inter" panose="020B0604020202020204" charset="0"/>
                        </a:rPr>
                        <a:t>Nome da Atividade</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lnSpc>
                          <a:spcPct val="100000"/>
                        </a:lnSpc>
                      </a:pPr>
                      <a:r>
                        <a:rPr lang="pt-PT" sz="1800" dirty="0">
                          <a:latin typeface="Inter" panose="020B0604020202020204" charset="0"/>
                          <a:ea typeface="Inter" panose="020B0604020202020204" charset="0"/>
                        </a:rPr>
                        <a:t>Descrição da Atividades</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09039460"/>
                  </a:ext>
                </a:extLst>
              </a:tr>
              <a:tr h="4114800">
                <a:tc>
                  <a:txBody>
                    <a:bodyPr/>
                    <a:lstStyle/>
                    <a:p>
                      <a:pPr lvl="0" algn="ctr">
                        <a:lnSpc>
                          <a:spcPct val="100000"/>
                        </a:lnSpc>
                      </a:pPr>
                      <a:r>
                        <a:rPr lang="pt-PT" sz="1800" b="1" dirty="0">
                          <a:latin typeface="Inter" panose="020B0604020202020204" charset="0"/>
                          <a:ea typeface="Inter" panose="020B0604020202020204" charset="0"/>
                        </a:rPr>
                        <a:t>28</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lvl="0" algn="ctr">
                        <a:lnSpc>
                          <a:spcPct val="150000"/>
                        </a:lnSpc>
                      </a:pPr>
                      <a:r>
                        <a:rPr lang="pt-PT" sz="2000" b="1" dirty="0">
                          <a:latin typeface="Inter" panose="020B0604020202020204" charset="0"/>
                          <a:ea typeface="Inter" panose="020B0604020202020204" charset="0"/>
                        </a:rPr>
                        <a:t>“Deixar ir” </a:t>
                      </a:r>
                    </a:p>
                    <a:p>
                      <a:pPr marL="0" marR="0" lvl="0" indent="0" algn="ctr" defTabSz="914400" rtl="0" eaLnBrk="1" fontAlgn="auto" latinLnBrk="0" hangingPunct="1">
                        <a:lnSpc>
                          <a:spcPct val="150000"/>
                        </a:lnSpc>
                        <a:spcBef>
                          <a:spcPts val="0"/>
                        </a:spcBef>
                        <a:spcAft>
                          <a:spcPts val="0"/>
                        </a:spcAft>
                        <a:buClrTx/>
                        <a:buSzTx/>
                        <a:buFontTx/>
                        <a:buNone/>
                        <a:tabLst/>
                        <a:defRPr/>
                      </a:pPr>
                      <a:r>
                        <a:rPr lang="pt-PT" sz="1400" dirty="0">
                          <a:latin typeface="Inter" panose="020B0604020202020204" charset="0"/>
                          <a:ea typeface="Inter" panose="020B0604020202020204" charset="0"/>
                        </a:rPr>
                        <a:t>[História retirada do livro “Caderno da Família Feliz”, p. 118].</a:t>
                      </a:r>
                    </a:p>
                    <a:p>
                      <a:pPr lvl="0" algn="ctr">
                        <a:lnSpc>
                          <a:spcPct val="150000"/>
                        </a:lnSpc>
                      </a:pPr>
                      <a:endParaRPr lang="pt-PT" sz="2000" b="1" dirty="0">
                        <a:latin typeface="Inter" panose="020B0604020202020204" charset="0"/>
                        <a:ea typeface="Inter" panose="020B0604020202020204" charset="0"/>
                      </a:endParaRP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lvl="0">
                        <a:lnSpc>
                          <a:spcPct val="150000"/>
                        </a:lnSpc>
                      </a:pPr>
                      <a:r>
                        <a:rPr lang="pt-PT" sz="1800" dirty="0">
                          <a:latin typeface="Inter" panose="020B0604020202020204" charset="0"/>
                          <a:ea typeface="Inter" panose="020B0604020202020204" charset="0"/>
                        </a:rPr>
                        <a:t>Com base na história “Dois Monges”, os participantes serão convidados a refletir sobre situações, experiencias e pessoas que representam as “pedras no caminho”, as quais continuam a carregar. </a:t>
                      </a:r>
                    </a:p>
                    <a:p>
                      <a:pPr lvl="0">
                        <a:lnSpc>
                          <a:spcPct val="150000"/>
                        </a:lnSpc>
                      </a:pPr>
                      <a:r>
                        <a:rPr lang="pt-PT" sz="1800" dirty="0">
                          <a:latin typeface="Inter" panose="020B0604020202020204" charset="0"/>
                          <a:ea typeface="Inter" panose="020B0604020202020204" charset="0"/>
                        </a:rPr>
                        <a:t>As facilitadoras partilham a história e solicitam que reflitam e partilhem o que retiram da história.</a:t>
                      </a:r>
                    </a:p>
                    <a:p>
                      <a:pPr lvl="0">
                        <a:lnSpc>
                          <a:spcPct val="150000"/>
                        </a:lnSpc>
                      </a:pPr>
                      <a:r>
                        <a:rPr lang="pt-PT" sz="1800" dirty="0">
                          <a:latin typeface="Inter" panose="020B0604020202020204" charset="0"/>
                          <a:ea typeface="Inter" panose="020B0604020202020204" charset="0"/>
                        </a:rPr>
                        <a:t>Numa 2º etapa registam em pedras </a:t>
                      </a:r>
                      <a:r>
                        <a:rPr lang="pt-PT" sz="1800" dirty="0" err="1">
                          <a:latin typeface="Inter" panose="020B0604020202020204" charset="0"/>
                          <a:ea typeface="Inter" panose="020B0604020202020204" charset="0"/>
                        </a:rPr>
                        <a:t>pome</a:t>
                      </a:r>
                      <a:r>
                        <a:rPr lang="pt-PT" sz="1800" dirty="0">
                          <a:latin typeface="Inter" panose="020B0604020202020204" charset="0"/>
                          <a:ea typeface="Inter" panose="020B0604020202020204" charset="0"/>
                        </a:rPr>
                        <a:t> as experiencias, situações e pessoas que pretendem “deixar ir”, colocando-as num saco, após partilharem o significado de cada pedra com o grupo. cada . </a:t>
                      </a:r>
                    </a:p>
                    <a:p>
                      <a:pPr lvl="0">
                        <a:lnSpc>
                          <a:spcPct val="150000"/>
                        </a:lnSpc>
                      </a:pPr>
                      <a:r>
                        <a:rPr lang="pt-PT" sz="1800" dirty="0">
                          <a:latin typeface="Inter" panose="020B0604020202020204" charset="0"/>
                          <a:ea typeface="Inter" panose="020B0604020202020204" charset="0"/>
                        </a:rPr>
                        <a:t>Após a partilha as pedras serão devolvidas ao mar, deixando ir o que já não os </a:t>
                      </a:r>
                      <a:r>
                        <a:rPr lang="pt-PT" sz="1800" dirty="0" err="1">
                          <a:latin typeface="Inter" panose="020B0604020202020204" charset="0"/>
                          <a:ea typeface="Inter" panose="020B0604020202020204" charset="0"/>
                        </a:rPr>
                        <a:t>acresecenta</a:t>
                      </a:r>
                      <a:r>
                        <a:rPr lang="pt-PT" sz="1800" dirty="0">
                          <a:latin typeface="Inter" panose="020B0604020202020204" charset="0"/>
                          <a:ea typeface="Inter" panose="020B0604020202020204" charset="0"/>
                        </a:rPr>
                        <a:t>.</a:t>
                      </a:r>
                    </a:p>
                    <a:p>
                      <a:pPr lvl="0">
                        <a:lnSpc>
                          <a:spcPct val="150000"/>
                        </a:lnSpc>
                      </a:pPr>
                      <a:r>
                        <a:rPr lang="pt-PT" sz="1800" dirty="0">
                          <a:latin typeface="Inter" panose="020B0604020202020204" charset="0"/>
                          <a:ea typeface="Inter" panose="020B0604020202020204" charset="0"/>
                        </a:rPr>
                        <a:t>História dos Monges: Num mosteiro que ficava no meio de uma floresta, algures numa montanha, viviam 2 monges, muito amigos. Faziam tudo juntos. Como eram monges, as regras ditavam que não se podiam aproximar de mulheres e, claro, muito menos tocá-las. </a:t>
                      </a:r>
                    </a:p>
                    <a:p>
                      <a:pPr lvl="0">
                        <a:lnSpc>
                          <a:spcPct val="150000"/>
                        </a:lnSpc>
                      </a:pPr>
                      <a:r>
                        <a:rPr lang="pt-PT" sz="1800" dirty="0">
                          <a:latin typeface="Inter" panose="020B0604020202020204" charset="0"/>
                          <a:ea typeface="Inter" panose="020B0604020202020204" charset="0"/>
                        </a:rPr>
                        <a:t>Certo dia, precisaram ir à cidade fazer compras. Desceram a montanha, atravessaram a floresta e chegaram ao rio. Na berma encontraram uma mulher com dificuldades em atravessar o rio.</a:t>
                      </a:r>
                    </a:p>
                    <a:p>
                      <a:pPr lvl="0">
                        <a:lnSpc>
                          <a:spcPct val="150000"/>
                        </a:lnSpc>
                      </a:pPr>
                      <a:r>
                        <a:rPr lang="pt-PT" sz="1800" dirty="0">
                          <a:latin typeface="Inter" panose="020B0604020202020204" charset="0"/>
                          <a:ea typeface="Inter" panose="020B0604020202020204" charset="0"/>
                        </a:rPr>
                        <a:t>O 1º monge disse: “Não podemos ajudá-la, fizemos voto de não tocar em mulheres”.</a:t>
                      </a:r>
                    </a:p>
                    <a:p>
                      <a:pPr lvl="0">
                        <a:lnSpc>
                          <a:spcPct val="150000"/>
                        </a:lnSpc>
                      </a:pPr>
                      <a:r>
                        <a:rPr lang="pt-PT" sz="1800" dirty="0">
                          <a:latin typeface="Inter" panose="020B0604020202020204" charset="0"/>
                          <a:ea typeface="Inter" panose="020B0604020202020204" charset="0"/>
                        </a:rPr>
                        <a:t>O 2º monge retorquiu: “Também fizemos o voto de ajudar todas as pessoas e criaturas neste mundo, com  igual valor”.</a:t>
                      </a:r>
                    </a:p>
                    <a:p>
                      <a:pPr lvl="0">
                        <a:lnSpc>
                          <a:spcPct val="150000"/>
                        </a:lnSpc>
                      </a:pPr>
                      <a:r>
                        <a:rPr lang="pt-PT" sz="1800" dirty="0">
                          <a:latin typeface="Inter" panose="020B0604020202020204" charset="0"/>
                          <a:ea typeface="Inter" panose="020B0604020202020204" charset="0"/>
                        </a:rPr>
                        <a:t>Então, o 2º monge pegou na mulher, colocou-a às costas e atravessou o rio, deixando-a na outra margem.</a:t>
                      </a:r>
                    </a:p>
                    <a:p>
                      <a:pPr lvl="0">
                        <a:lnSpc>
                          <a:spcPct val="150000"/>
                        </a:lnSpc>
                      </a:pPr>
                      <a:r>
                        <a:rPr lang="pt-PT" sz="1800" dirty="0">
                          <a:latin typeface="Inter" panose="020B0604020202020204" charset="0"/>
                          <a:ea typeface="Inter" panose="020B0604020202020204" charset="0"/>
                        </a:rPr>
                        <a:t>Os 2 homens seguiram então caminho em silencio, até ao momento em o 1º monge não aguentou mais e exclamou “não devias ter carregado a senhora às costas!”</a:t>
                      </a:r>
                    </a:p>
                    <a:p>
                      <a:pPr lvl="0">
                        <a:lnSpc>
                          <a:spcPct val="150000"/>
                        </a:lnSpc>
                      </a:pPr>
                      <a:r>
                        <a:rPr lang="pt-PT" sz="1800" dirty="0">
                          <a:latin typeface="Inter" panose="020B0604020202020204" charset="0"/>
                          <a:ea typeface="Inter" panose="020B0604020202020204" charset="0"/>
                        </a:rPr>
                        <a:t>O 2º monge respondeu tranquilamente “ eu deixei a senhora na margem do rio, pelos vistos tu ainda estás a carregá-la. </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extLst>
                  <a:ext uri="{0D108BD9-81ED-4DB2-BD59-A6C34878D82A}">
                    <a16:rowId xmlns:a16="http://schemas.microsoft.com/office/drawing/2014/main" val="1447461973"/>
                  </a:ext>
                </a:extLst>
              </a:tr>
            </a:tbl>
          </a:graphicData>
        </a:graphic>
      </p:graphicFrame>
    </p:spTree>
    <p:extLst>
      <p:ext uri="{BB962C8B-B14F-4D97-AF65-F5344CB8AC3E}">
        <p14:creationId xmlns:p14="http://schemas.microsoft.com/office/powerpoint/2010/main" val="15994244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graphicFrame>
        <p:nvGraphicFramePr>
          <p:cNvPr id="7" name="Tabela 4">
            <a:extLst>
              <a:ext uri="{FF2B5EF4-FFF2-40B4-BE49-F238E27FC236}">
                <a16:creationId xmlns:a16="http://schemas.microsoft.com/office/drawing/2014/main" id="{C7D49544-F856-9653-3592-6BFF69D32DFF}"/>
              </a:ext>
            </a:extLst>
          </p:cNvPr>
          <p:cNvGraphicFramePr>
            <a:graphicFrameLocks noGrp="1"/>
          </p:cNvGraphicFramePr>
          <p:nvPr>
            <p:extLst>
              <p:ext uri="{D42A27DB-BD31-4B8C-83A1-F6EECF244321}">
                <p14:modId xmlns:p14="http://schemas.microsoft.com/office/powerpoint/2010/main" val="1812790341"/>
              </p:ext>
            </p:extLst>
          </p:nvPr>
        </p:nvGraphicFramePr>
        <p:xfrm>
          <a:off x="152400" y="134733"/>
          <a:ext cx="17907000" cy="10085863"/>
        </p:xfrm>
        <a:graphic>
          <a:graphicData uri="http://schemas.openxmlformats.org/drawingml/2006/table">
            <a:tbl>
              <a:tblPr firstRow="1" bandRow="1">
                <a:tableStyleId>{E8B1032C-EA38-4F05-BA0D-38AFFFC7BED3}</a:tableStyleId>
              </a:tblPr>
              <a:tblGrid>
                <a:gridCol w="2014539">
                  <a:extLst>
                    <a:ext uri="{9D8B030D-6E8A-4147-A177-3AD203B41FA5}">
                      <a16:colId xmlns:a16="http://schemas.microsoft.com/office/drawing/2014/main" val="2274085482"/>
                    </a:ext>
                  </a:extLst>
                </a:gridCol>
                <a:gridCol w="4775200">
                  <a:extLst>
                    <a:ext uri="{9D8B030D-6E8A-4147-A177-3AD203B41FA5}">
                      <a16:colId xmlns:a16="http://schemas.microsoft.com/office/drawing/2014/main" val="3615073422"/>
                    </a:ext>
                  </a:extLst>
                </a:gridCol>
                <a:gridCol w="11117261">
                  <a:extLst>
                    <a:ext uri="{9D8B030D-6E8A-4147-A177-3AD203B41FA5}">
                      <a16:colId xmlns:a16="http://schemas.microsoft.com/office/drawing/2014/main" val="1958759951"/>
                    </a:ext>
                  </a:extLst>
                </a:gridCol>
              </a:tblGrid>
              <a:tr h="537613">
                <a:tc>
                  <a:txBody>
                    <a:bodyPr/>
                    <a:lstStyle/>
                    <a:p>
                      <a:pPr lvl="0" algn="ctr">
                        <a:lnSpc>
                          <a:spcPct val="100000"/>
                        </a:lnSpc>
                      </a:pPr>
                      <a:r>
                        <a:rPr lang="pt-PT" sz="1800" dirty="0">
                          <a:latin typeface="Inter" panose="020B0604020202020204" charset="0"/>
                          <a:ea typeface="Inter" panose="020B0604020202020204" charset="0"/>
                        </a:rPr>
                        <a:t>Número </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lnSpc>
                          <a:spcPct val="100000"/>
                        </a:lnSpc>
                      </a:pPr>
                      <a:r>
                        <a:rPr lang="pt-PT" sz="1800" dirty="0">
                          <a:latin typeface="Inter" panose="020B0604020202020204" charset="0"/>
                          <a:ea typeface="Inter" panose="020B0604020202020204" charset="0"/>
                        </a:rPr>
                        <a:t>Nome da Atividade</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lnSpc>
                          <a:spcPct val="100000"/>
                        </a:lnSpc>
                      </a:pPr>
                      <a:r>
                        <a:rPr lang="pt-PT" sz="1800" dirty="0">
                          <a:latin typeface="Inter" panose="020B0604020202020204" charset="0"/>
                          <a:ea typeface="Inter" panose="020B0604020202020204" charset="0"/>
                        </a:rPr>
                        <a:t>Descrição da Atividades</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09039460"/>
                  </a:ext>
                </a:extLst>
              </a:tr>
              <a:tr h="285992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PT" sz="1800" b="1" dirty="0">
                          <a:latin typeface="Inter" panose="020B0604020202020204" charset="0"/>
                          <a:ea typeface="Inter" panose="020B0604020202020204" charset="0"/>
                        </a:rPr>
                        <a:t>29</a:t>
                      </a:r>
                    </a:p>
                    <a:p>
                      <a:pPr lvl="0" algn="ctr">
                        <a:lnSpc>
                          <a:spcPct val="100000"/>
                        </a:lnSpc>
                      </a:pPr>
                      <a:endParaRPr lang="pt-PT" sz="1800" b="1" dirty="0">
                        <a:latin typeface="Inter" panose="020B0604020202020204" charset="0"/>
                        <a:ea typeface="Inter" panose="020B0604020202020204" charset="0"/>
                      </a:endParaRP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pt-PT" sz="2000" b="1" dirty="0">
                          <a:latin typeface="Inter" panose="020B0604020202020204" charset="0"/>
                          <a:ea typeface="Inter" panose="020B0604020202020204" charset="0"/>
                        </a:rPr>
                        <a:t>Visita ao Museu 3dFunArt – “ilusões percetivas”</a:t>
                      </a:r>
                    </a:p>
                    <a:p>
                      <a:pPr marL="0" marR="0" lvl="0" indent="0" algn="ctr" defTabSz="914400" rtl="0" eaLnBrk="1" fontAlgn="auto" latinLnBrk="0" hangingPunct="1">
                        <a:lnSpc>
                          <a:spcPct val="150000"/>
                        </a:lnSpc>
                        <a:spcBef>
                          <a:spcPts val="0"/>
                        </a:spcBef>
                        <a:spcAft>
                          <a:spcPts val="0"/>
                        </a:spcAft>
                        <a:buClrTx/>
                        <a:buSzTx/>
                        <a:buFontTx/>
                        <a:buNone/>
                        <a:tabLst/>
                        <a:defRPr/>
                      </a:pPr>
                      <a:r>
                        <a:rPr lang="pt-PT" sz="2000" b="1" dirty="0">
                          <a:latin typeface="Inter" panose="020B0604020202020204" charset="0"/>
                          <a:ea typeface="Inter" panose="020B0604020202020204" charset="0"/>
                        </a:rPr>
                        <a:t>Debate sobre a visita</a:t>
                      </a:r>
                    </a:p>
                    <a:p>
                      <a:pPr lvl="0" algn="ctr">
                        <a:lnSpc>
                          <a:spcPct val="150000"/>
                        </a:lnSpc>
                      </a:pPr>
                      <a:endParaRPr lang="pt-PT" sz="2000" b="1" dirty="0">
                        <a:latin typeface="Inter" panose="020B0604020202020204" charset="0"/>
                        <a:ea typeface="Inter" panose="020B0604020202020204" charset="0"/>
                      </a:endParaRP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a:lnSpc>
                          <a:spcPct val="150000"/>
                        </a:lnSpc>
                      </a:pPr>
                      <a:r>
                        <a:rPr lang="pt-PT" sz="1800" dirty="0">
                          <a:latin typeface="Inter" panose="020B0604020202020204" charset="0"/>
                          <a:ea typeface="Inter" panose="020B0604020202020204" charset="0"/>
                        </a:rPr>
                        <a:t>Esta atividade permite</a:t>
                      </a:r>
                      <a:r>
                        <a:rPr lang="pt-PT" sz="1800" b="0" i="0" u="none" strike="noStrike" kern="1200" baseline="0" dirty="0">
                          <a:solidFill>
                            <a:schemeClr val="tx1"/>
                          </a:solidFill>
                          <a:latin typeface="+mn-lt"/>
                          <a:ea typeface="+mn-ea"/>
                          <a:cs typeface="+mn-cs"/>
                        </a:rPr>
                        <a:t> </a:t>
                      </a:r>
                      <a:r>
                        <a:rPr lang="pt-PT" sz="1800" kern="1200" dirty="0">
                          <a:solidFill>
                            <a:schemeClr val="tx1"/>
                          </a:solidFill>
                          <a:latin typeface="Inter" panose="020B0604020202020204" charset="0"/>
                          <a:ea typeface="Inter" panose="020B0604020202020204" charset="0"/>
                          <a:cs typeface="+mn-cs"/>
                        </a:rPr>
                        <a:t>consciencializar de que “nem tudo o que parece é”:</a:t>
                      </a:r>
                    </a:p>
                    <a:p>
                      <a:pPr marL="285750" indent="-285750">
                        <a:lnSpc>
                          <a:spcPct val="150000"/>
                        </a:lnSpc>
                        <a:buFont typeface="Arial" panose="020B0604020202020204" pitchFamily="34" charset="0"/>
                        <a:buChar char="•"/>
                      </a:pPr>
                      <a:r>
                        <a:rPr lang="pt-PT" sz="1800" kern="1200" dirty="0">
                          <a:solidFill>
                            <a:schemeClr val="tx1"/>
                          </a:solidFill>
                          <a:latin typeface="Inter" panose="020B0604020202020204" charset="0"/>
                          <a:ea typeface="Inter" panose="020B0604020202020204" charset="0"/>
                          <a:cs typeface="+mn-cs"/>
                        </a:rPr>
                        <a:t>Tal como nas ilusões percetivas há um desfasamento entre aquilo que percebemos e a realidade, por vezes, na vida aquilo que tomamos como certo, quer seja positivo ou negativo, pode ser ilusório. Afinal o que é a realidade? </a:t>
                      </a:r>
                    </a:p>
                    <a:p>
                      <a:pPr marL="285750" indent="-285750">
                        <a:lnSpc>
                          <a:spcPct val="150000"/>
                        </a:lnSpc>
                        <a:buFont typeface="Arial" panose="020B0604020202020204" pitchFamily="34" charset="0"/>
                        <a:buChar char="•"/>
                      </a:pPr>
                      <a:r>
                        <a:rPr lang="pt-PT" sz="1800" kern="1200" dirty="0">
                          <a:solidFill>
                            <a:schemeClr val="tx1"/>
                          </a:solidFill>
                          <a:latin typeface="Inter" panose="020B0604020202020204" charset="0"/>
                          <a:ea typeface="Inter" panose="020B0604020202020204" charset="0"/>
                          <a:cs typeface="+mn-cs"/>
                        </a:rPr>
                        <a:t>As ilusões resultam de fatores internos (eu), fatores externos (onde vivemos) e da combinação de ambos, ou seja, da nossa resposta final. Tal como na vida, tudo depende de perspetiva. </a:t>
                      </a:r>
                    </a:p>
                    <a:p>
                      <a:pPr marL="285750" indent="-285750">
                        <a:lnSpc>
                          <a:spcPct val="150000"/>
                        </a:lnSpc>
                        <a:buFont typeface="Arial" panose="020B0604020202020204" pitchFamily="34" charset="0"/>
                        <a:buChar char="•"/>
                      </a:pPr>
                      <a:r>
                        <a:rPr lang="pt-PT" sz="1800" kern="1200" dirty="0">
                          <a:solidFill>
                            <a:schemeClr val="tx1"/>
                          </a:solidFill>
                          <a:latin typeface="Inter" panose="020B0604020202020204" charset="0"/>
                          <a:ea typeface="Inter" panose="020B0604020202020204" charset="0"/>
                          <a:cs typeface="+mn-cs"/>
                        </a:rPr>
                        <a:t>Refletir e debater sobre o tema fazendo um paralelismo com as história de vida de cada um. </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extLst>
                  <a:ext uri="{0D108BD9-81ED-4DB2-BD59-A6C34878D82A}">
                    <a16:rowId xmlns:a16="http://schemas.microsoft.com/office/drawing/2014/main" val="1003433962"/>
                  </a:ext>
                </a:extLst>
              </a:tr>
              <a:tr h="1735532">
                <a:tc>
                  <a:txBody>
                    <a:bodyPr/>
                    <a:lstStyle/>
                    <a:p>
                      <a:pPr lvl="0" algn="ctr">
                        <a:lnSpc>
                          <a:spcPct val="100000"/>
                        </a:lnSpc>
                      </a:pPr>
                      <a:r>
                        <a:rPr lang="pt-PT" sz="1800" b="1" dirty="0">
                          <a:latin typeface="Inter" panose="020B0604020202020204" charset="0"/>
                          <a:ea typeface="Inter" panose="020B0604020202020204" charset="0"/>
                        </a:rPr>
                        <a:t>30</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lnSpc>
                          <a:spcPct val="150000"/>
                        </a:lnSpc>
                      </a:pPr>
                      <a:r>
                        <a:rPr lang="pt-PT" sz="2000" b="1" dirty="0">
                          <a:latin typeface="Inter" panose="020B0604020202020204" charset="0"/>
                          <a:ea typeface="Inter" panose="020B0604020202020204" charset="0"/>
                        </a:rPr>
                        <a:t>Workshop “Gratidão”</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pt-PT" sz="1800" kern="1200" dirty="0">
                          <a:solidFill>
                            <a:schemeClr val="tx1"/>
                          </a:solidFill>
                          <a:latin typeface="Inter" panose="020B0604020202020204" charset="0"/>
                          <a:ea typeface="Inter" panose="020B0604020202020204" charset="0"/>
                          <a:cs typeface="+mn-cs"/>
                        </a:rPr>
                        <a:t>O Workshop “Gratidão” será realizado em 2 fases, uma mais expositiva onde abordaremos a importância e benefícios da prática da  gratidão e uma segunda etapa baseada em metodologias ativas, onde os participantes terão a oportunidade de decorar um “pote” da gratidão que posteriormente será oferecido a uma instituição social da cidade.</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2177240"/>
                  </a:ext>
                </a:extLst>
              </a:tr>
              <a:tr h="3217177">
                <a:tc>
                  <a:txBody>
                    <a:bodyPr/>
                    <a:lstStyle/>
                    <a:p>
                      <a:pPr lvl="0" algn="ctr">
                        <a:lnSpc>
                          <a:spcPct val="100000"/>
                        </a:lnSpc>
                      </a:pPr>
                      <a:r>
                        <a:rPr lang="pt-PT" sz="1800" b="1" dirty="0">
                          <a:latin typeface="Inter" panose="020B0604020202020204" charset="0"/>
                          <a:ea typeface="Inter" panose="020B0604020202020204" charset="0"/>
                        </a:rPr>
                        <a:t>31</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lvl="0" algn="ctr">
                        <a:lnSpc>
                          <a:spcPct val="150000"/>
                        </a:lnSpc>
                      </a:pPr>
                      <a:r>
                        <a:rPr lang="pt-PT" sz="2000" b="1" dirty="0">
                          <a:latin typeface="Inter" panose="020B0604020202020204" charset="0"/>
                          <a:ea typeface="Inter" panose="020B0604020202020204" charset="0"/>
                        </a:rPr>
                        <a:t>Visualização do documentário “</a:t>
                      </a:r>
                      <a:r>
                        <a:rPr lang="pt-PT" sz="2000" b="1" dirty="0" err="1">
                          <a:latin typeface="Inter" panose="020B0604020202020204" charset="0"/>
                          <a:ea typeface="Inter" panose="020B0604020202020204" charset="0"/>
                        </a:rPr>
                        <a:t>Human</a:t>
                      </a:r>
                      <a:r>
                        <a:rPr lang="pt-PT" sz="2000" b="1" dirty="0">
                          <a:latin typeface="Inter" panose="020B0604020202020204" charset="0"/>
                          <a:ea typeface="Inter" panose="020B0604020202020204" charset="0"/>
                        </a:rPr>
                        <a:t>” de </a:t>
                      </a:r>
                      <a:r>
                        <a:rPr lang="pt-PT" sz="2000" b="1" dirty="0" err="1">
                          <a:latin typeface="Inter" panose="020B0604020202020204" charset="0"/>
                          <a:ea typeface="Inter" panose="020B0604020202020204" charset="0"/>
                        </a:rPr>
                        <a:t>Yann</a:t>
                      </a:r>
                      <a:r>
                        <a:rPr lang="pt-PT" sz="2000" b="1" dirty="0">
                          <a:latin typeface="Inter" panose="020B0604020202020204" charset="0"/>
                          <a:ea typeface="Inter" panose="020B0604020202020204" charset="0"/>
                        </a:rPr>
                        <a:t> </a:t>
                      </a:r>
                      <a:r>
                        <a:rPr lang="pt-PT" sz="2000" b="1" dirty="0" err="1">
                          <a:latin typeface="Inter" panose="020B0604020202020204" charset="0"/>
                          <a:ea typeface="Inter" panose="020B0604020202020204" charset="0"/>
                        </a:rPr>
                        <a:t>Arthus</a:t>
                      </a:r>
                      <a:r>
                        <a:rPr lang="pt-PT" sz="2000" b="1" dirty="0">
                          <a:latin typeface="Inter" panose="020B0604020202020204" charset="0"/>
                          <a:ea typeface="Inter" panose="020B0604020202020204" charset="0"/>
                        </a:rPr>
                        <a:t> – Bertrand</a:t>
                      </a:r>
                    </a:p>
                    <a:p>
                      <a:pPr lvl="0" algn="ctr">
                        <a:lnSpc>
                          <a:spcPct val="150000"/>
                        </a:lnSpc>
                      </a:pPr>
                      <a:endParaRPr lang="pt-PT" sz="2000" b="1" dirty="0">
                        <a:latin typeface="Inter" panose="020B0604020202020204" charset="0"/>
                        <a:ea typeface="Inter" panose="020B0604020202020204" charset="0"/>
                      </a:endParaRP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tc>
                  <a:txBody>
                    <a:bodyPr/>
                    <a:lstStyle/>
                    <a:p>
                      <a:pPr lvl="0">
                        <a:lnSpc>
                          <a:spcPct val="150000"/>
                        </a:lnSpc>
                      </a:pPr>
                      <a:r>
                        <a:rPr lang="pt-PT" sz="1800" dirty="0">
                          <a:latin typeface="Inter" panose="020B0604020202020204" charset="0"/>
                          <a:ea typeface="Inter" panose="020B0604020202020204" charset="0"/>
                        </a:rPr>
                        <a:t>“</a:t>
                      </a:r>
                      <a:r>
                        <a:rPr lang="pt-PT" sz="1800" dirty="0" err="1">
                          <a:latin typeface="Inter" panose="020B0604020202020204" charset="0"/>
                          <a:ea typeface="Inter" panose="020B0604020202020204" charset="0"/>
                        </a:rPr>
                        <a:t>Human</a:t>
                      </a:r>
                      <a:r>
                        <a:rPr lang="pt-PT" sz="1800" dirty="0">
                          <a:latin typeface="Inter" panose="020B0604020202020204" charset="0"/>
                          <a:ea typeface="Inter" panose="020B0604020202020204" charset="0"/>
                        </a:rPr>
                        <a:t>” é um documentário que reúne vários testemunhos de vida de todo o mundo, com histórias de vida impactantes.</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O objetivo da atividade é, após a visualização do documentário, promover um debate sobre a diversidade humana e convida-se cada participante a partilhar qual história que mais o impactou e porquê. </a:t>
                      </a:r>
                    </a:p>
                    <a:p>
                      <a:pPr marL="285750" lvl="0" indent="-285750">
                        <a:lnSpc>
                          <a:spcPct val="150000"/>
                        </a:lnSpc>
                        <a:buFont typeface="Arial" panose="020B0604020202020204" pitchFamily="34" charset="0"/>
                        <a:buChar char="•"/>
                      </a:pPr>
                      <a:r>
                        <a:rPr lang="pt-PT" sz="1800" dirty="0">
                          <a:latin typeface="Inter" panose="020B0604020202020204" charset="0"/>
                          <a:ea typeface="Inter" panose="020B0604020202020204" charset="0"/>
                        </a:rPr>
                        <a:t>Refletir sobre o que a atividade trouxe de novo tanto a nível emocional, como de experiência e conhecimento. </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6633">
                        <a:alpha val="20000"/>
                      </a:srgbClr>
                    </a:solidFill>
                  </a:tcPr>
                </a:tc>
                <a:extLst>
                  <a:ext uri="{0D108BD9-81ED-4DB2-BD59-A6C34878D82A}">
                    <a16:rowId xmlns:a16="http://schemas.microsoft.com/office/drawing/2014/main" val="1447461973"/>
                  </a:ext>
                </a:extLst>
              </a:tr>
              <a:tr h="1343296">
                <a:tc>
                  <a:txBody>
                    <a:bodyPr/>
                    <a:lstStyle/>
                    <a:p>
                      <a:pPr lvl="0" algn="ctr">
                        <a:lnSpc>
                          <a:spcPct val="100000"/>
                        </a:lnSpc>
                      </a:pPr>
                      <a:r>
                        <a:rPr lang="pt-PT" sz="1800" b="1" dirty="0">
                          <a:latin typeface="Inter" panose="020B0604020202020204" charset="0"/>
                          <a:ea typeface="Inter" panose="020B0604020202020204" charset="0"/>
                        </a:rPr>
                        <a:t>32</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lnSpc>
                          <a:spcPct val="150000"/>
                        </a:lnSpc>
                      </a:pPr>
                      <a:r>
                        <a:rPr lang="pt-PT" sz="2000" b="1" dirty="0">
                          <a:latin typeface="Inter" panose="020B0604020202020204" charset="0"/>
                          <a:ea typeface="Inter" panose="020B0604020202020204" charset="0"/>
                        </a:rPr>
                        <a:t>“O que levo comigo”</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pPr>
                      <a:r>
                        <a:rPr lang="pt-PT" sz="1800" kern="1200" dirty="0">
                          <a:solidFill>
                            <a:schemeClr val="tx1"/>
                          </a:solidFill>
                          <a:latin typeface="Inter" panose="020B0604020202020204" charset="0"/>
                          <a:ea typeface="Inter" panose="020B0604020202020204" charset="0"/>
                          <a:cs typeface="+mn-cs"/>
                        </a:rPr>
                        <a:t>Balanço final do projeto com a elaboração de objetivos e plano de ação para os próximos 2 meses.</a:t>
                      </a:r>
                    </a:p>
                  </a:txBody>
                  <a:tcPr marL="137160" marR="137160" marT="137160" marB="1371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6427159"/>
                  </a:ext>
                </a:extLst>
              </a:tr>
            </a:tbl>
          </a:graphicData>
        </a:graphic>
      </p:graphicFrame>
    </p:spTree>
    <p:extLst>
      <p:ext uri="{BB962C8B-B14F-4D97-AF65-F5344CB8AC3E}">
        <p14:creationId xmlns:p14="http://schemas.microsoft.com/office/powerpoint/2010/main" val="41420379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DDD1C2"/>
        </a:solidFill>
        <a:effectLst/>
      </p:bgPr>
    </p:bg>
    <p:spTree>
      <p:nvGrpSpPr>
        <p:cNvPr id="1" name=""/>
        <p:cNvGrpSpPr/>
        <p:nvPr/>
      </p:nvGrpSpPr>
      <p:grpSpPr>
        <a:xfrm>
          <a:off x="0" y="0"/>
          <a:ext cx="0" cy="0"/>
          <a:chOff x="0" y="0"/>
          <a:chExt cx="0" cy="0"/>
        </a:xfrm>
      </p:grpSpPr>
      <p:sp>
        <p:nvSpPr>
          <p:cNvPr id="4" name="TextBox 4"/>
          <p:cNvSpPr txBox="1"/>
          <p:nvPr/>
        </p:nvSpPr>
        <p:spPr>
          <a:xfrm>
            <a:off x="5047742" y="2552700"/>
            <a:ext cx="8192515" cy="1486572"/>
          </a:xfrm>
          <a:prstGeom prst="rect">
            <a:avLst/>
          </a:prstGeom>
        </p:spPr>
        <p:txBody>
          <a:bodyPr lIns="0" tIns="0" rIns="0" bIns="0" rtlCol="0" anchor="t">
            <a:spAutoFit/>
          </a:bodyPr>
          <a:lstStyle/>
          <a:p>
            <a:pPr algn="ctr">
              <a:lnSpc>
                <a:spcPts val="11397"/>
              </a:lnSpc>
            </a:pPr>
            <a:r>
              <a:rPr lang="en-US" sz="10752" b="1" dirty="0" err="1">
                <a:solidFill>
                  <a:srgbClr val="000000"/>
                </a:solidFill>
                <a:latin typeface="Inter" panose="020B0604020202020204" charset="0"/>
                <a:ea typeface="Inter" panose="020B0604020202020204" charset="0"/>
              </a:rPr>
              <a:t>Obrigada</a:t>
            </a:r>
            <a:r>
              <a:rPr lang="en-US" sz="10752" b="1" dirty="0">
                <a:solidFill>
                  <a:srgbClr val="000000"/>
                </a:solidFill>
                <a:latin typeface="Inter" panose="020B0604020202020204" charset="0"/>
                <a:ea typeface="Inter" panose="020B0604020202020204" charset="0"/>
              </a:rPr>
              <a:t>!</a:t>
            </a:r>
          </a:p>
        </p:txBody>
      </p:sp>
      <p:sp>
        <p:nvSpPr>
          <p:cNvPr id="11" name="CaixaDeTexto 10">
            <a:extLst>
              <a:ext uri="{FF2B5EF4-FFF2-40B4-BE49-F238E27FC236}">
                <a16:creationId xmlns:a16="http://schemas.microsoft.com/office/drawing/2014/main" id="{08166FE3-339E-DB63-2C0A-95B311DA3DCD}"/>
              </a:ext>
            </a:extLst>
          </p:cNvPr>
          <p:cNvSpPr txBox="1"/>
          <p:nvPr/>
        </p:nvSpPr>
        <p:spPr>
          <a:xfrm>
            <a:off x="6172200" y="5070416"/>
            <a:ext cx="5410200" cy="2816284"/>
          </a:xfrm>
          <a:prstGeom prst="rect">
            <a:avLst/>
          </a:prstGeom>
          <a:noFill/>
        </p:spPr>
        <p:txBody>
          <a:bodyPr wrap="square" rtlCol="0">
            <a:spAutoFit/>
          </a:bodyPr>
          <a:lstStyle/>
          <a:p>
            <a:pPr algn="ctr">
              <a:lnSpc>
                <a:spcPct val="200000"/>
              </a:lnSpc>
            </a:pPr>
            <a:r>
              <a:rPr lang="pt-PT" sz="2300" dirty="0">
                <a:latin typeface="Inter" panose="020B0604020202020204" charset="0"/>
                <a:ea typeface="Inter" panose="020B0604020202020204" charset="0"/>
              </a:rPr>
              <a:t>Alexandra Coelho </a:t>
            </a:r>
          </a:p>
          <a:p>
            <a:pPr algn="ctr">
              <a:lnSpc>
                <a:spcPct val="200000"/>
              </a:lnSpc>
            </a:pPr>
            <a:r>
              <a:rPr lang="pt-PT" sz="2300" dirty="0">
                <a:latin typeface="Inter" panose="020B0604020202020204" charset="0"/>
                <a:ea typeface="Inter" panose="020B0604020202020204" charset="0"/>
              </a:rPr>
              <a:t>Cristina Ramos</a:t>
            </a:r>
          </a:p>
          <a:p>
            <a:pPr algn="ctr">
              <a:lnSpc>
                <a:spcPct val="200000"/>
              </a:lnSpc>
            </a:pPr>
            <a:r>
              <a:rPr lang="pt-PT" sz="2300" dirty="0">
                <a:latin typeface="Inter" panose="020B0604020202020204" charset="0"/>
                <a:ea typeface="Inter" panose="020B0604020202020204" charset="0"/>
              </a:rPr>
              <a:t>Telma Costa</a:t>
            </a:r>
          </a:p>
          <a:p>
            <a:pPr algn="ctr">
              <a:lnSpc>
                <a:spcPct val="200000"/>
              </a:lnSpc>
            </a:pPr>
            <a:r>
              <a:rPr lang="pt-PT" sz="2300" dirty="0">
                <a:latin typeface="Inter" panose="020B0604020202020204" charset="0"/>
                <a:ea typeface="Inter" panose="020B0604020202020204" charset="0"/>
              </a:rPr>
              <a:t>Vânia Barros </a:t>
            </a:r>
          </a:p>
        </p:txBody>
      </p:sp>
      <p:sp>
        <p:nvSpPr>
          <p:cNvPr id="2" name="AutoShape 8">
            <a:extLst>
              <a:ext uri="{FF2B5EF4-FFF2-40B4-BE49-F238E27FC236}">
                <a16:creationId xmlns:a16="http://schemas.microsoft.com/office/drawing/2014/main" id="{B5BE3492-17C8-D4A3-0EFB-48C5A075767A}"/>
              </a:ext>
            </a:extLst>
          </p:cNvPr>
          <p:cNvSpPr/>
          <p:nvPr/>
        </p:nvSpPr>
        <p:spPr>
          <a:xfrm>
            <a:off x="4608597" y="4305300"/>
            <a:ext cx="8631660" cy="0"/>
          </a:xfrm>
          <a:prstGeom prst="line">
            <a:avLst/>
          </a:prstGeom>
          <a:ln w="47625" cap="flat">
            <a:solidFill>
              <a:srgbClr val="97745A"/>
            </a:solidFill>
            <a:prstDash val="solid"/>
            <a:headEnd type="none" w="sm" len="sm"/>
            <a:tailEnd type="none" w="sm" len="sm"/>
          </a:ln>
        </p:spPr>
        <p:txBody>
          <a:bodyPr/>
          <a:lstStyle/>
          <a:p>
            <a:endParaRPr lang="pt-PT"/>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ontrol xmlns="http://schemas.microsoft.com/VisualStudio/2011/storyboarding/control">
  <Id Name="5a24f961-e55f-434f-868f-2926ef0aac5b" Revision="1" Stencil="System.MyShapes" StencilVersion="1.0"/>
</Control>
</file>

<file path=customXml/item2.xml><?xml version="1.0" encoding="utf-8"?>
<Control xmlns="http://schemas.microsoft.com/VisualStudio/2011/storyboarding/control">
  <Id Name="f5ad2052-3f1a-4d58-8db1-d74965f17d1a" Revision="1" Stencil="System.MyShapes" StencilVersion="1.0"/>
</Control>
</file>

<file path=customXml/item3.xml><?xml version="1.0" encoding="utf-8"?>
<Control xmlns="http://schemas.microsoft.com/VisualStudio/2011/storyboarding/control">
  <Id Name="f5ad2052-3f1a-4d58-8db1-d74965f17d1a" Revision="1" Stencil="System.MyShapes" StencilVersion="1.0"/>
</Control>
</file>

<file path=customXml/item4.xml><?xml version="1.0" encoding="utf-8"?>
<Control xmlns="http://schemas.microsoft.com/VisualStudio/2011/storyboarding/control">
  <Id Name="f5ad2052-3f1a-4d58-8db1-d74965f17d1a" Revision="1" Stencil="System.MyShapes" StencilVersion="1.0"/>
</Control>
</file>

<file path=customXml/itemProps1.xml><?xml version="1.0" encoding="utf-8"?>
<ds:datastoreItem xmlns:ds="http://schemas.openxmlformats.org/officeDocument/2006/customXml" ds:itemID="{3CA69652-26AD-4282-B567-6F3BDEF2E2CE}">
  <ds:schemaRefs>
    <ds:schemaRef ds:uri="http://schemas.microsoft.com/VisualStudio/2011/storyboarding/control"/>
  </ds:schemaRefs>
</ds:datastoreItem>
</file>

<file path=customXml/itemProps2.xml><?xml version="1.0" encoding="utf-8"?>
<ds:datastoreItem xmlns:ds="http://schemas.openxmlformats.org/officeDocument/2006/customXml" ds:itemID="{7B5BD711-FD37-4E91-A998-299099F3F2F1}">
  <ds:schemaRefs>
    <ds:schemaRef ds:uri="http://schemas.microsoft.com/VisualStudio/2011/storyboarding/control"/>
  </ds:schemaRefs>
</ds:datastoreItem>
</file>

<file path=customXml/itemProps3.xml><?xml version="1.0" encoding="utf-8"?>
<ds:datastoreItem xmlns:ds="http://schemas.openxmlformats.org/officeDocument/2006/customXml" ds:itemID="{1826F4E9-CE35-4CF6-9FB0-41355A38B3F5}">
  <ds:schemaRefs>
    <ds:schemaRef ds:uri="http://schemas.microsoft.com/VisualStudio/2011/storyboarding/control"/>
  </ds:schemaRefs>
</ds:datastoreItem>
</file>

<file path=customXml/itemProps4.xml><?xml version="1.0" encoding="utf-8"?>
<ds:datastoreItem xmlns:ds="http://schemas.openxmlformats.org/officeDocument/2006/customXml" ds:itemID="{0B226CF9-5611-4DEA-9979-88E844754003}">
  <ds:schemaRefs>
    <ds:schemaRef ds:uri="http://schemas.microsoft.com/VisualStudio/2011/storyboarding/control"/>
  </ds:schemaRefs>
</ds:datastoreItem>
</file>

<file path=docProps/app.xml><?xml version="1.0" encoding="utf-8"?>
<Properties xmlns="http://schemas.openxmlformats.org/officeDocument/2006/extended-properties" xmlns:vt="http://schemas.openxmlformats.org/officeDocument/2006/docPropsVTypes">
  <TotalTime>3348</TotalTime>
  <Words>12099</Words>
  <Application>Microsoft Office PowerPoint</Application>
  <PresentationFormat>Personalizados</PresentationFormat>
  <Paragraphs>1295</Paragraphs>
  <Slides>59</Slides>
  <Notes>44</Notes>
  <HiddenSlides>0</HiddenSlides>
  <MMClips>0</MMClips>
  <ScaleCrop>false</ScaleCrop>
  <HeadingPairs>
    <vt:vector size="6" baseType="variant">
      <vt:variant>
        <vt:lpstr>Tipos de letra usados</vt:lpstr>
      </vt:variant>
      <vt:variant>
        <vt:i4>8</vt:i4>
      </vt:variant>
      <vt:variant>
        <vt:lpstr>Tema</vt:lpstr>
      </vt:variant>
      <vt:variant>
        <vt:i4>1</vt:i4>
      </vt:variant>
      <vt:variant>
        <vt:lpstr>Títulos dos diapositivos</vt:lpstr>
      </vt:variant>
      <vt:variant>
        <vt:i4>59</vt:i4>
      </vt:variant>
    </vt:vector>
  </HeadingPairs>
  <TitlesOfParts>
    <vt:vector size="68" baseType="lpstr">
      <vt:lpstr>Arial</vt:lpstr>
      <vt:lpstr>Calibri</vt:lpstr>
      <vt:lpstr>Aptos</vt:lpstr>
      <vt:lpstr>Inter</vt:lpstr>
      <vt:lpstr>Inter </vt:lpstr>
      <vt:lpstr>Times New Roman</vt:lpstr>
      <vt:lpstr>Inter Bold</vt:lpstr>
      <vt:lpstr>Courier New</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Brown Simple Strategic Working Plan Presentation</dc:title>
  <dc:creator>telma costa</dc:creator>
  <cp:lastModifiedBy>Vânia Cristina de Pinho Machado Barros</cp:lastModifiedBy>
  <cp:revision>81</cp:revision>
  <dcterms:created xsi:type="dcterms:W3CDTF">2006-08-16T00:00:00Z</dcterms:created>
  <dcterms:modified xsi:type="dcterms:W3CDTF">2024-06-04T00:17:38Z</dcterms:modified>
  <dc:identifier>DAGGhruk8FU</dc:identifier>
</cp:coreProperties>
</file>